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7" r:id="rId9"/>
    <p:sldId id="258" r:id="rId10"/>
    <p:sldId id="259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7B394-0CC3-47C6-8CFC-9B9C42F3414F}" type="doc">
      <dgm:prSet loTypeId="urn:microsoft.com/office/officeart/2005/8/layout/matrix1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07B6A8A0-B9DC-43C1-97A9-A665CA3F8714}">
      <dgm:prSet phldrT="[Testo]"/>
      <dgm:spPr/>
      <dgm:t>
        <a:bodyPr/>
        <a:lstStyle/>
        <a:p>
          <a:r>
            <a:rPr lang="it-CH" dirty="0" smtClean="0"/>
            <a:t>Web 2.0</a:t>
          </a:r>
          <a:endParaRPr lang="it-IT" dirty="0"/>
        </a:p>
      </dgm:t>
    </dgm:pt>
    <dgm:pt modelId="{B3CD8CA6-5D3B-4493-8530-38A4680DCC2C}" type="parTrans" cxnId="{0D0046CB-510B-4B94-ACC1-F4B94DABFABB}">
      <dgm:prSet/>
      <dgm:spPr/>
      <dgm:t>
        <a:bodyPr/>
        <a:lstStyle/>
        <a:p>
          <a:endParaRPr lang="it-IT"/>
        </a:p>
      </dgm:t>
    </dgm:pt>
    <dgm:pt modelId="{EB459BDF-4262-47C3-B238-1C9B6FEFA426}" type="sibTrans" cxnId="{0D0046CB-510B-4B94-ACC1-F4B94DABFABB}">
      <dgm:prSet/>
      <dgm:spPr/>
      <dgm:t>
        <a:bodyPr/>
        <a:lstStyle/>
        <a:p>
          <a:endParaRPr lang="it-IT"/>
        </a:p>
      </dgm:t>
    </dgm:pt>
    <dgm:pt modelId="{BC37FA98-7B6A-4F6F-BA08-158FC882CDB0}">
      <dgm:prSet phldrT="[Testo]"/>
      <dgm:spPr/>
      <dgm:t>
        <a:bodyPr/>
        <a:lstStyle/>
        <a:p>
          <a:r>
            <a:rPr lang="it-CH" dirty="0" smtClean="0"/>
            <a:t>Acquisire</a:t>
          </a:r>
          <a:endParaRPr lang="it-IT" dirty="0"/>
        </a:p>
      </dgm:t>
    </dgm:pt>
    <dgm:pt modelId="{B9B0F252-B98E-463C-89E4-BFB5AC926393}" type="parTrans" cxnId="{7C4FA8CB-635C-49BF-B44C-EA2680764935}">
      <dgm:prSet/>
      <dgm:spPr/>
      <dgm:t>
        <a:bodyPr/>
        <a:lstStyle/>
        <a:p>
          <a:endParaRPr lang="it-IT"/>
        </a:p>
      </dgm:t>
    </dgm:pt>
    <dgm:pt modelId="{5529B691-E999-414B-979A-C3F2AAB0F4B1}" type="sibTrans" cxnId="{7C4FA8CB-635C-49BF-B44C-EA2680764935}">
      <dgm:prSet/>
      <dgm:spPr/>
      <dgm:t>
        <a:bodyPr/>
        <a:lstStyle/>
        <a:p>
          <a:endParaRPr lang="it-IT"/>
        </a:p>
      </dgm:t>
    </dgm:pt>
    <dgm:pt modelId="{804A1548-6A76-4354-9A71-E56938039B6A}">
      <dgm:prSet phldrT="[Testo]"/>
      <dgm:spPr/>
      <dgm:t>
        <a:bodyPr/>
        <a:lstStyle/>
        <a:p>
          <a:r>
            <a:rPr lang="it-CH" dirty="0" smtClean="0"/>
            <a:t>Condividere</a:t>
          </a:r>
        </a:p>
      </dgm:t>
    </dgm:pt>
    <dgm:pt modelId="{FEA887EC-3053-482B-A402-EA1C0A33202A}" type="parTrans" cxnId="{38245FB9-749D-436F-A533-9AD705363512}">
      <dgm:prSet/>
      <dgm:spPr/>
      <dgm:t>
        <a:bodyPr/>
        <a:lstStyle/>
        <a:p>
          <a:endParaRPr lang="it-IT"/>
        </a:p>
      </dgm:t>
    </dgm:pt>
    <dgm:pt modelId="{21DCAE8B-978D-4104-B9FD-FA168F099E67}" type="sibTrans" cxnId="{38245FB9-749D-436F-A533-9AD705363512}">
      <dgm:prSet/>
      <dgm:spPr/>
      <dgm:t>
        <a:bodyPr/>
        <a:lstStyle/>
        <a:p>
          <a:endParaRPr lang="it-IT"/>
        </a:p>
      </dgm:t>
    </dgm:pt>
    <dgm:pt modelId="{356C98D3-3381-491B-845E-5169F2B64C40}">
      <dgm:prSet phldrT="[Testo]"/>
      <dgm:spPr/>
      <dgm:t>
        <a:bodyPr/>
        <a:lstStyle/>
        <a:p>
          <a:r>
            <a:rPr lang="it-CH" dirty="0" smtClean="0"/>
            <a:t>Collaborare </a:t>
          </a:r>
        </a:p>
      </dgm:t>
    </dgm:pt>
    <dgm:pt modelId="{A0CC69ED-8A6B-42A4-9B5B-381B772B2C68}" type="parTrans" cxnId="{6B4E1227-2796-430F-B7BB-715114E7ACF1}">
      <dgm:prSet/>
      <dgm:spPr/>
      <dgm:t>
        <a:bodyPr/>
        <a:lstStyle/>
        <a:p>
          <a:endParaRPr lang="it-IT"/>
        </a:p>
      </dgm:t>
    </dgm:pt>
    <dgm:pt modelId="{D7B6EA65-C5A8-4ED6-B70F-14A64C403CD2}" type="sibTrans" cxnId="{6B4E1227-2796-430F-B7BB-715114E7ACF1}">
      <dgm:prSet/>
      <dgm:spPr/>
      <dgm:t>
        <a:bodyPr/>
        <a:lstStyle/>
        <a:p>
          <a:endParaRPr lang="it-IT"/>
        </a:p>
      </dgm:t>
    </dgm:pt>
    <dgm:pt modelId="{810351C5-7CC4-472C-9492-0AB9DEA4FFE9}">
      <dgm:prSet phldrT="[Testo]"/>
      <dgm:spPr/>
      <dgm:t>
        <a:bodyPr/>
        <a:lstStyle/>
        <a:p>
          <a:r>
            <a:rPr lang="it-CH" dirty="0" smtClean="0"/>
            <a:t>Produrre </a:t>
          </a:r>
          <a:endParaRPr lang="it-IT" dirty="0"/>
        </a:p>
      </dgm:t>
    </dgm:pt>
    <dgm:pt modelId="{9B5B9137-EC7B-4CD7-8F68-7AE9D17614E2}" type="parTrans" cxnId="{347BA5BA-27B2-4BFB-8D69-42DC53ADCDCC}">
      <dgm:prSet/>
      <dgm:spPr/>
      <dgm:t>
        <a:bodyPr/>
        <a:lstStyle/>
        <a:p>
          <a:endParaRPr lang="it-IT"/>
        </a:p>
      </dgm:t>
    </dgm:pt>
    <dgm:pt modelId="{42671079-0706-4E93-8ABE-260A25BAA5F9}" type="sibTrans" cxnId="{347BA5BA-27B2-4BFB-8D69-42DC53ADCDCC}">
      <dgm:prSet/>
      <dgm:spPr/>
      <dgm:t>
        <a:bodyPr/>
        <a:lstStyle/>
        <a:p>
          <a:endParaRPr lang="it-IT"/>
        </a:p>
      </dgm:t>
    </dgm:pt>
    <dgm:pt modelId="{DD2E9AFC-93C3-430C-83D9-B6AB7AD7E7ED}" type="pres">
      <dgm:prSet presAssocID="{19C7B394-0CC3-47C6-8CFC-9B9C42F341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DD945D-9C11-4367-81D0-77719839EE43}" type="pres">
      <dgm:prSet presAssocID="{19C7B394-0CC3-47C6-8CFC-9B9C42F3414F}" presName="matrix" presStyleCnt="0"/>
      <dgm:spPr/>
    </dgm:pt>
    <dgm:pt modelId="{9FA55B94-81B3-4019-A5C6-DEC1EBB9481C}" type="pres">
      <dgm:prSet presAssocID="{19C7B394-0CC3-47C6-8CFC-9B9C42F3414F}" presName="tile1" presStyleLbl="node1" presStyleIdx="0" presStyleCnt="4" custLinFactNeighborX="-782" custLinFactNeighborY="-1954"/>
      <dgm:spPr/>
      <dgm:t>
        <a:bodyPr/>
        <a:lstStyle/>
        <a:p>
          <a:endParaRPr lang="it-IT"/>
        </a:p>
      </dgm:t>
    </dgm:pt>
    <dgm:pt modelId="{5B357B7B-6488-4ED0-9872-06CEC7DF8D59}" type="pres">
      <dgm:prSet presAssocID="{19C7B394-0CC3-47C6-8CFC-9B9C42F341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58ECAB-0CFA-4AB4-8FE9-B9D2FE4D05D8}" type="pres">
      <dgm:prSet presAssocID="{19C7B394-0CC3-47C6-8CFC-9B9C42F3414F}" presName="tile2" presStyleLbl="node1" presStyleIdx="1" presStyleCnt="4"/>
      <dgm:spPr/>
      <dgm:t>
        <a:bodyPr/>
        <a:lstStyle/>
        <a:p>
          <a:endParaRPr lang="it-IT"/>
        </a:p>
      </dgm:t>
    </dgm:pt>
    <dgm:pt modelId="{3098A484-F490-4399-A17C-1317597B0585}" type="pres">
      <dgm:prSet presAssocID="{19C7B394-0CC3-47C6-8CFC-9B9C42F341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6A4C90-7726-4EFE-879A-55DE0E0921DB}" type="pres">
      <dgm:prSet presAssocID="{19C7B394-0CC3-47C6-8CFC-9B9C42F3414F}" presName="tile3" presStyleLbl="node1" presStyleIdx="2" presStyleCnt="4"/>
      <dgm:spPr/>
      <dgm:t>
        <a:bodyPr/>
        <a:lstStyle/>
        <a:p>
          <a:endParaRPr lang="it-IT"/>
        </a:p>
      </dgm:t>
    </dgm:pt>
    <dgm:pt modelId="{89425AED-1020-4875-B8D0-9503E53EF28E}" type="pres">
      <dgm:prSet presAssocID="{19C7B394-0CC3-47C6-8CFC-9B9C42F341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EC06DF-3B07-48A9-9D6D-4A4B939626A0}" type="pres">
      <dgm:prSet presAssocID="{19C7B394-0CC3-47C6-8CFC-9B9C42F3414F}" presName="tile4" presStyleLbl="node1" presStyleIdx="3" presStyleCnt="4"/>
      <dgm:spPr/>
      <dgm:t>
        <a:bodyPr/>
        <a:lstStyle/>
        <a:p>
          <a:endParaRPr lang="it-IT"/>
        </a:p>
      </dgm:t>
    </dgm:pt>
    <dgm:pt modelId="{A76D8EDA-1311-4BD9-BF32-6F31CD64DB8F}" type="pres">
      <dgm:prSet presAssocID="{19C7B394-0CC3-47C6-8CFC-9B9C42F341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EB89E6-2B34-4883-A431-25486EE696B6}" type="pres">
      <dgm:prSet presAssocID="{19C7B394-0CC3-47C6-8CFC-9B9C42F3414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0D0046CB-510B-4B94-ACC1-F4B94DABFABB}" srcId="{19C7B394-0CC3-47C6-8CFC-9B9C42F3414F}" destId="{07B6A8A0-B9DC-43C1-97A9-A665CA3F8714}" srcOrd="0" destOrd="0" parTransId="{B3CD8CA6-5D3B-4493-8530-38A4680DCC2C}" sibTransId="{EB459BDF-4262-47C3-B238-1C9B6FEFA426}"/>
    <dgm:cxn modelId="{DF42F377-9E4E-4E99-9330-CA0A4836897D}" type="presOf" srcId="{BC37FA98-7B6A-4F6F-BA08-158FC882CDB0}" destId="{5B357B7B-6488-4ED0-9872-06CEC7DF8D59}" srcOrd="1" destOrd="0" presId="urn:microsoft.com/office/officeart/2005/8/layout/matrix1"/>
    <dgm:cxn modelId="{13E001A7-CA67-4208-929D-D13774C6FB1E}" type="presOf" srcId="{07B6A8A0-B9DC-43C1-97A9-A665CA3F8714}" destId="{BFEB89E6-2B34-4883-A431-25486EE696B6}" srcOrd="0" destOrd="0" presId="urn:microsoft.com/office/officeart/2005/8/layout/matrix1"/>
    <dgm:cxn modelId="{7C4FA8CB-635C-49BF-B44C-EA2680764935}" srcId="{07B6A8A0-B9DC-43C1-97A9-A665CA3F8714}" destId="{BC37FA98-7B6A-4F6F-BA08-158FC882CDB0}" srcOrd="0" destOrd="0" parTransId="{B9B0F252-B98E-463C-89E4-BFB5AC926393}" sibTransId="{5529B691-E999-414B-979A-C3F2AAB0F4B1}"/>
    <dgm:cxn modelId="{805C2C47-858D-42B2-A5D0-55FCCFD2519D}" type="presOf" srcId="{810351C5-7CC4-472C-9492-0AB9DEA4FFE9}" destId="{A76D8EDA-1311-4BD9-BF32-6F31CD64DB8F}" srcOrd="1" destOrd="0" presId="urn:microsoft.com/office/officeart/2005/8/layout/matrix1"/>
    <dgm:cxn modelId="{6B4E1227-2796-430F-B7BB-715114E7ACF1}" srcId="{07B6A8A0-B9DC-43C1-97A9-A665CA3F8714}" destId="{356C98D3-3381-491B-845E-5169F2B64C40}" srcOrd="2" destOrd="0" parTransId="{A0CC69ED-8A6B-42A4-9B5B-381B772B2C68}" sibTransId="{D7B6EA65-C5A8-4ED6-B70F-14A64C403CD2}"/>
    <dgm:cxn modelId="{347BA5BA-27B2-4BFB-8D69-42DC53ADCDCC}" srcId="{07B6A8A0-B9DC-43C1-97A9-A665CA3F8714}" destId="{810351C5-7CC4-472C-9492-0AB9DEA4FFE9}" srcOrd="3" destOrd="0" parTransId="{9B5B9137-EC7B-4CD7-8F68-7AE9D17614E2}" sibTransId="{42671079-0706-4E93-8ABE-260A25BAA5F9}"/>
    <dgm:cxn modelId="{9CAFE627-9187-443E-9DCC-F4D196A95F3B}" type="presOf" srcId="{19C7B394-0CC3-47C6-8CFC-9B9C42F3414F}" destId="{DD2E9AFC-93C3-430C-83D9-B6AB7AD7E7ED}" srcOrd="0" destOrd="0" presId="urn:microsoft.com/office/officeart/2005/8/layout/matrix1"/>
    <dgm:cxn modelId="{9345E65E-50DE-4D27-BB08-7A697BE2782F}" type="presOf" srcId="{356C98D3-3381-491B-845E-5169F2B64C40}" destId="{89425AED-1020-4875-B8D0-9503E53EF28E}" srcOrd="1" destOrd="0" presId="urn:microsoft.com/office/officeart/2005/8/layout/matrix1"/>
    <dgm:cxn modelId="{205C2C88-4C4C-4D3A-AFC6-57A4ABDE5B1A}" type="presOf" srcId="{804A1548-6A76-4354-9A71-E56938039B6A}" destId="{3958ECAB-0CFA-4AB4-8FE9-B9D2FE4D05D8}" srcOrd="0" destOrd="0" presId="urn:microsoft.com/office/officeart/2005/8/layout/matrix1"/>
    <dgm:cxn modelId="{557A85E9-06E0-425A-94FF-2C210D59FEC4}" type="presOf" srcId="{810351C5-7CC4-472C-9492-0AB9DEA4FFE9}" destId="{4BEC06DF-3B07-48A9-9D6D-4A4B939626A0}" srcOrd="0" destOrd="0" presId="urn:microsoft.com/office/officeart/2005/8/layout/matrix1"/>
    <dgm:cxn modelId="{38245FB9-749D-436F-A533-9AD705363512}" srcId="{07B6A8A0-B9DC-43C1-97A9-A665CA3F8714}" destId="{804A1548-6A76-4354-9A71-E56938039B6A}" srcOrd="1" destOrd="0" parTransId="{FEA887EC-3053-482B-A402-EA1C0A33202A}" sibTransId="{21DCAE8B-978D-4104-B9FD-FA168F099E67}"/>
    <dgm:cxn modelId="{6878030A-3BB9-4C46-BFA0-9CE8E714C5E8}" type="presOf" srcId="{804A1548-6A76-4354-9A71-E56938039B6A}" destId="{3098A484-F490-4399-A17C-1317597B0585}" srcOrd="1" destOrd="0" presId="urn:microsoft.com/office/officeart/2005/8/layout/matrix1"/>
    <dgm:cxn modelId="{262C343B-3A69-4640-A87E-B1A13027DB12}" type="presOf" srcId="{BC37FA98-7B6A-4F6F-BA08-158FC882CDB0}" destId="{9FA55B94-81B3-4019-A5C6-DEC1EBB9481C}" srcOrd="0" destOrd="0" presId="urn:microsoft.com/office/officeart/2005/8/layout/matrix1"/>
    <dgm:cxn modelId="{5635E116-8381-4D78-8EF0-3DB400994680}" type="presOf" srcId="{356C98D3-3381-491B-845E-5169F2B64C40}" destId="{D26A4C90-7726-4EFE-879A-55DE0E0921DB}" srcOrd="0" destOrd="0" presId="urn:microsoft.com/office/officeart/2005/8/layout/matrix1"/>
    <dgm:cxn modelId="{025F563B-D229-49D1-A3A2-20CFA93B628C}" type="presParOf" srcId="{DD2E9AFC-93C3-430C-83D9-B6AB7AD7E7ED}" destId="{05DD945D-9C11-4367-81D0-77719839EE43}" srcOrd="0" destOrd="0" presId="urn:microsoft.com/office/officeart/2005/8/layout/matrix1"/>
    <dgm:cxn modelId="{61D69538-4279-44A2-B95A-A9067FFA9E83}" type="presParOf" srcId="{05DD945D-9C11-4367-81D0-77719839EE43}" destId="{9FA55B94-81B3-4019-A5C6-DEC1EBB9481C}" srcOrd="0" destOrd="0" presId="urn:microsoft.com/office/officeart/2005/8/layout/matrix1"/>
    <dgm:cxn modelId="{BDE14ECD-6CA0-45F4-82CF-D406667AD786}" type="presParOf" srcId="{05DD945D-9C11-4367-81D0-77719839EE43}" destId="{5B357B7B-6488-4ED0-9872-06CEC7DF8D59}" srcOrd="1" destOrd="0" presId="urn:microsoft.com/office/officeart/2005/8/layout/matrix1"/>
    <dgm:cxn modelId="{EC3CBFAE-C953-410E-80C1-D374004573EF}" type="presParOf" srcId="{05DD945D-9C11-4367-81D0-77719839EE43}" destId="{3958ECAB-0CFA-4AB4-8FE9-B9D2FE4D05D8}" srcOrd="2" destOrd="0" presId="urn:microsoft.com/office/officeart/2005/8/layout/matrix1"/>
    <dgm:cxn modelId="{A4908CF7-1D1C-4AC8-9DE9-3A64E2F2AB77}" type="presParOf" srcId="{05DD945D-9C11-4367-81D0-77719839EE43}" destId="{3098A484-F490-4399-A17C-1317597B0585}" srcOrd="3" destOrd="0" presId="urn:microsoft.com/office/officeart/2005/8/layout/matrix1"/>
    <dgm:cxn modelId="{99B4425C-E7E5-4DD2-8B82-934A9E4246BA}" type="presParOf" srcId="{05DD945D-9C11-4367-81D0-77719839EE43}" destId="{D26A4C90-7726-4EFE-879A-55DE0E0921DB}" srcOrd="4" destOrd="0" presId="urn:microsoft.com/office/officeart/2005/8/layout/matrix1"/>
    <dgm:cxn modelId="{A80EDA4A-1F87-42F2-97E2-802FAF7E1F3F}" type="presParOf" srcId="{05DD945D-9C11-4367-81D0-77719839EE43}" destId="{89425AED-1020-4875-B8D0-9503E53EF28E}" srcOrd="5" destOrd="0" presId="urn:microsoft.com/office/officeart/2005/8/layout/matrix1"/>
    <dgm:cxn modelId="{62A7461B-8A63-4B59-8CB6-087B14128794}" type="presParOf" srcId="{05DD945D-9C11-4367-81D0-77719839EE43}" destId="{4BEC06DF-3B07-48A9-9D6D-4A4B939626A0}" srcOrd="6" destOrd="0" presId="urn:microsoft.com/office/officeart/2005/8/layout/matrix1"/>
    <dgm:cxn modelId="{0568EDC4-2D4F-4B22-AA2A-413D84F3E96B}" type="presParOf" srcId="{05DD945D-9C11-4367-81D0-77719839EE43}" destId="{A76D8EDA-1311-4BD9-BF32-6F31CD64DB8F}" srcOrd="7" destOrd="0" presId="urn:microsoft.com/office/officeart/2005/8/layout/matrix1"/>
    <dgm:cxn modelId="{6D281E1C-8773-4AEB-8BEF-B1C1D2637C59}" type="presParOf" srcId="{DD2E9AFC-93C3-430C-83D9-B6AB7AD7E7ED}" destId="{BFEB89E6-2B34-4883-A431-25486EE696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55B94-81B3-4019-A5C6-DEC1EBB9481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CH" sz="3400" kern="1200" dirty="0" smtClean="0"/>
            <a:t>Acquisire</a:t>
          </a:r>
          <a:endParaRPr lang="it-IT" sz="3400" kern="1200" dirty="0"/>
        </a:p>
      </dsp:txBody>
      <dsp:txXfrm rot="5400000">
        <a:off x="0" y="0"/>
        <a:ext cx="3048000" cy="1524000"/>
      </dsp:txXfrm>
    </dsp:sp>
    <dsp:sp modelId="{3958ECAB-0CFA-4AB4-8FE9-B9D2FE4D05D8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88257"/>
                <a:satOff val="8966"/>
                <a:lumOff val="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CH" sz="3400" kern="1200" dirty="0" smtClean="0"/>
            <a:t>Condividere</a:t>
          </a:r>
        </a:p>
      </dsp:txBody>
      <dsp:txXfrm>
        <a:off x="3048000" y="0"/>
        <a:ext cx="3048000" cy="1524000"/>
      </dsp:txXfrm>
    </dsp:sp>
    <dsp:sp modelId="{D26A4C90-7726-4EFE-879A-55DE0E0921D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976513"/>
                <a:satOff val="17933"/>
                <a:lumOff val="14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CH" sz="3400" kern="1200" dirty="0" smtClean="0"/>
            <a:t>Collaborare </a:t>
          </a:r>
        </a:p>
      </dsp:txBody>
      <dsp:txXfrm rot="10800000">
        <a:off x="0" y="2539999"/>
        <a:ext cx="3048000" cy="1524000"/>
      </dsp:txXfrm>
    </dsp:sp>
    <dsp:sp modelId="{4BEC06DF-3B07-48A9-9D6D-4A4B939626A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CH" sz="3400" kern="1200" dirty="0" smtClean="0"/>
            <a:t>Produrre </a:t>
          </a:r>
          <a:endParaRPr lang="it-IT" sz="3400" kern="1200" dirty="0"/>
        </a:p>
      </dsp:txBody>
      <dsp:txXfrm rot="-5400000">
        <a:off x="3048000" y="2539999"/>
        <a:ext cx="3048000" cy="1524000"/>
      </dsp:txXfrm>
    </dsp:sp>
    <dsp:sp modelId="{BFEB89E6-2B34-4883-A431-25486EE696B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CH" sz="3400" kern="1200" dirty="0" smtClean="0"/>
            <a:t>Web 2.0</a:t>
          </a:r>
          <a:endParaRPr lang="it-IT" sz="34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7788-688C-4036-BC95-6BAA3C67653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B477-7D66-4026-9EF0-6D8A557921C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18F2-73A7-4373-B476-FAD91149A383}" type="slidenum">
              <a:rPr lang="it-CH" smtClean="0"/>
              <a:t>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229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0FE3-8752-4222-8EBB-B5AFAC00503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95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C277-AE9E-4FF0-A9A1-1379C93B2AC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80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0FE3-8752-4222-8EBB-B5AFAC00503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36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18F2-73A7-4373-B476-FAD91149A383}" type="slidenum">
              <a:rPr lang="it-CH" smtClean="0"/>
              <a:t>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5346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 smtClean="0"/>
              <a:t>Idea faro.</a:t>
            </a:r>
            <a:r>
              <a:rPr lang="it-CH" baseline="0" dirty="0" smtClean="0"/>
              <a:t> </a:t>
            </a:r>
            <a:r>
              <a:rPr lang="it-CH" baseline="0" dirty="0" err="1" smtClean="0"/>
              <a:t>Recalcati</a:t>
            </a:r>
            <a:r>
              <a:rPr lang="it-CH" baseline="0" dirty="0" smtClean="0"/>
              <a:t>: la lezione al centro dell’azione didattica.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29E8D-028A-4A45-BB6F-DC72B49A44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18F2-73A7-4373-B476-FAD91149A383}" type="slidenum">
              <a:rPr lang="it-CH" smtClean="0"/>
              <a:t>6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0849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18F2-73A7-4373-B476-FAD91149A383}" type="slidenum">
              <a:rPr lang="it-CH" smtClean="0"/>
              <a:t>7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435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0FE3-8752-4222-8EBB-B5AFAC00503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08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0FE3-8752-4222-8EBB-B5AFAC00503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27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10FE3-8752-4222-8EBB-B5AFAC00503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8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4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3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3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418C-3A05-4996-8F68-DD7B2FCCD3E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315D-E79E-4242-A264-1220E4A3A8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1653" y="2151728"/>
            <a:ext cx="904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mtClean="0">
                <a:solidFill>
                  <a:srgbClr val="00B0F0"/>
                </a:solidFill>
              </a:rPr>
              <a:t>L’uso </a:t>
            </a:r>
            <a:r>
              <a:rPr lang="it-IT" sz="3200" b="1" dirty="0" smtClean="0">
                <a:solidFill>
                  <a:srgbClr val="00B0F0"/>
                </a:solidFill>
              </a:rPr>
              <a:t>della piattaforma </a:t>
            </a:r>
            <a:r>
              <a:rPr lang="it-IT" sz="3200" b="1" dirty="0" err="1" smtClean="0">
                <a:solidFill>
                  <a:srgbClr val="00B0F0"/>
                </a:solidFill>
              </a:rPr>
              <a:t>LCMS</a:t>
            </a:r>
            <a:r>
              <a:rPr lang="it-IT" sz="3200" b="1" dirty="0" smtClean="0">
                <a:solidFill>
                  <a:srgbClr val="00B0F0"/>
                </a:solidFill>
              </a:rPr>
              <a:t> Moodle</a:t>
            </a:r>
          </a:p>
          <a:p>
            <a:pPr algn="ctr"/>
            <a:r>
              <a:rPr lang="it-IT" sz="3200" b="1" dirty="0">
                <a:solidFill>
                  <a:srgbClr val="00B0F0"/>
                </a:solidFill>
              </a:rPr>
              <a:t>n</a:t>
            </a:r>
            <a:r>
              <a:rPr lang="it-IT" sz="3200" b="1" dirty="0" smtClean="0">
                <a:solidFill>
                  <a:srgbClr val="00B0F0"/>
                </a:solidFill>
              </a:rPr>
              <a:t>ei processi </a:t>
            </a:r>
            <a:r>
              <a:rPr lang="it-IT" sz="3200" b="1" dirty="0">
                <a:solidFill>
                  <a:srgbClr val="00B0F0"/>
                </a:solidFill>
              </a:rPr>
              <a:t>di insegnamento/apprendimento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esentermedia\stick_figure_walking_up_books_400_cl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8348" y="3300431"/>
            <a:ext cx="2500330" cy="1875248"/>
          </a:xfrm>
          <a:prstGeom prst="rect">
            <a:avLst/>
          </a:prstGeom>
          <a:noFill/>
        </p:spPr>
      </p:pic>
      <p:pic>
        <p:nvPicPr>
          <p:cNvPr id="3" name="Picture 3" descr="D:\Presentermedia\show_the_way_400_cl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4430" y="1300167"/>
            <a:ext cx="1928826" cy="1928826"/>
          </a:xfrm>
          <a:prstGeom prst="rect">
            <a:avLst/>
          </a:prstGeom>
          <a:noFill/>
        </p:spPr>
      </p:pic>
      <p:pic>
        <p:nvPicPr>
          <p:cNvPr id="4" name="Picture 4" descr="D:\Presentermedia\puzzle_pieces_house_teamwork_400_cl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761" y="2657489"/>
            <a:ext cx="2667019" cy="2000264"/>
          </a:xfrm>
          <a:prstGeom prst="rect">
            <a:avLst/>
          </a:prstGeom>
          <a:noFill/>
        </p:spPr>
      </p:pic>
      <p:pic>
        <p:nvPicPr>
          <p:cNvPr id="5" name="Immagine 4" descr="door_decision_pc_400_cl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10050" y="3657622"/>
            <a:ext cx="3810000" cy="27717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95539" y="5229257"/>
            <a:ext cx="13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Paradigma 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67307" y="3157555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Paradigma II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024827" y="4872067"/>
            <a:ext cx="14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Paradigma III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magine 8" descr="single_red_question_mark_800_clr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51584" y="836712"/>
            <a:ext cx="1797030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286000" y="852482"/>
            <a:ext cx="7667652" cy="5005410"/>
            <a:chOff x="762000" y="852482"/>
            <a:chExt cx="7667652" cy="5005410"/>
          </a:xfrm>
        </p:grpSpPr>
        <p:pic>
          <p:nvPicPr>
            <p:cNvPr id="3" name="Immagine 2" descr="platform_ecosystem_pc_800_clr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2000" y="2276492"/>
              <a:ext cx="7620000" cy="3581400"/>
            </a:xfrm>
            <a:prstGeom prst="rect">
              <a:avLst/>
            </a:prstGeom>
          </p:spPr>
        </p:pic>
        <p:pic>
          <p:nvPicPr>
            <p:cNvPr id="4" name="Immagine 3" descr="box_of_files_pc_400_cl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000760" y="1566862"/>
              <a:ext cx="1685191" cy="1643061"/>
            </a:xfrm>
            <a:prstGeom prst="rect">
              <a:avLst/>
            </a:prstGeom>
          </p:spPr>
        </p:pic>
        <p:pic>
          <p:nvPicPr>
            <p:cNvPr id="5" name="Immagine 4" descr="stick_figure_camera_pc_400_clr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714612" y="852482"/>
              <a:ext cx="1697833" cy="2190752"/>
            </a:xfrm>
            <a:prstGeom prst="rect">
              <a:avLst/>
            </a:prstGeom>
          </p:spPr>
        </p:pic>
        <p:pic>
          <p:nvPicPr>
            <p:cNvPr id="6" name="Immagine 5" descr="media_video_icon_pc_400_clr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214546" y="1566862"/>
              <a:ext cx="1262058" cy="1262058"/>
            </a:xfrm>
            <a:prstGeom prst="rect">
              <a:avLst/>
            </a:prstGeom>
          </p:spPr>
        </p:pic>
        <p:pic>
          <p:nvPicPr>
            <p:cNvPr id="7" name="Immagine 6" descr="speaker_headphones_pc_400_clr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143240" y="1566862"/>
              <a:ext cx="1333496" cy="1333496"/>
            </a:xfrm>
            <a:prstGeom prst="rect">
              <a:avLst/>
            </a:prstGeom>
          </p:spPr>
        </p:pic>
        <p:pic>
          <p:nvPicPr>
            <p:cNvPr id="8" name="Immagine 7" descr="magnify_desk_calendar_month_view_400_clr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57224" y="3424250"/>
              <a:ext cx="2071702" cy="1294814"/>
            </a:xfrm>
            <a:prstGeom prst="rect">
              <a:avLst/>
            </a:prstGeom>
          </p:spPr>
        </p:pic>
        <p:pic>
          <p:nvPicPr>
            <p:cNvPr id="9" name="Immagine 8" descr="blog_mouse_pc_400_clr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500826" y="3710002"/>
              <a:ext cx="1928826" cy="1374289"/>
            </a:xfrm>
            <a:prstGeom prst="rect">
              <a:avLst/>
            </a:prstGeom>
          </p:spPr>
        </p:pic>
        <p:pic>
          <p:nvPicPr>
            <p:cNvPr id="10" name="Immagine 9" descr="stickman_check_marking_pc_400_clr-1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000760" y="3571876"/>
              <a:ext cx="1547810" cy="1547810"/>
            </a:xfrm>
            <a:prstGeom prst="rect">
              <a:avLst/>
            </a:prstGeom>
          </p:spPr>
        </p:pic>
        <p:pic>
          <p:nvPicPr>
            <p:cNvPr id="11" name="Immagine 10" descr="networking_people_PA_300_clr.gif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3143240" y="3857628"/>
              <a:ext cx="2000254" cy="1386843"/>
            </a:xfrm>
            <a:prstGeom prst="rect">
              <a:avLst/>
            </a:prstGeom>
          </p:spPr>
        </p:pic>
      </p:grpSp>
      <p:sp>
        <p:nvSpPr>
          <p:cNvPr id="12" name="Rettangolo 11"/>
          <p:cNvSpPr/>
          <p:nvPr/>
        </p:nvSpPr>
        <p:spPr>
          <a:xfrm>
            <a:off x="4871864" y="3356992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2400" b="1" dirty="0">
                <a:solidFill>
                  <a:srgbClr val="002060"/>
                </a:solidFill>
                <a:latin typeface="Calibri" pitchFamily="34" charset="0"/>
              </a:rPr>
              <a:t>Piattaforma online</a:t>
            </a:r>
            <a:endParaRPr lang="it-IT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12032" y="4437112"/>
            <a:ext cx="31318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Calendario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991544" y="1844824"/>
            <a:ext cx="187220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Archiviazione/</a:t>
            </a:r>
          </a:p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condivisione</a:t>
            </a:r>
          </a:p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file multimediali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040488" y="908720"/>
            <a:ext cx="31318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Archiviazione/</a:t>
            </a:r>
          </a:p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condivisione file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23792" y="5373216"/>
            <a:ext cx="31318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Chat</a:t>
            </a:r>
          </a:p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Forum</a:t>
            </a:r>
          </a:p>
          <a:p>
            <a:pPr algn="ctr"/>
            <a:r>
              <a:rPr lang="it-CH" sz="1600" b="1" dirty="0" err="1">
                <a:solidFill>
                  <a:schemeClr val="tx1"/>
                </a:solidFill>
                <a:latin typeface="Calibri" pitchFamily="34" charset="0"/>
              </a:rPr>
              <a:t>wiki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248128" y="5157192"/>
            <a:ext cx="31318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Blog</a:t>
            </a:r>
          </a:p>
          <a:p>
            <a:pPr algn="ctr"/>
            <a:r>
              <a:rPr lang="it-CH" sz="1600" b="1" dirty="0">
                <a:solidFill>
                  <a:schemeClr val="tx1"/>
                </a:solidFill>
                <a:latin typeface="Calibri" pitchFamily="34" charset="0"/>
              </a:rPr>
              <a:t>Sondaggi</a:t>
            </a:r>
          </a:p>
        </p:txBody>
      </p:sp>
    </p:spTree>
    <p:extLst>
      <p:ext uri="{BB962C8B-B14F-4D97-AF65-F5344CB8AC3E}">
        <p14:creationId xmlns:p14="http://schemas.microsoft.com/office/powerpoint/2010/main" val="33832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548681"/>
            <a:ext cx="4094960" cy="571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5561" y="4797153"/>
            <a:ext cx="342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400" b="1" dirty="0">
                <a:latin typeface="Calibri" pitchFamily="34" charset="0"/>
                <a:cs typeface="Calibri" pitchFamily="34" charset="0"/>
              </a:rPr>
              <a:t>In sintesi:</a:t>
            </a:r>
          </a:p>
          <a:p>
            <a:r>
              <a:rPr lang="it-CH" sz="2400" b="1" dirty="0">
                <a:latin typeface="Calibri" pitchFamily="34" charset="0"/>
                <a:cs typeface="Calibri" pitchFamily="34" charset="0"/>
              </a:rPr>
              <a:t>Qual è il valore aggiunto?</a:t>
            </a:r>
          </a:p>
        </p:txBody>
      </p:sp>
    </p:spTree>
    <p:extLst>
      <p:ext uri="{BB962C8B-B14F-4D97-AF65-F5344CB8AC3E}">
        <p14:creationId xmlns:p14="http://schemas.microsoft.com/office/powerpoint/2010/main" val="11971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-34874" y="1148990"/>
            <a:ext cx="5571437" cy="3909538"/>
            <a:chOff x="903006" y="456400"/>
            <a:chExt cx="6096000" cy="45720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06" y="456400"/>
              <a:ext cx="6096000" cy="4572000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257" y="1494494"/>
              <a:ext cx="3697497" cy="2495811"/>
            </a:xfrm>
            <a:prstGeom prst="rect">
              <a:avLst/>
            </a:prstGeom>
          </p:spPr>
        </p:pic>
      </p:grpSp>
      <p:sp>
        <p:nvSpPr>
          <p:cNvPr id="4" name="CasellaDiTesto 3"/>
          <p:cNvSpPr txBox="1"/>
          <p:nvPr/>
        </p:nvSpPr>
        <p:spPr>
          <a:xfrm>
            <a:off x="3345698" y="825825"/>
            <a:ext cx="4750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600" b="1" dirty="0" smtClean="0">
                <a:solidFill>
                  <a:srgbClr val="0070C0"/>
                </a:solidFill>
              </a:rPr>
              <a:t>Spazio protetto nel web</a:t>
            </a:r>
            <a:endParaRPr lang="it-CH" sz="3600" b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62" y="2594382"/>
            <a:ext cx="5660644" cy="20520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61" y="4646999"/>
            <a:ext cx="5501455" cy="11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94303" y="4862988"/>
            <a:ext cx="5744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400" b="1" dirty="0">
                <a:solidFill>
                  <a:srgbClr val="90908E"/>
                </a:solidFill>
                <a:latin typeface="Calibri" pitchFamily="34" charset="0"/>
              </a:rPr>
              <a:t>Un luogo </a:t>
            </a:r>
            <a:r>
              <a:rPr lang="it-CH" sz="2400" b="1" dirty="0" smtClean="0">
                <a:solidFill>
                  <a:srgbClr val="90908E"/>
                </a:solidFill>
                <a:latin typeface="Calibri" pitchFamily="34" charset="0"/>
              </a:rPr>
              <a:t>frequentato</a:t>
            </a:r>
            <a:endParaRPr lang="it-CH" sz="2400" b="1" dirty="0">
              <a:solidFill>
                <a:srgbClr val="90908E"/>
              </a:solidFill>
              <a:latin typeface="Calibri" pitchFamily="34" charset="0"/>
            </a:endParaRPr>
          </a:p>
          <a:p>
            <a:r>
              <a:rPr lang="it-CH" sz="2400" b="1" dirty="0" smtClean="0">
                <a:solidFill>
                  <a:srgbClr val="90908E"/>
                </a:solidFill>
                <a:latin typeface="Calibri" pitchFamily="34" charset="0"/>
              </a:rPr>
              <a:t>è</a:t>
            </a:r>
            <a:endParaRPr lang="it-CH" sz="2400" b="1" dirty="0">
              <a:solidFill>
                <a:srgbClr val="90908E"/>
              </a:solidFill>
              <a:latin typeface="Calibri" pitchFamily="34" charset="0"/>
            </a:endParaRPr>
          </a:p>
          <a:p>
            <a:r>
              <a:rPr lang="it-CH" sz="2400" b="1" dirty="0">
                <a:solidFill>
                  <a:srgbClr val="90908E"/>
                </a:solidFill>
                <a:latin typeface="Calibri" pitchFamily="34" charset="0"/>
              </a:rPr>
              <a:t>un luogo </a:t>
            </a:r>
            <a:r>
              <a:rPr lang="it-CH" sz="2400" b="1" dirty="0" smtClean="0">
                <a:solidFill>
                  <a:srgbClr val="90908E"/>
                </a:solidFill>
                <a:latin typeface="Calibri" pitchFamily="34" charset="0"/>
              </a:rPr>
              <a:t>di </a:t>
            </a:r>
            <a:r>
              <a:rPr lang="it-CH" sz="2400" b="1" dirty="0" smtClean="0">
                <a:solidFill>
                  <a:srgbClr val="FF0000"/>
                </a:solidFill>
                <a:latin typeface="Calibri" pitchFamily="34" charset="0"/>
              </a:rPr>
              <a:t>condivisione</a:t>
            </a:r>
            <a:r>
              <a:rPr lang="it-CH" sz="2400" b="1" dirty="0" smtClean="0">
                <a:solidFill>
                  <a:srgbClr val="90908E"/>
                </a:solidFill>
                <a:latin typeface="Calibri" pitchFamily="34" charset="0"/>
              </a:rPr>
              <a:t> e di </a:t>
            </a:r>
            <a:r>
              <a:rPr lang="it-CH" sz="2400" b="1" dirty="0" smtClean="0">
                <a:solidFill>
                  <a:srgbClr val="FF0000"/>
                </a:solidFill>
                <a:latin typeface="Calibri" pitchFamily="34" charset="0"/>
              </a:rPr>
              <a:t>collaborazione</a:t>
            </a:r>
            <a:endParaRPr lang="it-CH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Immagine 4" descr="Mercato_Bellinz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8671" y="724459"/>
            <a:ext cx="5777653" cy="38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9" y="970567"/>
            <a:ext cx="3685147" cy="24229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62" y="970567"/>
            <a:ext cx="2513170" cy="25131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05" y="3134216"/>
            <a:ext cx="2105025" cy="381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48" y="494075"/>
            <a:ext cx="3810000" cy="33337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4323" y="3848933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200" b="1" dirty="0" smtClean="0">
                <a:solidFill>
                  <a:srgbClr val="0070C0"/>
                </a:solidFill>
              </a:rPr>
              <a:t>ANY TIME</a:t>
            </a:r>
            <a:endParaRPr lang="it-CH" sz="32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8457" y="3848933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200" b="1" dirty="0" smtClean="0">
                <a:solidFill>
                  <a:srgbClr val="FF0000"/>
                </a:solidFill>
              </a:rPr>
              <a:t>ANY WHERE</a:t>
            </a:r>
            <a:endParaRPr lang="it-CH" sz="32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495503" y="3848933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200" b="1" dirty="0" smtClean="0"/>
              <a:t>ANY DEVICE</a:t>
            </a:r>
            <a:endParaRPr lang="it-CH" sz="3200" b="1" dirty="0"/>
          </a:p>
        </p:txBody>
      </p:sp>
    </p:spTree>
    <p:extLst>
      <p:ext uri="{BB962C8B-B14F-4D97-AF65-F5344CB8AC3E}">
        <p14:creationId xmlns:p14="http://schemas.microsoft.com/office/powerpoint/2010/main" val="5015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55" y="447198"/>
            <a:ext cx="4083890" cy="62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63" y="642155"/>
            <a:ext cx="6408582" cy="43097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171112" y="4803820"/>
            <a:ext cx="2600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3200" b="1" dirty="0" smtClean="0">
                <a:solidFill>
                  <a:srgbClr val="0070C0"/>
                </a:solidFill>
              </a:rPr>
              <a:t>NETWORKING</a:t>
            </a:r>
            <a:endParaRPr lang="it-C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6" y="1608889"/>
            <a:ext cx="11602829" cy="40771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"/>
          <a:stretch/>
        </p:blipFill>
        <p:spPr>
          <a:xfrm>
            <a:off x="294586" y="430273"/>
            <a:ext cx="11553978" cy="9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/>
        </p:nvGraphicFramePr>
        <p:xfrm>
          <a:off x="3048000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9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9905" y="862973"/>
            <a:ext cx="946225" cy="103695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85710" y="1494439"/>
            <a:ext cx="1122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Insegnante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91544" y="5229200"/>
            <a:ext cx="2855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Distribuzione dell’informazione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91544" y="3687996"/>
            <a:ext cx="89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Tutoring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91544" y="2154342"/>
            <a:ext cx="22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Facilitazione dei processi</a:t>
            </a:r>
          </a:p>
        </p:txBody>
      </p:sp>
      <p:sp>
        <p:nvSpPr>
          <p:cNvPr id="5" name="Freccia bidirezionale orizzontale 4"/>
          <p:cNvSpPr/>
          <p:nvPr/>
        </p:nvSpPr>
        <p:spPr>
          <a:xfrm>
            <a:off x="4934895" y="1834141"/>
            <a:ext cx="2520000" cy="1080000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Paradigma III</a:t>
            </a:r>
          </a:p>
          <a:p>
            <a:pPr algn="ctr"/>
            <a:r>
              <a:rPr lang="it-CH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Collaborazione</a:t>
            </a:r>
          </a:p>
        </p:txBody>
      </p:sp>
      <p:sp>
        <p:nvSpPr>
          <p:cNvPr id="10" name="Freccia bidirezionale orizzontale 9"/>
          <p:cNvSpPr/>
          <p:nvPr/>
        </p:nvSpPr>
        <p:spPr>
          <a:xfrm>
            <a:off x="4934895" y="3351651"/>
            <a:ext cx="2520000" cy="1080000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Paradigma II</a:t>
            </a:r>
          </a:p>
          <a:p>
            <a:pPr algn="ctr"/>
            <a:r>
              <a:rPr lang="it-CH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Cooperazione</a:t>
            </a:r>
          </a:p>
        </p:txBody>
      </p:sp>
      <p:sp>
        <p:nvSpPr>
          <p:cNvPr id="11" name="Freccia bidirezionale orizzontale 10"/>
          <p:cNvSpPr/>
          <p:nvPr/>
        </p:nvSpPr>
        <p:spPr>
          <a:xfrm>
            <a:off x="4934895" y="4869160"/>
            <a:ext cx="2520000" cy="1080000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Paradigma I</a:t>
            </a:r>
          </a:p>
          <a:p>
            <a:pPr algn="ctr"/>
            <a:r>
              <a:rPr lang="it-CH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Stimolo - Risposta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64962" y="3121224"/>
            <a:ext cx="2113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400" dirty="0">
                <a:solidFill>
                  <a:srgbClr val="FA0D0D"/>
                </a:solidFill>
                <a:latin typeface="Calibri" pitchFamily="34" charset="0"/>
                <a:cs typeface="Calibri" pitchFamily="34" charset="0"/>
              </a:rPr>
              <a:t>Chat – Forum – Blog - Wiki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72" y="2852936"/>
            <a:ext cx="561490" cy="56149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5" y="796035"/>
            <a:ext cx="946225" cy="103695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184232" y="1494439"/>
            <a:ext cx="956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Studente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664962" y="4293096"/>
            <a:ext cx="166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400" dirty="0">
                <a:solidFill>
                  <a:srgbClr val="8815FB"/>
                </a:solidFill>
                <a:latin typeface="Calibri" pitchFamily="34" charset="0"/>
                <a:cs typeface="Calibri" pitchFamily="34" charset="0"/>
              </a:rPr>
              <a:t>Quiz – Compiti – </a:t>
            </a:r>
          </a:p>
          <a:p>
            <a:r>
              <a:rPr lang="it-CH" sz="1400" dirty="0">
                <a:solidFill>
                  <a:srgbClr val="8815FB"/>
                </a:solidFill>
                <a:latin typeface="Calibri" pitchFamily="34" charset="0"/>
                <a:cs typeface="Calibri" pitchFamily="34" charset="0"/>
              </a:rPr>
              <a:t>Lezioni – Sondaggio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72" y="4235552"/>
            <a:ext cx="561600" cy="5616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72" y="5675712"/>
            <a:ext cx="561600" cy="56160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2664963" y="5786100"/>
            <a:ext cx="295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400" dirty="0">
                <a:solidFill>
                  <a:srgbClr val="2AB952"/>
                </a:solidFill>
                <a:latin typeface="Calibri" pitchFamily="34" charset="0"/>
                <a:cs typeface="Calibri" pitchFamily="34" charset="0"/>
              </a:rPr>
              <a:t>Annunci – Calendario – </a:t>
            </a:r>
          </a:p>
          <a:p>
            <a:r>
              <a:rPr lang="it-CH" sz="1400" dirty="0">
                <a:solidFill>
                  <a:srgbClr val="2AB952"/>
                </a:solidFill>
                <a:latin typeface="Calibri" pitchFamily="34" charset="0"/>
                <a:cs typeface="Calibri" pitchFamily="34" charset="0"/>
              </a:rPr>
              <a:t>Pagina web – Documenti multimediali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460927" y="673566"/>
            <a:ext cx="346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CH" sz="2000" b="1" dirty="0">
                <a:latin typeface="Calibri" pitchFamily="34" charset="0"/>
                <a:cs typeface="Calibri" pitchFamily="34" charset="0"/>
              </a:rPr>
              <a:t>Processi</a:t>
            </a:r>
          </a:p>
          <a:p>
            <a:pPr algn="ctr"/>
            <a:r>
              <a:rPr lang="it-CH" sz="2000" b="1" dirty="0">
                <a:latin typeface="Calibri" pitchFamily="34" charset="0"/>
                <a:cs typeface="Calibri" pitchFamily="34" charset="0"/>
              </a:rPr>
              <a:t>Insegnamento/apprendimento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7597460" y="2154342"/>
            <a:ext cx="211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Costruzione del sapere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576142" y="3599264"/>
            <a:ext cx="2264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Personalizzazione/</a:t>
            </a:r>
          </a:p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               Differenziazione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597459" y="5239884"/>
            <a:ext cx="247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Acquisizione</a:t>
            </a:r>
          </a:p>
          <a:p>
            <a:r>
              <a:rPr lang="it-CH" sz="1600" b="1" dirty="0">
                <a:latin typeface="Calibri" pitchFamily="34" charset="0"/>
                <a:cs typeface="Calibri" pitchFamily="34" charset="0"/>
              </a:rPr>
              <a:t>               dell’informazione</a:t>
            </a:r>
          </a:p>
        </p:txBody>
      </p:sp>
    </p:spTree>
    <p:extLst>
      <p:ext uri="{BB962C8B-B14F-4D97-AF65-F5344CB8AC3E}">
        <p14:creationId xmlns:p14="http://schemas.microsoft.com/office/powerpoint/2010/main" val="32525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146</Words>
  <Application>Microsoft Office PowerPoint</Application>
  <PresentationFormat>Widescreen</PresentationFormat>
  <Paragraphs>67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Laffranchi</dc:creator>
  <cp:lastModifiedBy>Giuseppe Laffranchi</cp:lastModifiedBy>
  <cp:revision>13</cp:revision>
  <dcterms:created xsi:type="dcterms:W3CDTF">2016-12-18T20:38:30Z</dcterms:created>
  <dcterms:modified xsi:type="dcterms:W3CDTF">2019-11-19T07:02:23Z</dcterms:modified>
</cp:coreProperties>
</file>