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2" r:id="rId8"/>
    <p:sldId id="263" r:id="rId9"/>
    <p:sldId id="274" r:id="rId10"/>
    <p:sldId id="266" r:id="rId11"/>
    <p:sldId id="268" r:id="rId12"/>
    <p:sldId id="276" r:id="rId13"/>
    <p:sldId id="286" r:id="rId14"/>
    <p:sldId id="277" r:id="rId15"/>
    <p:sldId id="279" r:id="rId16"/>
    <p:sldId id="284" r:id="rId17"/>
    <p:sldId id="285" r:id="rId18"/>
    <p:sldId id="290" r:id="rId19"/>
    <p:sldId id="281" r:id="rId20"/>
    <p:sldId id="291" r:id="rId21"/>
    <p:sldId id="288" r:id="rId22"/>
  </p:sldIdLst>
  <p:sldSz cx="9144000" cy="6858000" type="screen4x3"/>
  <p:notesSz cx="6858000" cy="9144000"/>
  <p:defaultTextStyle>
    <a:defPPr>
      <a:defRPr lang="it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3566-BF3A-417B-A19B-1142CD04353F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F447-E486-447C-94D7-E6C2F882A83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3566-BF3A-417B-A19B-1142CD04353F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F447-E486-447C-94D7-E6C2F882A83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3566-BF3A-417B-A19B-1142CD04353F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F447-E486-447C-94D7-E6C2F882A83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3566-BF3A-417B-A19B-1142CD04353F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F447-E486-447C-94D7-E6C2F882A83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3566-BF3A-417B-A19B-1142CD04353F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F447-E486-447C-94D7-E6C2F882A83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3566-BF3A-417B-A19B-1142CD04353F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F447-E486-447C-94D7-E6C2F882A83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3566-BF3A-417B-A19B-1142CD04353F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F447-E486-447C-94D7-E6C2F882A83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3566-BF3A-417B-A19B-1142CD04353F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F447-E486-447C-94D7-E6C2F882A83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3566-BF3A-417B-A19B-1142CD04353F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F447-E486-447C-94D7-E6C2F882A83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3566-BF3A-417B-A19B-1142CD04353F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F447-E486-447C-94D7-E6C2F882A83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3566-BF3A-417B-A19B-1142CD04353F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CF447-E486-447C-94D7-E6C2F882A834}" type="slidenum">
              <a:rPr lang="it-CH" smtClean="0"/>
              <a:pPr/>
              <a:t>‹N›</a:t>
            </a:fld>
            <a:endParaRPr lang="it-C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83566-BF3A-417B-A19B-1142CD04353F}" type="datetimeFigureOut">
              <a:rPr lang="it-CH" smtClean="0"/>
              <a:pPr/>
              <a:t>28.11.2016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CF447-E486-447C-94D7-E6C2F882A834}" type="slidenum">
              <a:rPr lang="it-CH" smtClean="0"/>
              <a:pPr/>
              <a:t>‹N›</a:t>
            </a:fld>
            <a:endParaRPr lang="it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hyperlink" Target="mailto:carlotta.vannini@edu.ti.ch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368152"/>
          </a:xfrm>
        </p:spPr>
        <p:txBody>
          <a:bodyPr>
            <a:noAutofit/>
          </a:bodyPr>
          <a:lstStyle/>
          <a:p>
            <a:r>
              <a:rPr lang="it-CH" sz="9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POSTURA</a:t>
            </a:r>
            <a:endParaRPr lang="it-CH" sz="9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CH" dirty="0"/>
          </a:p>
        </p:txBody>
      </p:sp>
      <p:pic>
        <p:nvPicPr>
          <p:cNvPr id="4" name="Immagine 3" descr="Risultati immagini per postur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1935" y="2636912"/>
            <a:ext cx="612013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UNA POSTURA CORRETTA</a:t>
            </a:r>
            <a:endParaRPr lang="it-CH" sz="40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it-CH" b="1" dirty="0" smtClean="0"/>
              <a:t>Facilita una buona respirazione.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Favorisce una migliore circolazione sanguigna.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Agevola un rilassamento muscolare.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Porta ad un beneficio fisiologico e mentale.</a:t>
            </a:r>
          </a:p>
          <a:p>
            <a:pPr>
              <a:buFont typeface="Wingdings" pitchFamily="2" charset="2"/>
              <a:buChar char="Ø"/>
            </a:pPr>
            <a:r>
              <a:rPr lang="it-CH" b="1" dirty="0" smtClean="0"/>
              <a:t>Aiuta a mantenere una buona concentrazione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Trasmette l’immagine di una persona che affronta la vita con positività e fiducia.</a:t>
            </a:r>
          </a:p>
          <a:p>
            <a:pPr>
              <a:buFont typeface="Wingdings" pitchFamily="2" charset="2"/>
              <a:buChar char="Ø"/>
            </a:pPr>
            <a:endParaRPr lang="it-CH" dirty="0" smtClean="0"/>
          </a:p>
          <a:p>
            <a:pPr>
              <a:buFont typeface="Wingdings" pitchFamily="2" charset="2"/>
              <a:buChar char="Ø"/>
            </a:pPr>
            <a:endParaRPr lang="it-CH" dirty="0" smtClean="0"/>
          </a:p>
          <a:p>
            <a:pPr>
              <a:buFont typeface="Wingdings" pitchFamily="2" charset="2"/>
              <a:buChar char="Ø"/>
            </a:pPr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CH" dirty="0" err="1" smtClean="0">
                <a:solidFill>
                  <a:srgbClr val="0070C0"/>
                </a:solidFill>
              </a:rPr>
              <a:t>DI</a:t>
            </a:r>
            <a:r>
              <a:rPr lang="it-CH" dirty="0" smtClean="0">
                <a:solidFill>
                  <a:srgbClr val="0070C0"/>
                </a:solidFill>
              </a:rPr>
              <a:t> COSA ABBIAMO BISOGNO PER AVERE UNA POSTURA CORRETTA? </a:t>
            </a:r>
            <a:endParaRPr lang="it-CH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CH" dirty="0" smtClean="0"/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Per avere una postura corretta e un corretto controllo del corpo è necessario possedere un buon equilibrio muscolo-scheletrico unito ad </a:t>
            </a:r>
            <a:r>
              <a:rPr lang="it-CH" dirty="0" smtClean="0">
                <a:solidFill>
                  <a:srgbClr val="FF0000"/>
                </a:solidFill>
              </a:rPr>
              <a:t>un’ottima percezione e conoscenza del nostro corpo.</a:t>
            </a:r>
          </a:p>
          <a:p>
            <a:pPr>
              <a:buFont typeface="Wingdings" pitchFamily="2" charset="2"/>
              <a:buChar char="Ø"/>
            </a:pPr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APPARATO LOCOMOTORE</a:t>
            </a:r>
            <a:endParaRPr lang="it-CH" sz="40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340768"/>
            <a:ext cx="8229600" cy="488600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it-CH" sz="1400" dirty="0" smtClean="0"/>
              <a:t>è</a:t>
            </a:r>
            <a:endParaRPr lang="it-CH" sz="5600" dirty="0" smtClean="0"/>
          </a:p>
          <a:p>
            <a:pPr>
              <a:buNone/>
            </a:pPr>
            <a:r>
              <a:rPr lang="it-CH" sz="12000" dirty="0" smtClean="0"/>
              <a:t>È composto da:</a:t>
            </a:r>
            <a:r>
              <a:rPr lang="it-CH" sz="12000" dirty="0" smtClean="0">
                <a:solidFill>
                  <a:srgbClr val="FF0000"/>
                </a:solidFill>
              </a:rPr>
              <a:t> </a:t>
            </a:r>
            <a:r>
              <a:rPr lang="it-CH" sz="12000" dirty="0" smtClean="0"/>
              <a:t>ossa, articolazioni e muscoli.</a:t>
            </a:r>
            <a:endParaRPr lang="it-CH" sz="120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it-CH" sz="12000" dirty="0" smtClean="0"/>
              <a:t>Oltre alla funzione di movimento</a:t>
            </a:r>
            <a:r>
              <a:rPr lang="it-CH" sz="12000" b="1" dirty="0" smtClean="0"/>
              <a:t>, i muscoli </a:t>
            </a:r>
            <a:r>
              <a:rPr lang="it-CH" sz="12000" dirty="0" smtClean="0"/>
              <a:t>servono anche a:</a:t>
            </a:r>
          </a:p>
          <a:p>
            <a:pPr>
              <a:buFont typeface="Wingdings" pitchFamily="2" charset="2"/>
              <a:buChar char="Ø"/>
            </a:pPr>
            <a:r>
              <a:rPr lang="it-CH" sz="12000" b="1" dirty="0" smtClean="0"/>
              <a:t>MANTENERE LA POSTURA.</a:t>
            </a:r>
            <a:endParaRPr lang="it-CH" sz="12000" dirty="0" smtClean="0"/>
          </a:p>
          <a:p>
            <a:pPr>
              <a:buFont typeface="Wingdings" pitchFamily="2" charset="2"/>
              <a:buChar char="Ø"/>
            </a:pPr>
            <a:r>
              <a:rPr lang="it-CH" sz="12000" dirty="0" smtClean="0"/>
              <a:t>PROTEGGERE LE OSSA E GLI ORGANI INTERNI,  </a:t>
            </a:r>
          </a:p>
          <a:p>
            <a:pPr>
              <a:buNone/>
            </a:pPr>
            <a:r>
              <a:rPr lang="it-CH" sz="12000" dirty="0" smtClean="0"/>
              <a:t>     (per esempio da un urto).</a:t>
            </a:r>
          </a:p>
          <a:p>
            <a:pPr>
              <a:buFont typeface="Wingdings" pitchFamily="2" charset="2"/>
              <a:buChar char="Ø"/>
            </a:pPr>
            <a:r>
              <a:rPr lang="it-CH" sz="12000" dirty="0" smtClean="0"/>
              <a:t> PRODURRE CALORE assieme agli organi interni; è il motivo per cui muoversi elimina la sensazione di freddo: non solo perché questo aumenta la velocità del flusso sanguigno, ma anche perché la contrazione muscolare, richiedendo produzione di ATP (energia), libera calore.</a:t>
            </a:r>
          </a:p>
          <a:p>
            <a:pPr>
              <a:buNone/>
            </a:pPr>
            <a:endParaRPr lang="it-CH" sz="1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smtClean="0">
                <a:solidFill>
                  <a:srgbClr val="0070C0"/>
                </a:solidFill>
              </a:rPr>
              <a:t>APPARATO LOCOMOTORE</a:t>
            </a:r>
            <a:endParaRPr lang="it-CH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it-CH" dirty="0" smtClean="0"/>
              <a:t>PERMETTERE IL FLUSSO DEL SANGUE E DELLA LINFA . I muscoli causano una continua spremitura dei vasi sanguigni e linfatici determinando la progressione di sangue e linfa.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AUTOMASSAGGIARE GLI ORGANI INTERNI . Il movimento, in caso di dolore viscerale, permette l'</a:t>
            </a:r>
            <a:r>
              <a:rPr lang="it-CH" dirty="0" err="1" smtClean="0"/>
              <a:t>automassaggio</a:t>
            </a:r>
            <a:r>
              <a:rPr lang="it-CH" dirty="0" smtClean="0"/>
              <a:t> dell'organo coinvolto e contribuisce a ridurre il dolore.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DETERMINARE LA FISIONOMIA . Assieme, ovviamente, al tessuto adiposo.</a:t>
            </a:r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COLONNA VERTEBRALE</a:t>
            </a:r>
            <a:endParaRPr lang="it-CH" sz="4000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563" y="1628800"/>
            <a:ext cx="4004445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628800"/>
            <a:ext cx="3528392" cy="4315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DISCHI INTERVERTEBRALI</a:t>
            </a:r>
            <a:endParaRPr lang="it-CH" sz="4000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08912" cy="468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it-CH" dirty="0" smtClean="0">
                <a:solidFill>
                  <a:srgbClr val="0070C0"/>
                </a:solidFill>
              </a:rPr>
              <a:t>MUSCOLATURA PROFONDA</a:t>
            </a:r>
            <a:br>
              <a:rPr lang="it-CH" dirty="0" smtClean="0">
                <a:solidFill>
                  <a:srgbClr val="0070C0"/>
                </a:solidFill>
              </a:rPr>
            </a:br>
            <a:endParaRPr lang="it-CH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it-CH" sz="3000" dirty="0" smtClean="0"/>
              <a:t>Sulla colonna vertebrale s’inseriscono numerosi </a:t>
            </a:r>
            <a:r>
              <a:rPr lang="it-CH" sz="3000" b="1" dirty="0" smtClean="0"/>
              <a:t>gruppi muscolari</a:t>
            </a:r>
            <a:r>
              <a:rPr lang="it-CH" sz="3000" dirty="0" smtClean="0"/>
              <a:t>. In base alla loro funzione e posizione anatomica, i muscoli del rachide sono suddivisi in uno </a:t>
            </a:r>
            <a:r>
              <a:rPr lang="it-CH" sz="3000" b="1" dirty="0" smtClean="0"/>
              <a:t>strato superficiale</a:t>
            </a:r>
            <a:r>
              <a:rPr lang="it-CH" sz="3000" dirty="0" smtClean="0"/>
              <a:t> ed uno </a:t>
            </a:r>
            <a:r>
              <a:rPr lang="it-CH" sz="3000" b="1" dirty="0" smtClean="0"/>
              <a:t>strato profondo</a:t>
            </a:r>
            <a:r>
              <a:rPr lang="it-CH" sz="30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it-CH" sz="3000" b="1" dirty="0" smtClean="0"/>
              <a:t>La muscolatura profonda è preposta al mantenimento della postura, alla stabilità vertebrale ed al movimento del rachide e della testa. </a:t>
            </a:r>
            <a:r>
              <a:rPr lang="it-CH" sz="3000" dirty="0" smtClean="0"/>
              <a:t>In primo luogo mantengono le vertebre in posizione ottimale rispetto ai dischi vertebrali. Se la muscolatura vertebrale è rinforzata, i nervi tra le singole vertebre godono di maggior spazio.</a:t>
            </a:r>
            <a:endParaRPr lang="it-CH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CH" dirty="0" smtClean="0">
                <a:solidFill>
                  <a:srgbClr val="0070C0"/>
                </a:solidFill>
              </a:rPr>
              <a:t/>
            </a:r>
            <a:br>
              <a:rPr lang="it-CH" dirty="0" smtClean="0">
                <a:solidFill>
                  <a:srgbClr val="0070C0"/>
                </a:solidFill>
              </a:rPr>
            </a:br>
            <a:r>
              <a:rPr lang="it-CH" dirty="0" smtClean="0">
                <a:solidFill>
                  <a:srgbClr val="0070C0"/>
                </a:solidFill>
              </a:rPr>
              <a:t>MUSCOLATURA PROFONDA</a:t>
            </a:r>
            <a:br>
              <a:rPr lang="it-CH" dirty="0" smtClean="0">
                <a:solidFill>
                  <a:srgbClr val="0070C0"/>
                </a:solidFill>
              </a:rPr>
            </a:br>
            <a:endParaRPr lang="it-CH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endParaRPr lang="it-CH" b="1" dirty="0" smtClean="0"/>
          </a:p>
          <a:p>
            <a:pPr>
              <a:buFont typeface="Wingdings" pitchFamily="2" charset="2"/>
              <a:buChar char="Ø"/>
            </a:pPr>
            <a:r>
              <a:rPr lang="it-CH" b="1" dirty="0" smtClean="0"/>
              <a:t>La stabilità vertebrale</a:t>
            </a:r>
            <a:r>
              <a:rPr lang="it-CH" dirty="0" smtClean="0"/>
              <a:t> è indispensabile per prevenire danni neurologici ed eventuali traumi spinali. I muscoli preposti all’integrità strutturale del rachide includono anche gruppi muscolari extra spinali come il </a:t>
            </a:r>
            <a:r>
              <a:rPr lang="it-CH" dirty="0" err="1" smtClean="0"/>
              <a:t>quadratus</a:t>
            </a:r>
            <a:r>
              <a:rPr lang="it-CH" dirty="0" smtClean="0"/>
              <a:t> </a:t>
            </a:r>
            <a:r>
              <a:rPr lang="it-CH" dirty="0" err="1" smtClean="0"/>
              <a:t>lumborum</a:t>
            </a:r>
            <a:r>
              <a:rPr lang="it-CH" dirty="0" smtClean="0"/>
              <a:t> ed i muscoli dell’addome, in particolare gli obliqui interni ed i trasversi. Questi muscoli costituiscono una vera e propria cintura lombare, che così come un busto ortopedico, protegge e guida in maniera corretta i movimenti vertebrali.</a:t>
            </a:r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MUSCOLATURA PROFONDA</a:t>
            </a:r>
            <a:endParaRPr lang="it-CH" sz="4000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1888604" cy="3746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Risultati immagini per muscolatura profonda della schie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7" y="1772816"/>
            <a:ext cx="2952328" cy="3575389"/>
          </a:xfrm>
          <a:prstGeom prst="rect">
            <a:avLst/>
          </a:prstGeom>
          <a:noFill/>
        </p:spPr>
      </p:pic>
      <p:pic>
        <p:nvPicPr>
          <p:cNvPr id="2054" name="Picture 6" descr="Risultati immagini per muscolatura profonda della schien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772816"/>
            <a:ext cx="2952328" cy="35753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ESPERIENZE PER ATTIVARE LA MUSCOLATURA PROFONDA</a:t>
            </a:r>
            <a:endParaRPr lang="it-CH" sz="40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None/>
            </a:pPr>
            <a:r>
              <a:rPr lang="it-CH" dirty="0" smtClean="0"/>
              <a:t>      </a:t>
            </a:r>
            <a:r>
              <a:rPr lang="it-CH" b="1" i="1" dirty="0" smtClean="0"/>
              <a:t>Ricordatevi di assumere una posizione eretta in un modo naturale senza sforzarvi  perché attivereste la muscolatura superficiale della schiena che non è predisposta alla stabilità del rachide.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it-CH" dirty="0" smtClean="0"/>
              <a:t>Ascoltate il vostro corpo, come lo vedete, come lo sentite in questo momento?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it-CH" dirty="0" smtClean="0"/>
              <a:t>Il pavimento, la sedia, il materassino vi “sostengono”.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it-CH" dirty="0" smtClean="0"/>
              <a:t>Immaginate un filo che vi tira verso l’alto.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it-CH" dirty="0" smtClean="0"/>
              <a:t>“Ballate” sugli ischi e poi fermatevi.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it-CH" dirty="0" smtClean="0"/>
              <a:t>Camminate pensando a qualcosa di piacevole.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224136"/>
          </a:xfrm>
        </p:spPr>
        <p:txBody>
          <a:bodyPr>
            <a:norm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DEFINIZIONI DELLA POSTURA</a:t>
            </a:r>
            <a:endParaRPr lang="it-CH" sz="40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it-CH" dirty="0" smtClean="0"/>
              <a:t>È la posizione che il corpo assume nella stazione eretta, seduta, distesa, ecc. adattandosi e opponendosi, con il minor dispendio possibile, all’azione della forza di gravità che lo schiaccia verso il suolo.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Essa rappresenta il nostro personale e originale modo di reagire con il corpo all’ambiente che ci circonda.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È la strategia usata dal sistema neuro-muscolare e scheletrico per rimanere in equilibrio nel modo più economico possibile.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it-CH" dirty="0" smtClean="0">
                <a:solidFill>
                  <a:srgbClr val="0070C0"/>
                </a:solidFill>
              </a:rPr>
              <a:t>CONCLUSIONI</a:t>
            </a:r>
            <a:endParaRPr lang="it-CH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it-CH" dirty="0" smtClean="0"/>
              <a:t>Spero che questa presentazione possa completare e riassumere  le informazioni che vi ho trasmesso.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Ricordatevi che più vi allenate più otterrete dei risultati</a:t>
            </a:r>
            <a:r>
              <a:rPr lang="it-CH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 </a:t>
            </a:r>
            <a:r>
              <a:rPr lang="it-CH" dirty="0" smtClean="0"/>
              <a:t>Cercate su internet i filmati inerenti al tema e condivideteli con i compagni. </a:t>
            </a:r>
            <a:endParaRPr lang="it-CH" dirty="0" smtClean="0"/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Sono a vostra disposizione per ulteriori chiarimenti.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Vi invito ad inviarmi le vostre esperienze e osservazioni:  </a:t>
            </a:r>
            <a:r>
              <a:rPr lang="it-CH" dirty="0" smtClean="0">
                <a:hlinkClick r:id="rId2"/>
              </a:rPr>
              <a:t>carlotta.vannini@edu.ti.ch</a:t>
            </a:r>
            <a:r>
              <a:rPr lang="it-CH" dirty="0" smtClean="0"/>
              <a:t> </a:t>
            </a:r>
            <a:endParaRPr lang="it-CH" dirty="0"/>
          </a:p>
        </p:txBody>
      </p:sp>
      <p:pic>
        <p:nvPicPr>
          <p:cNvPr id="35842" name="Picture 2" descr="C:\Program Files (x86)\Microsoft Office\MEDIA\CAGCAT10\j0293844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5688" y="3933056"/>
            <a:ext cx="1738312" cy="182721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DIARIO E OSSERVAZIONI</a:t>
            </a:r>
            <a:endParaRPr lang="it-CH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 smtClean="0">
                <a:solidFill>
                  <a:srgbClr val="0070C0"/>
                </a:solidFill>
              </a:rPr>
              <a:t>DEFINIZIONI DELLA POSTURA</a:t>
            </a:r>
            <a:endParaRPr lang="it-CH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CH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it-CH" sz="3000" dirty="0" smtClean="0"/>
              <a:t>la corretta postura altro non è che la posizione più idonea del nostro corpo nello spazio per attuare le funzioni antigravitazionali con il minor dispendio energetico sia in deambulazione che in stazionamento; ad essa vengono a concorrere vari fattori (neurofisiologici, biomeccanici, emotivi, psicologici e relazionali).</a:t>
            </a:r>
          </a:p>
          <a:p>
            <a:pPr>
              <a:buNone/>
            </a:pPr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CH" dirty="0" smtClean="0">
                <a:solidFill>
                  <a:srgbClr val="0070C0"/>
                </a:solidFill>
              </a:rPr>
              <a:t>CHE COSA DETERMINA LA POSTURA?</a:t>
            </a:r>
            <a:endParaRPr lang="it-CH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it-CH" dirty="0" smtClean="0"/>
              <a:t> Il nostro cervello riceve milioni di dati dai sensori esterni dell’organismo ( occhi, pelle, apparato masticatorio, piedi e orecchie) che gli forniscono le coordinate per muoversi e rimanere in equilibrio tenendo presente ciò che lo circonda.</a:t>
            </a:r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CH" dirty="0" smtClean="0">
                <a:solidFill>
                  <a:srgbClr val="0070C0"/>
                </a:solidFill>
              </a:rPr>
              <a:t>DA CHE COSA DIPENDE LA POSTURA?</a:t>
            </a:r>
            <a:endParaRPr lang="it-CH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it-CH" dirty="0" smtClean="0"/>
              <a:t>Fattori ereditari ( es. caratteristiche anatomiche).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Dalle abitudini motorie che si apprendono nei primi anni di vita e da quelle che si adottano durante la nostra esistenza e che sono in grado di consolidare o modificare i nostri atteggiamenti posturali.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Dallo stress.</a:t>
            </a:r>
          </a:p>
          <a:p>
            <a:pPr>
              <a:buFont typeface="Wingdings" pitchFamily="2" charset="2"/>
              <a:buChar char="Ø"/>
            </a:pPr>
            <a:r>
              <a:rPr lang="it-CH" dirty="0" smtClean="0"/>
              <a:t>Da difetti di occlusione dei denti.</a:t>
            </a:r>
          </a:p>
          <a:p>
            <a:pPr>
              <a:buFont typeface="Wingdings" pitchFamily="2" charset="2"/>
              <a:buChar char="Ø"/>
            </a:pPr>
            <a:endParaRPr lang="it-CH" dirty="0" smtClean="0"/>
          </a:p>
          <a:p>
            <a:pPr>
              <a:buFont typeface="Wingdings" pitchFamily="2" charset="2"/>
              <a:buChar char="Ø"/>
            </a:pPr>
            <a:endParaRPr lang="it-CH" dirty="0" smtClean="0"/>
          </a:p>
          <a:p>
            <a:pPr>
              <a:buFont typeface="Wingdings" pitchFamily="2" charset="2"/>
              <a:buChar char="Ø"/>
            </a:pPr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CH" dirty="0" smtClean="0">
                <a:solidFill>
                  <a:srgbClr val="0070C0"/>
                </a:solidFill>
              </a:rPr>
              <a:t>DA CHE COSA DIPENDE LA POSTURA?</a:t>
            </a:r>
            <a:endParaRPr lang="it-CH" dirty="0">
              <a:solidFill>
                <a:srgbClr val="0070C0"/>
              </a:solidFill>
            </a:endParaRPr>
          </a:p>
        </p:txBody>
      </p:sp>
      <p:pic>
        <p:nvPicPr>
          <p:cNvPr id="4" name="Segnaposto contenuto 3" descr="Risultati immagini per postura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68760"/>
            <a:ext cx="6336703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sz="4000" dirty="0" smtClean="0">
                <a:solidFill>
                  <a:srgbClr val="0070C0"/>
                </a:solidFill>
              </a:rPr>
              <a:t>ESEMPI </a:t>
            </a:r>
            <a:r>
              <a:rPr lang="it-CH" sz="4000" dirty="0" err="1" smtClean="0">
                <a:solidFill>
                  <a:srgbClr val="0070C0"/>
                </a:solidFill>
              </a:rPr>
              <a:t>DI</a:t>
            </a:r>
            <a:r>
              <a:rPr lang="it-CH" sz="4000" dirty="0" smtClean="0">
                <a:solidFill>
                  <a:srgbClr val="0070C0"/>
                </a:solidFill>
              </a:rPr>
              <a:t> POSTURA</a:t>
            </a:r>
            <a:endParaRPr lang="it-CH" sz="4000" dirty="0">
              <a:solidFill>
                <a:srgbClr val="0070C0"/>
              </a:solidFill>
            </a:endParaRPr>
          </a:p>
        </p:txBody>
      </p:sp>
      <p:pic>
        <p:nvPicPr>
          <p:cNvPr id="4" name="Segnaposto contenuto 3" descr="Risultati immagini per postura scorretta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72816"/>
            <a:ext cx="640871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V="1">
            <a:off x="539552" y="332655"/>
            <a:ext cx="8229600" cy="261743"/>
          </a:xfrm>
        </p:spPr>
        <p:txBody>
          <a:bodyPr>
            <a:normAutofit fontScale="90000"/>
          </a:bodyPr>
          <a:lstStyle/>
          <a:p>
            <a:endParaRPr lang="it-CH" dirty="0"/>
          </a:p>
        </p:txBody>
      </p:sp>
      <p:pic>
        <p:nvPicPr>
          <p:cNvPr id="4" name="Segnaposto contenuto 3" descr="Risultati immagini per postura scorretta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548680"/>
            <a:ext cx="7416824" cy="525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flipV="1">
            <a:off x="457200" y="228918"/>
            <a:ext cx="8229600" cy="319761"/>
          </a:xfrm>
        </p:spPr>
        <p:txBody>
          <a:bodyPr>
            <a:normAutofit fontScale="90000"/>
          </a:bodyPr>
          <a:lstStyle/>
          <a:p>
            <a:endParaRPr lang="it-CH" dirty="0"/>
          </a:p>
        </p:txBody>
      </p:sp>
      <p:pic>
        <p:nvPicPr>
          <p:cNvPr id="4" name="Segnaposto contenuto 3" descr="Risultati immagini per postura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548680"/>
            <a:ext cx="6912767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552</Words>
  <Application>Microsoft Office PowerPoint</Application>
  <PresentationFormat>Presentazione su schermo (4:3)</PresentationFormat>
  <Paragraphs>64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POSTURA</vt:lpstr>
      <vt:lpstr>DEFINIZIONI DELLA POSTURA</vt:lpstr>
      <vt:lpstr>DEFINIZIONI DELLA POSTURA</vt:lpstr>
      <vt:lpstr>CHE COSA DETERMINA LA POSTURA?</vt:lpstr>
      <vt:lpstr>DA CHE COSA DIPENDE LA POSTURA?</vt:lpstr>
      <vt:lpstr>DA CHE COSA DIPENDE LA POSTURA?</vt:lpstr>
      <vt:lpstr>ESEMPI DI POSTURA</vt:lpstr>
      <vt:lpstr>Diapositiva 8</vt:lpstr>
      <vt:lpstr>Diapositiva 9</vt:lpstr>
      <vt:lpstr>UNA POSTURA CORRETTA</vt:lpstr>
      <vt:lpstr>DI COSA ABBIAMO BISOGNO PER AVERE UNA POSTURA CORRETTA? </vt:lpstr>
      <vt:lpstr>APPARATO LOCOMOTORE</vt:lpstr>
      <vt:lpstr>APPARATO LOCOMOTORE</vt:lpstr>
      <vt:lpstr>COLONNA VERTEBRALE</vt:lpstr>
      <vt:lpstr>DISCHI INTERVERTEBRALI</vt:lpstr>
      <vt:lpstr>MUSCOLATURA PROFONDA </vt:lpstr>
      <vt:lpstr> MUSCOLATURA PROFONDA </vt:lpstr>
      <vt:lpstr>MUSCOLATURA PROFONDA</vt:lpstr>
      <vt:lpstr>ESPERIENZE PER ATTIVARE LA MUSCOLATURA PROFONDA</vt:lpstr>
      <vt:lpstr>CONCLUSIONI</vt:lpstr>
      <vt:lpstr>DIARIO E OSSERVAZIONI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POSTURA</dc:title>
  <dc:creator>maurizio</dc:creator>
  <cp:lastModifiedBy>maurizio</cp:lastModifiedBy>
  <cp:revision>68</cp:revision>
  <dcterms:created xsi:type="dcterms:W3CDTF">2016-10-23T12:48:00Z</dcterms:created>
  <dcterms:modified xsi:type="dcterms:W3CDTF">2016-11-28T20:27:00Z</dcterms:modified>
</cp:coreProperties>
</file>