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it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42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02.06.2017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148361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02.06.2017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4060058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02.06.2017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287966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02.06.2017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4087782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02.06.2017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3642060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02.06.2017</a:t>
            </a:fld>
            <a:endParaRPr lang="it-CH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1315511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02.06.2017</a:t>
            </a:fld>
            <a:endParaRPr lang="it-CH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3863662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02.06.2017</a:t>
            </a:fld>
            <a:endParaRPr lang="it-CH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718306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02.06.2017</a:t>
            </a:fld>
            <a:endParaRPr lang="it-CH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2219422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02.06.2017</a:t>
            </a:fld>
            <a:endParaRPr lang="it-CH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2796835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CH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02.06.2017</a:t>
            </a:fld>
            <a:endParaRPr lang="it-CH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332233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964C8-63F9-4D7E-A663-CAF9CF030380}" type="datetimeFigureOut">
              <a:rPr lang="it-CH" smtClean="0"/>
              <a:t>02.06.2017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1140346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84385" y="772574"/>
            <a:ext cx="9144000" cy="875071"/>
          </a:xfrm>
        </p:spPr>
        <p:txBody>
          <a:bodyPr>
            <a:normAutofit/>
          </a:bodyPr>
          <a:lstStyle/>
          <a:p>
            <a:r>
              <a:rPr lang="it-CH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Guaraldi</a:t>
            </a:r>
            <a:r>
              <a:rPr lang="it-CH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it-CH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Moretti</a:t>
            </a:r>
            <a:endParaRPr lang="it-CH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ottotitolo 2"/>
          <p:cNvSpPr txBox="1">
            <a:spLocks/>
          </p:cNvSpPr>
          <p:nvPr/>
        </p:nvSpPr>
        <p:spPr>
          <a:xfrm>
            <a:off x="745067" y="1709978"/>
            <a:ext cx="10778065" cy="1757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CH" sz="5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DIPLOMA E ALLA LAUREA CON LA DISLESSIA</a:t>
            </a:r>
            <a:endParaRPr lang="it-CH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ottotitolo 2"/>
          <p:cNvSpPr txBox="1">
            <a:spLocks/>
          </p:cNvSpPr>
          <p:nvPr/>
        </p:nvSpPr>
        <p:spPr>
          <a:xfrm>
            <a:off x="1949570" y="3530152"/>
            <a:ext cx="9144000" cy="1112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CH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Storie di vita e metodologie </a:t>
            </a:r>
          </a:p>
          <a:p>
            <a:r>
              <a:rPr lang="it-CH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la scuola secondaria di secondo grado e l’università</a:t>
            </a:r>
            <a:endParaRPr lang="it-CH" sz="28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1771290" y="4705292"/>
            <a:ext cx="9144000" cy="41406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Trento 2012, </a:t>
            </a:r>
            <a:r>
              <a:rPr lang="it-CH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Erickson</a:t>
            </a:r>
            <a:endParaRPr lang="it-CH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3" y="6478431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</p:spTree>
    <p:extLst>
      <p:ext uri="{BB962C8B-B14F-4D97-AF65-F5344CB8AC3E}">
        <p14:creationId xmlns:p14="http://schemas.microsoft.com/office/powerpoint/2010/main" val="140767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227848" y="46007"/>
            <a:ext cx="2409645" cy="284870"/>
          </a:xfrm>
        </p:spPr>
        <p:txBody>
          <a:bodyPr>
            <a:normAutofit/>
          </a:bodyPr>
          <a:lstStyle/>
          <a:p>
            <a:pPr algn="l"/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Guaraldi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Moretti</a:t>
            </a:r>
            <a:endParaRPr lang="it-CH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1" y="6487057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330201" y="986858"/>
            <a:ext cx="1153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CH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it-CH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ottotitolo 2"/>
          <p:cNvSpPr txBox="1">
            <a:spLocks/>
          </p:cNvSpPr>
          <p:nvPr/>
        </p:nvSpPr>
        <p:spPr>
          <a:xfrm>
            <a:off x="9228669" y="330877"/>
            <a:ext cx="3031067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Competenze chiave di cittadinanza</a:t>
            </a:r>
          </a:p>
          <a:p>
            <a:pPr algn="l"/>
            <a:endParaRPr lang="it-CH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049866" y="1960525"/>
            <a:ext cx="1007533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Individuare collegamenti e relazioni</a:t>
            </a:r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Esigenza tipica della società globalizzata, dove tutto è interconnesso. Nulla si può capire, se non si individuano le interconnessioni.</a:t>
            </a:r>
            <a:endParaRPr lang="it-CH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76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227848" y="46007"/>
            <a:ext cx="2409645" cy="284870"/>
          </a:xfrm>
        </p:spPr>
        <p:txBody>
          <a:bodyPr>
            <a:normAutofit/>
          </a:bodyPr>
          <a:lstStyle/>
          <a:p>
            <a:pPr algn="l"/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Guaraldi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Moretti</a:t>
            </a:r>
            <a:endParaRPr lang="it-CH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1" y="6487057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330201" y="986858"/>
            <a:ext cx="1153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CH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it-CH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ottotitolo 2"/>
          <p:cNvSpPr txBox="1">
            <a:spLocks/>
          </p:cNvSpPr>
          <p:nvPr/>
        </p:nvSpPr>
        <p:spPr>
          <a:xfrm>
            <a:off x="9228669" y="330877"/>
            <a:ext cx="3031067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Competenze chiave di cittadinanza</a:t>
            </a:r>
          </a:p>
          <a:p>
            <a:pPr algn="l"/>
            <a:endParaRPr lang="it-CH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049866" y="1960525"/>
            <a:ext cx="1007533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Acquisire e interpretare le informazioni</a:t>
            </a:r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Distinguere fatti e opinioni. Valutare attendibilità e utilità.</a:t>
            </a:r>
            <a:endParaRPr lang="it-CH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L’informazione come merce, come prodotto più scambiato richiesto e costoso della terza </a:t>
            </a:r>
            <a:r>
              <a:rPr lang="it-CH" sz="32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rivoluzione industriale.</a:t>
            </a:r>
          </a:p>
        </p:txBody>
      </p:sp>
    </p:spTree>
    <p:extLst>
      <p:ext uri="{BB962C8B-B14F-4D97-AF65-F5344CB8AC3E}">
        <p14:creationId xmlns:p14="http://schemas.microsoft.com/office/powerpoint/2010/main" val="265753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225800" y="1717019"/>
            <a:ext cx="5706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CH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pp. 94-97</a:t>
            </a:r>
            <a:endParaRPr lang="it-CH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024467" y="3124199"/>
            <a:ext cx="100922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CH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Competenze chiave </a:t>
            </a:r>
          </a:p>
          <a:p>
            <a:pPr algn="ctr"/>
            <a:r>
              <a:rPr lang="it-CH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cittadinanza</a:t>
            </a:r>
            <a:endParaRPr lang="it-CH" sz="6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57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227848" y="46007"/>
            <a:ext cx="2409645" cy="284870"/>
          </a:xfrm>
        </p:spPr>
        <p:txBody>
          <a:bodyPr>
            <a:normAutofit/>
          </a:bodyPr>
          <a:lstStyle/>
          <a:p>
            <a:pPr algn="l"/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Guaraldi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Moretti</a:t>
            </a:r>
            <a:endParaRPr lang="it-CH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1" y="6487057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559977" y="986858"/>
            <a:ext cx="111617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Otto caratteristiche personali, che si configurano come competenze trasversali a tutte le discipline, per formare cittadini europei</a:t>
            </a:r>
            <a:endParaRPr lang="it-CH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ottotitolo 2"/>
          <p:cNvSpPr txBox="1">
            <a:spLocks/>
          </p:cNvSpPr>
          <p:nvPr/>
        </p:nvSpPr>
        <p:spPr>
          <a:xfrm>
            <a:off x="9228669" y="330877"/>
            <a:ext cx="3031067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Competenze chiave di cittadinanza</a:t>
            </a:r>
          </a:p>
          <a:p>
            <a:pPr algn="l"/>
            <a:endParaRPr lang="it-CH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4327789" y="2095981"/>
            <a:ext cx="75341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Riferimento: </a:t>
            </a:r>
          </a:p>
          <a:p>
            <a:r>
              <a:rPr lang="it-CH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Decreto del Ministero della Pubblica Istruzione (Italia)</a:t>
            </a:r>
          </a:p>
          <a:p>
            <a:r>
              <a:rPr lang="it-CH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139 /2007, allegato n. </a:t>
            </a:r>
            <a:r>
              <a:rPr lang="it-CH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it-CH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CH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Competenze </a:t>
            </a:r>
            <a:r>
              <a:rPr lang="it-CH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chiave.pdf</a:t>
            </a:r>
            <a:r>
              <a:rPr lang="it-CH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it-CH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CH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Ciclo dell’obbligo decennale.</a:t>
            </a:r>
            <a:endParaRPr lang="it-CH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35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227848" y="46007"/>
            <a:ext cx="2409645" cy="284870"/>
          </a:xfrm>
        </p:spPr>
        <p:txBody>
          <a:bodyPr>
            <a:normAutofit/>
          </a:bodyPr>
          <a:lstStyle/>
          <a:p>
            <a:pPr algn="l"/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Guaraldi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Moretti</a:t>
            </a:r>
            <a:endParaRPr lang="it-CH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1" y="6487057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330201" y="986858"/>
            <a:ext cx="1153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CH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it-CH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ottotitolo 2"/>
          <p:cNvSpPr txBox="1">
            <a:spLocks/>
          </p:cNvSpPr>
          <p:nvPr/>
        </p:nvSpPr>
        <p:spPr>
          <a:xfrm>
            <a:off x="9228669" y="330877"/>
            <a:ext cx="3031067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Competenze chiave di cittadinanza</a:t>
            </a:r>
          </a:p>
          <a:p>
            <a:pPr algn="l"/>
            <a:endParaRPr lang="it-CH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049866" y="1960525"/>
            <a:ext cx="100753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Imparare a imparare</a:t>
            </a:r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Acquisire attraverso la </a:t>
            </a:r>
            <a:r>
              <a:rPr lang="it-CH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metacognizione</a:t>
            </a:r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metodo di studio personale, che faccia leva sui propri punti di forza, ma colmi anche le lacune e permetta di continuare a imparare per tutta la vita.</a:t>
            </a:r>
            <a:endParaRPr lang="it-CH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34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227848" y="46007"/>
            <a:ext cx="2409645" cy="284870"/>
          </a:xfrm>
        </p:spPr>
        <p:txBody>
          <a:bodyPr>
            <a:normAutofit/>
          </a:bodyPr>
          <a:lstStyle/>
          <a:p>
            <a:pPr algn="l"/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Guaraldi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Moretti</a:t>
            </a:r>
            <a:endParaRPr lang="it-CH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1" y="6487057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330201" y="986858"/>
            <a:ext cx="1153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CH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Sottotitolo 2"/>
          <p:cNvSpPr txBox="1">
            <a:spLocks/>
          </p:cNvSpPr>
          <p:nvPr/>
        </p:nvSpPr>
        <p:spPr>
          <a:xfrm>
            <a:off x="9228669" y="330877"/>
            <a:ext cx="3031067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Competenze chiave di cittadinanza</a:t>
            </a:r>
          </a:p>
          <a:p>
            <a:pPr algn="l"/>
            <a:endParaRPr lang="it-CH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049866" y="1960525"/>
            <a:ext cx="1007533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Progettare</a:t>
            </a:r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Competenza di livello elevato, presuppone la capacità di proiettare le proprie azioni nel futuro, prevedendone gli esiti a medio e lungo termine.</a:t>
            </a:r>
            <a:endParaRPr lang="it-CH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393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227848" y="46007"/>
            <a:ext cx="2409645" cy="284870"/>
          </a:xfrm>
        </p:spPr>
        <p:txBody>
          <a:bodyPr>
            <a:normAutofit/>
          </a:bodyPr>
          <a:lstStyle/>
          <a:p>
            <a:pPr algn="l"/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Guaraldi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Moretti</a:t>
            </a:r>
            <a:endParaRPr lang="it-CH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1" y="6487057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330201" y="986858"/>
            <a:ext cx="1153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CH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it-CH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ottotitolo 2"/>
          <p:cNvSpPr txBox="1">
            <a:spLocks/>
          </p:cNvSpPr>
          <p:nvPr/>
        </p:nvSpPr>
        <p:spPr>
          <a:xfrm>
            <a:off x="9228669" y="330877"/>
            <a:ext cx="3031067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Competenze chiave di cittadinanza</a:t>
            </a:r>
          </a:p>
          <a:p>
            <a:pPr algn="l"/>
            <a:endParaRPr lang="it-CH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049866" y="1960525"/>
            <a:ext cx="100753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Comunicare</a:t>
            </a:r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it-CH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rerequisito necessario a tutte le altre competenze: capacità di emettere e ricevere, comprendendolo, qualsiasi tipo di messaggio, di esercitare lo spirito critico sulle informazioni (web).</a:t>
            </a:r>
            <a:endParaRPr lang="it-CH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675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227848" y="46007"/>
            <a:ext cx="2409645" cy="284870"/>
          </a:xfrm>
        </p:spPr>
        <p:txBody>
          <a:bodyPr>
            <a:normAutofit/>
          </a:bodyPr>
          <a:lstStyle/>
          <a:p>
            <a:pPr algn="l"/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Guaraldi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Moretti</a:t>
            </a:r>
            <a:endParaRPr lang="it-CH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1" y="6487057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330201" y="986858"/>
            <a:ext cx="1153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CH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3" name="Sottotitolo 2"/>
          <p:cNvSpPr txBox="1">
            <a:spLocks/>
          </p:cNvSpPr>
          <p:nvPr/>
        </p:nvSpPr>
        <p:spPr>
          <a:xfrm>
            <a:off x="9228669" y="330877"/>
            <a:ext cx="3031067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Competenze chiave di cittadinanza</a:t>
            </a:r>
          </a:p>
          <a:p>
            <a:pPr algn="l"/>
            <a:endParaRPr lang="it-CH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049866" y="1960525"/>
            <a:ext cx="1007533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Collaborare  e partecipare</a:t>
            </a:r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Relativismo come </a:t>
            </a:r>
            <a:r>
              <a:rPr lang="it-CH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habitus </a:t>
            </a:r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mentale: capacità di accettare punti di vista diversi dal proprio. Integrare ciò che già si conosce attraverso l’altrui apporto, chiedere aiuto.</a:t>
            </a:r>
            <a:endParaRPr lang="it-CH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13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227848" y="46007"/>
            <a:ext cx="2409645" cy="284870"/>
          </a:xfrm>
        </p:spPr>
        <p:txBody>
          <a:bodyPr>
            <a:normAutofit/>
          </a:bodyPr>
          <a:lstStyle/>
          <a:p>
            <a:pPr algn="l"/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Guaraldi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Moretti</a:t>
            </a:r>
            <a:endParaRPr lang="it-CH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1" y="6487057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330201" y="986858"/>
            <a:ext cx="1153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CH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it-CH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ottotitolo 2"/>
          <p:cNvSpPr txBox="1">
            <a:spLocks/>
          </p:cNvSpPr>
          <p:nvPr/>
        </p:nvSpPr>
        <p:spPr>
          <a:xfrm>
            <a:off x="9228669" y="330877"/>
            <a:ext cx="3031067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Competenze chiave di cittadinanza</a:t>
            </a:r>
          </a:p>
          <a:p>
            <a:pPr algn="l"/>
            <a:endParaRPr lang="it-CH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049866" y="1960525"/>
            <a:ext cx="1007533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Agire in modo autonomo e responsabile</a:t>
            </a:r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L’autonomia non è «fare quello che vuoi», ma la capacità di darsi delle regole e di osservarle non per costrizione, ma per intima convinzione. La responsabilità è la capacità di rispondere delle proprie azioni, e di ordinarle perciò a fini condivisibili e socialmente vantaggiosi.</a:t>
            </a:r>
            <a:endParaRPr lang="it-CH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26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227848" y="46007"/>
            <a:ext cx="2409645" cy="284870"/>
          </a:xfrm>
        </p:spPr>
        <p:txBody>
          <a:bodyPr>
            <a:normAutofit/>
          </a:bodyPr>
          <a:lstStyle/>
          <a:p>
            <a:pPr algn="l"/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Guaraldi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Moretti</a:t>
            </a:r>
            <a:endParaRPr lang="it-CH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1" y="6487057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330201" y="986858"/>
            <a:ext cx="1153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CH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3" name="Sottotitolo 2"/>
          <p:cNvSpPr txBox="1">
            <a:spLocks/>
          </p:cNvSpPr>
          <p:nvPr/>
        </p:nvSpPr>
        <p:spPr>
          <a:xfrm>
            <a:off x="9228669" y="330877"/>
            <a:ext cx="3031067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Competenze chiave di cittadinanza</a:t>
            </a:r>
          </a:p>
          <a:p>
            <a:pPr algn="l"/>
            <a:endParaRPr lang="it-CH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049866" y="1960525"/>
            <a:ext cx="100753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Risolvere problemi</a:t>
            </a:r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 fasi fondamentali:</a:t>
            </a:r>
          </a:p>
          <a:p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individuazione dei dati essenziali, criticità e punti di forza</a:t>
            </a:r>
          </a:p>
          <a:p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ipotesi di soluzione (se possibile più d’una)</a:t>
            </a:r>
          </a:p>
          <a:p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verifica dell’efficacia delle soluzioni ideate.</a:t>
            </a:r>
            <a:endParaRPr lang="it-CH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30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491</Words>
  <Application>Microsoft Office PowerPoint</Application>
  <PresentationFormat>Personalizzato</PresentationFormat>
  <Paragraphs>69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Vittore Nason</dc:creator>
  <cp:lastModifiedBy>Vittore Nason</cp:lastModifiedBy>
  <cp:revision>46</cp:revision>
  <dcterms:created xsi:type="dcterms:W3CDTF">2017-02-08T14:41:23Z</dcterms:created>
  <dcterms:modified xsi:type="dcterms:W3CDTF">2017-06-02T08:23:24Z</dcterms:modified>
</cp:coreProperties>
</file>