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it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148361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406005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287966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4087782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364206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131551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386366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71830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221942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279683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CH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332233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CH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CH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964C8-63F9-4D7E-A663-CAF9CF030380}" type="datetimeFigureOut">
              <a:rPr lang="it-CH" smtClean="0"/>
              <a:t>27.05.2017</a:t>
            </a:fld>
            <a:endParaRPr lang="it-CH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CH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52CDB-F31E-4CB8-9D83-52D9556576CA}" type="slidenum">
              <a:rPr lang="it-CH" smtClean="0"/>
              <a:t>‹N›</a:t>
            </a:fld>
            <a:endParaRPr lang="it-CH"/>
          </a:p>
        </p:txBody>
      </p:sp>
    </p:spTree>
    <p:extLst>
      <p:ext uri="{BB962C8B-B14F-4D97-AF65-F5344CB8AC3E}">
        <p14:creationId xmlns:p14="http://schemas.microsoft.com/office/powerpoint/2010/main" val="114034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84385" y="772574"/>
            <a:ext cx="9144000" cy="875071"/>
          </a:xfrm>
        </p:spPr>
        <p:txBody>
          <a:bodyPr>
            <a:normAutofit/>
          </a:bodyPr>
          <a:lstStyle/>
          <a:p>
            <a:r>
              <a:rPr lang="it-CH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745067" y="1709978"/>
            <a:ext cx="10778065" cy="1757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CH" sz="5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DIPLOMA E ALLA LAUREA CON LA DISLESSIA</a:t>
            </a:r>
            <a:endParaRPr lang="it-CH" sz="5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1949570" y="3530152"/>
            <a:ext cx="9144000" cy="11128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CH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Storie di vita e metodologie </a:t>
            </a:r>
          </a:p>
          <a:p>
            <a:r>
              <a:rPr lang="it-CH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la scuola secondaria di secondo grado e l’università</a:t>
            </a:r>
            <a:endParaRPr lang="it-CH" sz="28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1771290" y="4705292"/>
            <a:ext cx="9144000" cy="4140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Trento 2012, </a:t>
            </a:r>
            <a:r>
              <a:rPr lang="it-CH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Erickson</a:t>
            </a:r>
            <a:endParaRPr lang="it-CH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3" y="6478431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</p:spTree>
    <p:extLst>
      <p:ext uri="{BB962C8B-B14F-4D97-AF65-F5344CB8AC3E}">
        <p14:creationId xmlns:p14="http://schemas.microsoft.com/office/powerpoint/2010/main" val="140767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59977" y="986858"/>
            <a:ext cx="111617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sintesi qui proposte focalizzano su </a:t>
            </a:r>
            <a:r>
              <a:rPr lang="it-CH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tesi</a:t>
            </a:r>
            <a:r>
              <a:rPr lang="it-CH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che possono offrire spunti di utile riflessione. </a:t>
            </a:r>
            <a:endParaRPr lang="it-CH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054844" y="3302983"/>
            <a:ext cx="55808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slide riportano le tesi, la pagina, e il capitolo in cui sono inserite.</a:t>
            </a:r>
            <a:endParaRPr lang="it-CH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8558977" y="0"/>
            <a:ext cx="2409645" cy="28487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3" y="6478431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559801" y="330877"/>
            <a:ext cx="3699936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diploma e alla laurea con la dislessia</a:t>
            </a:r>
          </a:p>
          <a:p>
            <a:pPr algn="l"/>
            <a:endParaRPr lang="it-CH" sz="16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57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ttotitolo 2"/>
          <p:cNvSpPr txBox="1">
            <a:spLocks/>
          </p:cNvSpPr>
          <p:nvPr/>
        </p:nvSpPr>
        <p:spPr>
          <a:xfrm>
            <a:off x="8558977" y="0"/>
            <a:ext cx="2409645" cy="28487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3" y="6478431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559801" y="330877"/>
            <a:ext cx="3699936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diploma e alla laurea con la dislessia</a:t>
            </a:r>
          </a:p>
          <a:p>
            <a:pPr algn="l"/>
            <a:endParaRPr lang="it-CH" sz="16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84790" y="1221346"/>
            <a:ext cx="10989143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situazione emblematica del dislessico alle superiori è che il ragazzo con disturbi specifici dell’apprendimento deve dimostrare le sue difficoltà.</a:t>
            </a:r>
            <a:endParaRPr lang="it-CH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8879616" y="4643967"/>
            <a:ext cx="2812851" cy="126153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8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Presentazione</a:t>
            </a:r>
            <a:endParaRPr lang="it-CH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84784" y="2152710"/>
            <a:ext cx="10989143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«l’onere della prova», come si direbbe in linguaggio giuridico.</a:t>
            </a:r>
            <a:endParaRPr lang="it-CH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593245" y="2703059"/>
            <a:ext cx="10989143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egli non ha alcuna intenzione di mostrare in classe la sua diversità, anzi, cerca in tutti i modi di nasconderla.</a:t>
            </a:r>
            <a:endParaRPr lang="it-CH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610173" y="3651357"/>
            <a:ext cx="10989143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sua immagine risulta meno compromessa se viene considerato «svogliato» anziché «dislessico».</a:t>
            </a:r>
            <a:endParaRPr lang="it-CH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18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ttotitolo 2"/>
          <p:cNvSpPr txBox="1">
            <a:spLocks/>
          </p:cNvSpPr>
          <p:nvPr/>
        </p:nvSpPr>
        <p:spPr>
          <a:xfrm>
            <a:off x="8558977" y="0"/>
            <a:ext cx="2409645" cy="28487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3" y="6478431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559801" y="330877"/>
            <a:ext cx="3699936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diploma e alla laurea con la dislessia</a:t>
            </a:r>
          </a:p>
          <a:p>
            <a:pPr algn="l"/>
            <a:endParaRPr lang="it-CH" sz="16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592243" y="1169308"/>
            <a:ext cx="10989143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Occorre che noi insegnanti usciamo dalla logica  del «Non ho una preparazione specifica adeguata».</a:t>
            </a:r>
            <a:endParaRPr lang="it-CH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8879616" y="4643967"/>
            <a:ext cx="2812851" cy="126153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15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Premessa</a:t>
            </a:r>
            <a:endParaRPr lang="it-CH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84784" y="2089955"/>
            <a:ext cx="10989143" cy="156966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fornire risposte efficaci ai bisogni di uno studente dislessico, come a quelli di uno qualsiasi dei nostri alunni, sono sufficienti competenza e professionalità, cioè la padronanza di un ampio ventaglio di strategie finalizzate ad agevolare l’innesto del nuovo su ciò che ogni ragazzo conosce già.</a:t>
            </a:r>
            <a:endParaRPr lang="it-CH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601208" y="3714112"/>
            <a:ext cx="10989143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strategie sono trasferibili e riproducibili. Si possono imparare e insegnare.</a:t>
            </a:r>
            <a:endParaRPr lang="it-CH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2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ttotitolo 2"/>
          <p:cNvSpPr txBox="1">
            <a:spLocks/>
          </p:cNvSpPr>
          <p:nvPr/>
        </p:nvSpPr>
        <p:spPr>
          <a:xfrm>
            <a:off x="8558977" y="0"/>
            <a:ext cx="2409645" cy="28487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3" y="6478431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559801" y="330877"/>
            <a:ext cx="3699936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diploma e alla laurea con la dislessia</a:t>
            </a:r>
          </a:p>
          <a:p>
            <a:pPr algn="l"/>
            <a:endParaRPr lang="it-CH" sz="16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8879616" y="4643967"/>
            <a:ext cx="2812851" cy="126153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42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Biografie e autobiografie</a:t>
            </a:r>
            <a:endParaRPr lang="it-CH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84784" y="1107783"/>
            <a:ext cx="10989143" cy="193899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Solo offrendo ai suoi «abitanti» la possibilità di vivere insieme, gomito a gomito, per quasi tutto l’arco della giornata, la scuola può </a:t>
            </a:r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configurarsi come </a:t>
            </a:r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 vera e propria comunità educante che, fatte salve le rispettive peculiarità, persegue con famiglie, gruppi sportivi, volontariato, gli stessi obiettivi formativi: cioè la crescita armonica e globale di persone autonome, responsabili  e consapevoli.</a:t>
            </a:r>
            <a:endParaRPr lang="it-CH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034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ttotitolo 2"/>
          <p:cNvSpPr txBox="1">
            <a:spLocks/>
          </p:cNvSpPr>
          <p:nvPr/>
        </p:nvSpPr>
        <p:spPr>
          <a:xfrm>
            <a:off x="8558977" y="0"/>
            <a:ext cx="2409645" cy="28487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Guaraldi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CH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Pedroni</a:t>
            </a:r>
            <a:r>
              <a:rPr lang="it-CH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Moretti</a:t>
            </a:r>
            <a:endParaRPr lang="it-CH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-8633" y="6478431"/>
            <a:ext cx="332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CH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Monteore</a:t>
            </a:r>
            <a:r>
              <a:rPr lang="it-CH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2016 – 2017 </a:t>
            </a:r>
            <a:r>
              <a:rPr lang="it-CH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NASON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559801" y="330877"/>
            <a:ext cx="3699936" cy="3396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CH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diploma e alla laurea con la dislessia</a:t>
            </a:r>
          </a:p>
          <a:p>
            <a:pPr algn="l"/>
            <a:endParaRPr lang="it-CH" sz="16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CH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8879616" y="4643967"/>
            <a:ext cx="2812851" cy="126153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it-CH" sz="18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49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CH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Biografie e autobiografie</a:t>
            </a:r>
            <a:endParaRPr lang="it-CH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84784" y="2284696"/>
            <a:ext cx="10989143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it-CH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Spesso sarebbe sufficiente che noi insegnanti, deposta ogni velleità di onnipotenza, imparassimo ad ascoltare veramente i nostri alunni, a metterci per un momento nei loro panni, a cogliere il loro punto di vista.</a:t>
            </a:r>
            <a:endParaRPr lang="it-CH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95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429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Vittore Nason</dc:creator>
  <cp:lastModifiedBy>Vittore Nason</cp:lastModifiedBy>
  <cp:revision>50</cp:revision>
  <dcterms:created xsi:type="dcterms:W3CDTF">2017-02-08T14:41:23Z</dcterms:created>
  <dcterms:modified xsi:type="dcterms:W3CDTF">2017-05-27T10:37:39Z</dcterms:modified>
</cp:coreProperties>
</file>