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it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42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15.02.2017</a:t>
            </a:fld>
            <a:endParaRPr lang="it-CH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1483611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15.02.2017</a:t>
            </a:fld>
            <a:endParaRPr lang="it-CH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4060058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15.02.2017</a:t>
            </a:fld>
            <a:endParaRPr lang="it-CH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2879664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15.02.2017</a:t>
            </a:fld>
            <a:endParaRPr lang="it-CH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4087782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15.02.2017</a:t>
            </a:fld>
            <a:endParaRPr lang="it-CH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3642060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15.02.2017</a:t>
            </a:fld>
            <a:endParaRPr lang="it-CH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1315511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15.02.2017</a:t>
            </a:fld>
            <a:endParaRPr lang="it-CH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3863662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15.02.2017</a:t>
            </a:fld>
            <a:endParaRPr lang="it-CH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718306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15.02.2017</a:t>
            </a:fld>
            <a:endParaRPr lang="it-CH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2219422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15.02.2017</a:t>
            </a:fld>
            <a:endParaRPr lang="it-CH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2796835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CH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15.02.2017</a:t>
            </a:fld>
            <a:endParaRPr lang="it-CH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3322331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964C8-63F9-4D7E-A663-CAF9CF030380}" type="datetimeFigureOut">
              <a:rPr lang="it-CH" smtClean="0"/>
              <a:t>15.02.2017</a:t>
            </a:fld>
            <a:endParaRPr lang="it-CH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CH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1140346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84385" y="772574"/>
            <a:ext cx="9144000" cy="875071"/>
          </a:xfrm>
        </p:spPr>
        <p:txBody>
          <a:bodyPr>
            <a:normAutofit/>
          </a:bodyPr>
          <a:lstStyle/>
          <a:p>
            <a:r>
              <a:rPr lang="it-CH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Antonella </a:t>
            </a:r>
            <a:r>
              <a:rPr lang="it-CH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Reffieuna</a:t>
            </a:r>
            <a:endParaRPr lang="it-CH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ottotitolo 2"/>
          <p:cNvSpPr txBox="1">
            <a:spLocks/>
          </p:cNvSpPr>
          <p:nvPr/>
        </p:nvSpPr>
        <p:spPr>
          <a:xfrm>
            <a:off x="1771290" y="1709978"/>
            <a:ext cx="9144000" cy="1757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CH" sz="5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 FUNZIONA L’APPRENDIMENTO</a:t>
            </a:r>
          </a:p>
        </p:txBody>
      </p:sp>
      <p:sp>
        <p:nvSpPr>
          <p:cNvPr id="5" name="Sottotitolo 2"/>
          <p:cNvSpPr txBox="1">
            <a:spLocks/>
          </p:cNvSpPr>
          <p:nvPr/>
        </p:nvSpPr>
        <p:spPr>
          <a:xfrm>
            <a:off x="1949570" y="3530152"/>
            <a:ext cx="9144000" cy="1112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CH" sz="28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Conoscere i processi per favorirne lo sviluppo in classe  </a:t>
            </a: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1771290" y="4705292"/>
            <a:ext cx="9144000" cy="41406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Trento 2012, </a:t>
            </a:r>
            <a:r>
              <a:rPr lang="it-CH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Erickson</a:t>
            </a:r>
            <a:endParaRPr lang="it-CH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-8633" y="6478431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</p:spTree>
    <p:extLst>
      <p:ext uri="{BB962C8B-B14F-4D97-AF65-F5344CB8AC3E}">
        <p14:creationId xmlns:p14="http://schemas.microsoft.com/office/powerpoint/2010/main" val="1407675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225800" y="1717019"/>
            <a:ext cx="5706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CH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Cap. 1</a:t>
            </a:r>
            <a:endParaRPr lang="it-CH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024467" y="3124199"/>
            <a:ext cx="100922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CH" sz="6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Apprendimento e cervello</a:t>
            </a:r>
            <a:endParaRPr lang="it-CH" sz="6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57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9710467" y="46007"/>
            <a:ext cx="2409645" cy="426498"/>
          </a:xfrm>
        </p:spPr>
        <p:txBody>
          <a:bodyPr>
            <a:normAutofit/>
          </a:bodyPr>
          <a:lstStyle/>
          <a:p>
            <a:pPr algn="l"/>
            <a:r>
              <a:rPr lang="it-CH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Reffieuna</a:t>
            </a:r>
            <a:r>
              <a:rPr lang="it-CH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(2012)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-8631" y="6487057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559977" y="986858"/>
            <a:ext cx="1116175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sintesi qui proposta focalizza sulle </a:t>
            </a:r>
            <a:r>
              <a:rPr lang="it-CH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criticità </a:t>
            </a:r>
            <a:r>
              <a:rPr lang="it-CH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riguardanti i </a:t>
            </a:r>
            <a:r>
              <a:rPr lang="it-CH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comportamenti didattici diffusi</a:t>
            </a:r>
            <a:r>
              <a:rPr lang="it-CH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 si struttura perciò come segue: </a:t>
            </a:r>
          </a:p>
        </p:txBody>
      </p:sp>
      <p:sp>
        <p:nvSpPr>
          <p:cNvPr id="8" name="Rettangolo 7"/>
          <p:cNvSpPr/>
          <p:nvPr/>
        </p:nvSpPr>
        <p:spPr>
          <a:xfrm>
            <a:off x="3096883" y="2475781"/>
            <a:ext cx="7677509" cy="36489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CH"/>
          </a:p>
        </p:txBody>
      </p:sp>
      <p:sp>
        <p:nvSpPr>
          <p:cNvPr id="9" name="Sottotitolo 2"/>
          <p:cNvSpPr txBox="1">
            <a:spLocks/>
          </p:cNvSpPr>
          <p:nvPr/>
        </p:nvSpPr>
        <p:spPr>
          <a:xfrm>
            <a:off x="9427233" y="2516469"/>
            <a:ext cx="1347159" cy="2707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CH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Reffieuna</a:t>
            </a:r>
            <a:r>
              <a:rPr lang="it-CH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(2012)</a:t>
            </a:r>
          </a:p>
        </p:txBody>
      </p:sp>
      <p:sp>
        <p:nvSpPr>
          <p:cNvPr id="10" name="Sottotitolo 2"/>
          <p:cNvSpPr txBox="1">
            <a:spLocks/>
          </p:cNvSpPr>
          <p:nvPr/>
        </p:nvSpPr>
        <p:spPr>
          <a:xfrm>
            <a:off x="8863642" y="2712864"/>
            <a:ext cx="1981199" cy="230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CH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Apprendimento e cervello</a:t>
            </a:r>
          </a:p>
        </p:txBody>
      </p:sp>
      <p:cxnSp>
        <p:nvCxnSpPr>
          <p:cNvPr id="14" name="Connettore 2 13"/>
          <p:cNvCxnSpPr>
            <a:cxnSpLocks/>
            <a:endCxn id="10" idx="1"/>
          </p:cNvCxnSpPr>
          <p:nvPr/>
        </p:nvCxnSpPr>
        <p:spPr>
          <a:xfrm>
            <a:off x="7444596" y="2827883"/>
            <a:ext cx="141904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7651633" y="2640554"/>
            <a:ext cx="9402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sz="1100" dirty="0">
                <a:latin typeface="Lucida Handwriting" panose="03010101010101010101" pitchFamily="66" charset="0"/>
              </a:rPr>
              <a:t>Rinvio al  capitolo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3406715" y="2786069"/>
            <a:ext cx="3031466" cy="147732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Sintesi delle tesi sulle criticità.</a:t>
            </a:r>
          </a:p>
          <a:p>
            <a:endParaRPr lang="it-CH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CH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CH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CH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6970144" y="3309671"/>
            <a:ext cx="3525322" cy="203132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Indice </a:t>
            </a:r>
            <a:r>
              <a:rPr lang="it-CH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alfabetico</a:t>
            </a:r>
            <a:r>
              <a:rPr lang="it-CH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degli argomenti fondanti, con rinvio alle pagine, o ai box.</a:t>
            </a:r>
          </a:p>
          <a:p>
            <a:endParaRPr lang="it-CH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CH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CH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CH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356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9" grpId="0" build="p"/>
      <p:bldP spid="10" grpId="0" build="p"/>
      <p:bldP spid="16" grpId="0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53927" y="46007"/>
            <a:ext cx="2047337" cy="281797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it-CH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Reffieuna</a:t>
            </a:r>
            <a:r>
              <a:rPr lang="it-CH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(2012)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-8631" y="6487057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584790" y="569437"/>
            <a:ext cx="5633049" cy="147732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Finora la scuola ha lavorato sull’APPRENDIMENTO. </a:t>
            </a:r>
          </a:p>
          <a:p>
            <a:r>
              <a:rPr lang="it-CH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mutamenti legati alla CRESCITA e alla MATURAZIONE, sono stati considerati di pertinenza dei medici, e comunque poco rilevanti rispetto alla capacità di apprendere.</a:t>
            </a:r>
          </a:p>
        </p:txBody>
      </p:sp>
      <p:sp>
        <p:nvSpPr>
          <p:cNvPr id="9" name="Sottotitolo 2"/>
          <p:cNvSpPr txBox="1">
            <a:spLocks/>
          </p:cNvSpPr>
          <p:nvPr/>
        </p:nvSpPr>
        <p:spPr>
          <a:xfrm>
            <a:off x="6754481" y="2280105"/>
            <a:ext cx="4582301" cy="387773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tre </a:t>
            </a:r>
            <a:r>
              <a:rPr lang="it-CH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cambiamenti</a:t>
            </a: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che contrassegnano lo sviluppo: CRESCITA / MATURAZIONE / APPRENDIMENTO, p. 16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it-CH" sz="18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Fasi di sviluppo </a:t>
            </a:r>
            <a:r>
              <a:rPr lang="it-CH" sz="1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del cervello (tabella), p. 43</a:t>
            </a:r>
            <a:endParaRPr lang="it-CH" sz="1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it-CH" sz="1800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it-CH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processo</a:t>
            </a: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guadagni e perdite, p. 17, Box 1.1, p. 36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it-CH" sz="1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it-CH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sinapsi</a:t>
            </a: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pp. 17-19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it-CH" sz="1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 </a:t>
            </a:r>
            <a:r>
              <a:rPr lang="it-CH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sviluppo</a:t>
            </a: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come processo di guadagni e perdite, pp. 15-16</a:t>
            </a:r>
          </a:p>
        </p:txBody>
      </p:sp>
      <p:sp>
        <p:nvSpPr>
          <p:cNvPr id="10" name="Sottotitolo 2"/>
          <p:cNvSpPr txBox="1">
            <a:spLocks/>
          </p:cNvSpPr>
          <p:nvPr/>
        </p:nvSpPr>
        <p:spPr>
          <a:xfrm>
            <a:off x="9519250" y="203872"/>
            <a:ext cx="2672750" cy="3396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CH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Apprendimento e cervello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584790" y="2320715"/>
            <a:ext cx="5633049" cy="175432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Ciò è diretta conseguenza dell’aver ignorato che tutti i processi cognitivi, anche quelli più astratti, dipendono da e fanno uso di strutture biologiche anatomicamente situate nel cervello, e generate e configurate dall’interazione fra mente, corpo e mondo esterno (prospettiva dell’</a:t>
            </a:r>
            <a:r>
              <a:rPr lang="it-CH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embodiment</a:t>
            </a:r>
            <a:r>
              <a:rPr lang="it-CH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584790" y="4403515"/>
            <a:ext cx="5633049" cy="175432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modalità di sviluppo del cervello, dei punti di vulnerabilità e delle finestre di opportunità, e quindi </a:t>
            </a:r>
            <a:r>
              <a:rPr lang="it-CH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l’ordine di sviluppo delle capacità  </a:t>
            </a:r>
            <a:r>
              <a:rPr lang="it-CH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hanno conseguenze dirette sui processi di costruzione delle competenze e perciò devono averne anche sulla progettazione del curriculum scolastico.</a:t>
            </a:r>
            <a:endParaRPr lang="it-CH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32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8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53927" y="46007"/>
            <a:ext cx="2047337" cy="281797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it-CH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Reffieuna</a:t>
            </a:r>
            <a:r>
              <a:rPr lang="it-CH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(2012)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-8631" y="6487057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737190" y="1893139"/>
            <a:ext cx="5633049" cy="92333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Essa comunica al contrario la convinzione che riuscire bene a scuola non abbia nulla a che vedere con il benessere e la felicità.</a:t>
            </a:r>
          </a:p>
        </p:txBody>
      </p:sp>
      <p:sp>
        <p:nvSpPr>
          <p:cNvPr id="9" name="Sottotitolo 2"/>
          <p:cNvSpPr txBox="1">
            <a:spLocks/>
          </p:cNvSpPr>
          <p:nvPr/>
        </p:nvSpPr>
        <p:spPr>
          <a:xfrm>
            <a:off x="6754482" y="2743195"/>
            <a:ext cx="5146366" cy="2653557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endParaRPr lang="it-CH" sz="1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Amigdala</a:t>
            </a: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ed emozioni, pp. 20-36</a:t>
            </a:r>
          </a:p>
          <a:p>
            <a:pPr algn="l"/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Apprendere l’</a:t>
            </a:r>
            <a:r>
              <a:rPr lang="it-CH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autoregolazione</a:t>
            </a: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pp. 23-25, Box 1.2</a:t>
            </a:r>
          </a:p>
          <a:p>
            <a:pPr algn="l"/>
            <a:r>
              <a:rPr lang="it-CH" sz="1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Teoria del </a:t>
            </a:r>
            <a:r>
              <a:rPr lang="it-CH" sz="1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darwinismo neurale</a:t>
            </a:r>
            <a:r>
              <a:rPr lang="it-CH" sz="1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pp. 37 – 38, Box 1.4 </a:t>
            </a:r>
            <a:endParaRPr lang="it-CH" sz="18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it-CH" sz="1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Ippocampo</a:t>
            </a:r>
            <a:r>
              <a:rPr lang="it-CH" sz="1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memoria, pp. 27-32</a:t>
            </a:r>
          </a:p>
          <a:p>
            <a:pPr algn="l"/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tipo particolare di </a:t>
            </a:r>
            <a:r>
              <a:rPr lang="it-CH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memoria autobiografica</a:t>
            </a: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la </a:t>
            </a:r>
            <a:r>
              <a:rPr lang="it-CH" sz="1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flashbulb</a:t>
            </a: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CH" sz="1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memory</a:t>
            </a: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pp. 28-29, Box 1.3</a:t>
            </a:r>
          </a:p>
        </p:txBody>
      </p:sp>
      <p:sp>
        <p:nvSpPr>
          <p:cNvPr id="10" name="Sottotitolo 2"/>
          <p:cNvSpPr txBox="1">
            <a:spLocks/>
          </p:cNvSpPr>
          <p:nvPr/>
        </p:nvSpPr>
        <p:spPr>
          <a:xfrm>
            <a:off x="9519250" y="203872"/>
            <a:ext cx="2672750" cy="3396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CH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Apprendimento e cervello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737190" y="721837"/>
            <a:ext cx="5633049" cy="92333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scuola trascura un bisogno intrinseco a tutti gli individui: la necessità di provare sensazioni piacevoli, di stare bene e di vivere felici con altre persone.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737189" y="3112335"/>
            <a:ext cx="5633049" cy="120032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scuola deve proporsi di intervenire </a:t>
            </a:r>
            <a:r>
              <a:rPr lang="it-CH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seriamente</a:t>
            </a:r>
            <a:r>
              <a:rPr lang="it-CH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sul versante sia cognitivo sia emotivo, tralasciando però l’impostazione psicanalitica (che non le appartiene) a favore di un’impostazione operativa che invece le è propria</a:t>
            </a:r>
            <a:endParaRPr lang="it-CH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737185" y="4549283"/>
            <a:ext cx="5633049" cy="120032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scuola deve essere consapevole che il sistema cerebrale che sovraintende alle emozioni ha elaborato i due strumenti più potenti di cui dispongono gli esseri umani: l’apprendimento e la memoria.</a:t>
            </a:r>
            <a:endParaRPr lang="it-CH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911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8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53927" y="46007"/>
            <a:ext cx="2047337" cy="281797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it-CH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Reffieuna</a:t>
            </a:r>
            <a:r>
              <a:rPr lang="it-CH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(2012)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-8631" y="6487057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  <p:sp>
        <p:nvSpPr>
          <p:cNvPr id="9" name="Sottotitolo 2"/>
          <p:cNvSpPr txBox="1">
            <a:spLocks/>
          </p:cNvSpPr>
          <p:nvPr/>
        </p:nvSpPr>
        <p:spPr>
          <a:xfrm>
            <a:off x="6581954" y="1828796"/>
            <a:ext cx="5146366" cy="382150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it-CH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compiti per le vacanze</a:t>
            </a: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p. 41, Box 1.5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it-CH" sz="1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Modello di </a:t>
            </a:r>
            <a:r>
              <a:rPr lang="it-CH" sz="1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Edelman</a:t>
            </a:r>
            <a:r>
              <a:rPr lang="it-CH" sz="1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del darwinismo neurale, pp. 36-38, Box 1.4</a:t>
            </a:r>
          </a:p>
          <a:p>
            <a:pPr algn="l"/>
            <a:r>
              <a:rPr lang="it-CH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Ippocampo</a:t>
            </a: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memoria, pp. 27-32</a:t>
            </a:r>
          </a:p>
          <a:p>
            <a:pPr algn="l"/>
            <a:r>
              <a:rPr lang="it-CH" sz="1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Mielinizzazione</a:t>
            </a: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pp. 36</a:t>
            </a:r>
            <a:r>
              <a:rPr lang="it-CH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Corteccia e </a:t>
            </a:r>
            <a:r>
              <a:rPr lang="it-CH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neocorteccia, </a:t>
            </a: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pp. 32-33</a:t>
            </a:r>
          </a:p>
          <a:p>
            <a:pPr algn="l"/>
            <a:r>
              <a:rPr lang="it-CH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Neuroni</a:t>
            </a: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sinapsi, pp. 33-43</a:t>
            </a:r>
            <a:endParaRPr lang="it-CH" sz="1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it-CH" sz="1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pruning</a:t>
            </a:r>
            <a:r>
              <a:rPr lang="it-CH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(potatura delle sinapsi già esistenti), pp. 36-39</a:t>
            </a:r>
          </a:p>
          <a:p>
            <a:pPr algn="l"/>
            <a:r>
              <a:rPr lang="it-CH" sz="1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Sinaptogenesi</a:t>
            </a:r>
            <a:r>
              <a:rPr lang="it-CH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pp. 36-39</a:t>
            </a:r>
          </a:p>
        </p:txBody>
      </p:sp>
      <p:sp>
        <p:nvSpPr>
          <p:cNvPr id="10" name="Sottotitolo 2"/>
          <p:cNvSpPr txBox="1">
            <a:spLocks/>
          </p:cNvSpPr>
          <p:nvPr/>
        </p:nvSpPr>
        <p:spPr>
          <a:xfrm>
            <a:off x="9519250" y="203872"/>
            <a:ext cx="2672750" cy="3396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CH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Apprendimento e cervello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737190" y="721837"/>
            <a:ext cx="5633049" cy="92333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Nella scuola di oggi spesso vengono previste attività molto diversificate, ma si dedica scarso tempo al consolidamento degli apprendimenti realizzati.</a:t>
            </a:r>
          </a:p>
        </p:txBody>
      </p:sp>
    </p:spTree>
    <p:extLst>
      <p:ext uri="{BB962C8B-B14F-4D97-AF65-F5344CB8AC3E}">
        <p14:creationId xmlns:p14="http://schemas.microsoft.com/office/powerpoint/2010/main" val="2814673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53927" y="46007"/>
            <a:ext cx="2047337" cy="281797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it-CH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Reffieuna</a:t>
            </a:r>
            <a:r>
              <a:rPr lang="it-CH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(2012)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-8631" y="6487057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  <p:sp>
        <p:nvSpPr>
          <p:cNvPr id="9" name="Sottotitolo 2"/>
          <p:cNvSpPr txBox="1">
            <a:spLocks/>
          </p:cNvSpPr>
          <p:nvPr/>
        </p:nvSpPr>
        <p:spPr>
          <a:xfrm>
            <a:off x="6581954" y="1828796"/>
            <a:ext cx="5146366" cy="1261432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CH" sz="1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corteccia senso-motoria</a:t>
            </a:r>
            <a:r>
              <a:rPr lang="it-CH" sz="1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pp. 51-56</a:t>
            </a:r>
            <a:endParaRPr lang="it-CH" sz="1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it-CH" sz="1800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it-CH" sz="1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movimento</a:t>
            </a:r>
            <a:r>
              <a:rPr lang="it-CH" sz="1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come finestra sullo sviluppo, pp. 56-58, Box 1.8</a:t>
            </a:r>
            <a:endParaRPr lang="it-CH" sz="1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ottotitolo 2"/>
          <p:cNvSpPr txBox="1">
            <a:spLocks/>
          </p:cNvSpPr>
          <p:nvPr/>
        </p:nvSpPr>
        <p:spPr>
          <a:xfrm>
            <a:off x="9519250" y="203872"/>
            <a:ext cx="2672750" cy="3396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CH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Apprendimento e cervello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737190" y="721837"/>
            <a:ext cx="5633049" cy="175432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 punto di vista degli insegnanti, e nella prospettiva della promozione dello sviluppo di </a:t>
            </a:r>
            <a:r>
              <a:rPr lang="it-CH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tutti </a:t>
            </a:r>
            <a:r>
              <a:rPr lang="it-CH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gli alunni, le interrelazioni tra sviluppo motorio e sviluppo cognitivo dovrebbero indurre a indirizzare l’attenzione </a:t>
            </a:r>
            <a:r>
              <a:rPr lang="it-CH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sempre</a:t>
            </a:r>
            <a:r>
              <a:rPr lang="it-CH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verso entrambi gli aspetti, a partire dalla prima infanzia </a:t>
            </a:r>
            <a:r>
              <a:rPr lang="it-CH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fino all’adolescenza.</a:t>
            </a:r>
            <a:endParaRPr lang="it-CH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737190" y="2628563"/>
            <a:ext cx="5633049" cy="92333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L’attenzione per la motricità e per le capacità cognitive deve caratterizzare l’azione di </a:t>
            </a:r>
            <a:r>
              <a:rPr lang="it-CH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tutti </a:t>
            </a:r>
            <a:r>
              <a:rPr lang="it-CH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gli insegnanti, qualunque sia la disciplina insegnata.</a:t>
            </a:r>
            <a:endParaRPr lang="it-CH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601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53927" y="46007"/>
            <a:ext cx="2047337" cy="281797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it-CH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Reffieuna</a:t>
            </a:r>
            <a:r>
              <a:rPr lang="it-CH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(2012)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-8631" y="6487057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  <p:sp>
        <p:nvSpPr>
          <p:cNvPr id="9" name="Sottotitolo 2"/>
          <p:cNvSpPr txBox="1">
            <a:spLocks/>
          </p:cNvSpPr>
          <p:nvPr/>
        </p:nvSpPr>
        <p:spPr>
          <a:xfrm>
            <a:off x="6581954" y="1828796"/>
            <a:ext cx="5146366" cy="1261432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CH" sz="1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corteccia senso-motoria</a:t>
            </a:r>
            <a:r>
              <a:rPr lang="it-CH" sz="1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pp. 51-56</a:t>
            </a:r>
            <a:endParaRPr lang="it-CH" sz="1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it-CH" sz="1800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it-CH" sz="1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movimento</a:t>
            </a:r>
            <a:r>
              <a:rPr lang="it-CH" sz="1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come finestra sullo sviluppo, pp. 56-58, Box 1.8</a:t>
            </a:r>
            <a:endParaRPr lang="it-CH" sz="1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ottotitolo 2"/>
          <p:cNvSpPr txBox="1">
            <a:spLocks/>
          </p:cNvSpPr>
          <p:nvPr/>
        </p:nvSpPr>
        <p:spPr>
          <a:xfrm>
            <a:off x="9519250" y="203872"/>
            <a:ext cx="2672750" cy="3396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CH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Apprendimento e cervello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737190" y="721837"/>
            <a:ext cx="5633049" cy="175432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 punto di vista degli insegnanti, e nella prospettiva della promozione dello sviluppo di </a:t>
            </a:r>
            <a:r>
              <a:rPr lang="it-CH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tutti </a:t>
            </a:r>
            <a:r>
              <a:rPr lang="it-CH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gli alunni, le interrelazioni tra sviluppo motorio e sviluppo cognitivo dovrebbero indurre a indirizzare l’attenzione </a:t>
            </a:r>
            <a:r>
              <a:rPr lang="it-CH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sempre</a:t>
            </a:r>
            <a:r>
              <a:rPr lang="it-CH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verso entrambi gli aspetti, a partire dalla prima infanzia </a:t>
            </a:r>
            <a:r>
              <a:rPr lang="it-CH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fino all’adolescenza.</a:t>
            </a:r>
            <a:endParaRPr lang="it-CH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737190" y="2628563"/>
            <a:ext cx="5633049" cy="92333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L’attenzione per la motricità e per le capacità cognitive deve caratterizzare l’azione di </a:t>
            </a:r>
            <a:r>
              <a:rPr lang="it-CH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tutti </a:t>
            </a:r>
            <a:r>
              <a:rPr lang="it-CH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gli insegnanti, qualunque sia la disciplina insegnata.</a:t>
            </a:r>
            <a:endParaRPr lang="it-CH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763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53927" y="46007"/>
            <a:ext cx="2047337" cy="281797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it-CH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Reffieuna</a:t>
            </a:r>
            <a:r>
              <a:rPr lang="it-CH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(2012)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-8631" y="6487057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  <p:sp>
        <p:nvSpPr>
          <p:cNvPr id="9" name="Sottotitolo 2"/>
          <p:cNvSpPr txBox="1">
            <a:spLocks/>
          </p:cNvSpPr>
          <p:nvPr/>
        </p:nvSpPr>
        <p:spPr>
          <a:xfrm>
            <a:off x="6683554" y="3290508"/>
            <a:ext cx="5146366" cy="195882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</a:t>
            </a:r>
            <a:r>
              <a:rPr lang="it-CH" sz="1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età,</a:t>
            </a:r>
            <a:r>
              <a:rPr lang="it-CH" sz="1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variabile ambigua, p. 73 Box 1.12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it-CH" sz="1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Periodi sensibili</a:t>
            </a:r>
            <a:r>
              <a:rPr lang="it-CH" sz="1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interventi educativi, p. 77, Box 1.13</a:t>
            </a:r>
            <a:endParaRPr lang="it-CH" sz="18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it-CH" sz="1800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CH" sz="1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plasticità</a:t>
            </a:r>
            <a:r>
              <a:rPr lang="it-CH" sz="1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pp. 67-74</a:t>
            </a:r>
            <a:endParaRPr lang="it-CH" sz="1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ottotitolo 2"/>
          <p:cNvSpPr txBox="1">
            <a:spLocks/>
          </p:cNvSpPr>
          <p:nvPr/>
        </p:nvSpPr>
        <p:spPr>
          <a:xfrm>
            <a:off x="9519250" y="203872"/>
            <a:ext cx="2672750" cy="3396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CH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Apprendimento e cervello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737190" y="721837"/>
            <a:ext cx="5633049" cy="120032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L’età è il criterio fondamentale di organizzazione della scuola, che si configura come un contesto rigidamente strutturato per età e non per capacità di apprendimento o per livello di apprendimenti realizzati.</a:t>
            </a:r>
            <a:endParaRPr lang="it-CH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737190" y="2166898"/>
            <a:ext cx="5633049" cy="175432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sequenza dei contenuti disciplinari proposta dai libri di testo non risponde all’esigenza dell’allievo di realizzare percorsi di apprendimento significativo.</a:t>
            </a:r>
          </a:p>
          <a:p>
            <a:r>
              <a:rPr lang="it-CH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ogni capacità o conoscenza esiste </a:t>
            </a:r>
            <a:r>
              <a:rPr lang="it-CH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una adeguata versione </a:t>
            </a:r>
            <a:r>
              <a:rPr lang="it-CH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che può venire impartita a qualsiasi età si desideri cominciare l’insegnamento.</a:t>
            </a:r>
            <a:endParaRPr lang="it-CH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64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11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893</Words>
  <Application>Microsoft Office PowerPoint</Application>
  <PresentationFormat>Personalizzato</PresentationFormat>
  <Paragraphs>88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Vittore Nason</dc:creator>
  <cp:lastModifiedBy>Vittore Nason</cp:lastModifiedBy>
  <cp:revision>24</cp:revision>
  <dcterms:created xsi:type="dcterms:W3CDTF">2017-02-08T14:41:23Z</dcterms:created>
  <dcterms:modified xsi:type="dcterms:W3CDTF">2017-02-15T09:29:50Z</dcterms:modified>
</cp:coreProperties>
</file>