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6" r:id="rId2"/>
    <p:sldId id="256" r:id="rId3"/>
    <p:sldId id="266" r:id="rId4"/>
    <p:sldId id="257" r:id="rId5"/>
    <p:sldId id="259" r:id="rId6"/>
    <p:sldId id="260" r:id="rId7"/>
    <p:sldId id="262" r:id="rId8"/>
    <p:sldId id="261" r:id="rId9"/>
    <p:sldId id="263" r:id="rId10"/>
    <p:sldId id="264" r:id="rId11"/>
    <p:sldId id="281" r:id="rId12"/>
    <p:sldId id="282" r:id="rId13"/>
    <p:sldId id="283" r:id="rId14"/>
    <p:sldId id="284" r:id="rId15"/>
    <p:sldId id="285" r:id="rId16"/>
    <p:sldId id="265" r:id="rId17"/>
    <p:sldId id="287" r:id="rId18"/>
    <p:sldId id="288" r:id="rId19"/>
    <p:sldId id="289" r:id="rId20"/>
  </p:sldIdLst>
  <p:sldSz cx="9144000" cy="6858000" type="screen4x3"/>
  <p:notesSz cx="6858000" cy="9144000"/>
  <p:defaultText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p:scale>
          <a:sx n="80" d="100"/>
          <a:sy n="80" d="100"/>
        </p:scale>
        <p:origin x="-720" y="-7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CH"/>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1F03B1-4277-4DB2-9A90-1352B275D095}" type="datetimeFigureOut">
              <a:rPr lang="it-CH" smtClean="0"/>
              <a:pPr/>
              <a:t>11.01.2017</a:t>
            </a:fld>
            <a:endParaRPr lang="it-CH"/>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CH"/>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CH"/>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6BCD60-61A7-49DD-9A78-D694C0F395B1}" type="slidenum">
              <a:rPr lang="it-CH" smtClean="0"/>
              <a:pPr/>
              <a:t>‹#›</a:t>
            </a:fld>
            <a:endParaRPr lang="it-CH"/>
          </a:p>
        </p:txBody>
      </p:sp>
    </p:spTree>
    <p:extLst>
      <p:ext uri="{BB962C8B-B14F-4D97-AF65-F5344CB8AC3E}">
        <p14:creationId xmlns:p14="http://schemas.microsoft.com/office/powerpoint/2010/main" val="1051320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CH"/>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CH"/>
          </a:p>
        </p:txBody>
      </p:sp>
      <p:sp>
        <p:nvSpPr>
          <p:cNvPr id="4" name="Segnaposto data 3"/>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CH"/>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data 3"/>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CH"/>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data 3"/>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CH"/>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data 3"/>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CH"/>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CH"/>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5" name="Segnaposto data 4"/>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CH"/>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7" name="Segnaposto data 6"/>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8" name="Segnaposto piè di pagina 7"/>
          <p:cNvSpPr>
            <a:spLocks noGrp="1"/>
          </p:cNvSpPr>
          <p:nvPr>
            <p:ph type="ftr" sz="quarter" idx="11"/>
          </p:nvPr>
        </p:nvSpPr>
        <p:spPr/>
        <p:txBody>
          <a:bodyPr/>
          <a:lstStyle/>
          <a:p>
            <a:endParaRPr lang="it-CH"/>
          </a:p>
        </p:txBody>
      </p:sp>
      <p:sp>
        <p:nvSpPr>
          <p:cNvPr id="9" name="Segnaposto numero diapositiva 8"/>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CH"/>
          </a:p>
        </p:txBody>
      </p:sp>
      <p:sp>
        <p:nvSpPr>
          <p:cNvPr id="3" name="Segnaposto data 2"/>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4" name="Segnaposto piè di pagina 3"/>
          <p:cNvSpPr>
            <a:spLocks noGrp="1"/>
          </p:cNvSpPr>
          <p:nvPr>
            <p:ph type="ftr" sz="quarter" idx="11"/>
          </p:nvPr>
        </p:nvSpPr>
        <p:spPr/>
        <p:txBody>
          <a:bodyPr/>
          <a:lstStyle/>
          <a:p>
            <a:endParaRPr lang="it-CH"/>
          </a:p>
        </p:txBody>
      </p:sp>
      <p:sp>
        <p:nvSpPr>
          <p:cNvPr id="5" name="Segnaposto numero diapositiva 4"/>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3" name="Segnaposto piè di pagina 2"/>
          <p:cNvSpPr>
            <a:spLocks noGrp="1"/>
          </p:cNvSpPr>
          <p:nvPr>
            <p:ph type="ftr" sz="quarter" idx="11"/>
          </p:nvPr>
        </p:nvSpPr>
        <p:spPr/>
        <p:txBody>
          <a:bodyPr/>
          <a:lstStyle/>
          <a:p>
            <a:endParaRPr lang="it-CH"/>
          </a:p>
        </p:txBody>
      </p:sp>
      <p:sp>
        <p:nvSpPr>
          <p:cNvPr id="4" name="Segnaposto numero diapositiva 3"/>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CH"/>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CH"/>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CH"/>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5114982-B49F-4CC4-A0DE-7875F65F0988}" type="datetimeFigureOut">
              <a:rPr lang="it-CH" smtClean="0"/>
              <a:pPr/>
              <a:t>11.01.2017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B8BD18E7-7C6F-4CE0-913C-0BE91971D82B}" type="slidenum">
              <a:rPr lang="it-CH" smtClean="0"/>
              <a:pPr/>
              <a:t>‹#›</a:t>
            </a:fld>
            <a:endParaRPr lang="it-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CH"/>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CH"/>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14982-B49F-4CC4-A0DE-7875F65F0988}" type="datetimeFigureOut">
              <a:rPr lang="it-CH" smtClean="0"/>
              <a:pPr/>
              <a:t>11.01.2017</a:t>
            </a:fld>
            <a:endParaRPr lang="it-CH"/>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CH"/>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D18E7-7C6F-4CE0-913C-0BE91971D82B}" type="slidenum">
              <a:rPr lang="it-CH" smtClean="0"/>
              <a:pPr/>
              <a:t>‹#›</a:t>
            </a:fld>
            <a:endParaRPr lang="it-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roberto.baldassar.net/wp-content/uploads/2011/08/kin.p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carlotta.vannini@edu.ti.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roberto.baldassar.net/wp-content/uploads/2011/08/vis.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roberto.baldassar.net/wp-content/uploads/2011/08/aud.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30026"/>
          </a:xfrm>
        </p:spPr>
        <p:txBody>
          <a:bodyPr>
            <a:normAutofit fontScale="90000"/>
          </a:bodyPr>
          <a:lstStyle/>
          <a:p>
            <a:endParaRPr lang="it-CH" dirty="0"/>
          </a:p>
        </p:txBody>
      </p:sp>
      <p:pic>
        <p:nvPicPr>
          <p:cNvPr id="4" name="Segnaposto contenuto 3" descr="COMUNICAZIONE-NON-VERBALE-5-sensi-realtà"/>
          <p:cNvPicPr>
            <a:picLocks noGrp="1"/>
          </p:cNvPicPr>
          <p:nvPr>
            <p:ph idx="1"/>
          </p:nvPr>
        </p:nvPicPr>
        <p:blipFill>
          <a:blip r:embed="rId2" cstate="print"/>
          <a:srcRect/>
          <a:stretch>
            <a:fillRect/>
          </a:stretch>
        </p:blipFill>
        <p:spPr bwMode="auto">
          <a:xfrm>
            <a:off x="539552" y="836712"/>
            <a:ext cx="8064896" cy="5544616"/>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CH" dirty="0" smtClean="0">
                <a:solidFill>
                  <a:srgbClr val="C00000"/>
                </a:solidFill>
              </a:rPr>
              <a:t>CINESTETICO</a:t>
            </a:r>
            <a:endParaRPr lang="it-CH" dirty="0">
              <a:solidFill>
                <a:srgbClr val="C00000"/>
              </a:solidFill>
            </a:endParaRPr>
          </a:p>
        </p:txBody>
      </p:sp>
      <p:sp>
        <p:nvSpPr>
          <p:cNvPr id="3" name="Segnaposto contenuto 2"/>
          <p:cNvSpPr>
            <a:spLocks noGrp="1"/>
          </p:cNvSpPr>
          <p:nvPr>
            <p:ph idx="1"/>
          </p:nvPr>
        </p:nvSpPr>
        <p:spPr>
          <a:xfrm>
            <a:off x="457200" y="1916832"/>
            <a:ext cx="8229600" cy="4680520"/>
          </a:xfrm>
        </p:spPr>
        <p:txBody>
          <a:bodyPr>
            <a:normAutofit fontScale="70000" lnSpcReduction="20000"/>
          </a:bodyPr>
          <a:lstStyle/>
          <a:p>
            <a:r>
              <a:rPr lang="it-CH" dirty="0">
                <a:solidFill>
                  <a:schemeClr val="accent1">
                    <a:lumMod val="75000"/>
                  </a:schemeClr>
                </a:solidFill>
              </a:rPr>
              <a:t>La persona cinestesica si concentra sulle sensazioni corporee (caldo, freddo, liscio, ruvido, dolce, aspro, profumi).</a:t>
            </a:r>
            <a:br>
              <a:rPr lang="it-CH" dirty="0">
                <a:solidFill>
                  <a:schemeClr val="accent1">
                    <a:lumMod val="75000"/>
                  </a:schemeClr>
                </a:solidFill>
              </a:rPr>
            </a:br>
            <a:r>
              <a:rPr lang="it-CH" dirty="0">
                <a:solidFill>
                  <a:schemeClr val="accent1">
                    <a:lumMod val="75000"/>
                  </a:schemeClr>
                </a:solidFill>
              </a:rPr>
              <a:t>Ama la manualità e costruire fisicamente.</a:t>
            </a:r>
            <a:br>
              <a:rPr lang="it-CH" dirty="0">
                <a:solidFill>
                  <a:schemeClr val="accent1">
                    <a:lumMod val="75000"/>
                  </a:schemeClr>
                </a:solidFill>
              </a:rPr>
            </a:br>
            <a:r>
              <a:rPr lang="it-CH" dirty="0">
                <a:solidFill>
                  <a:schemeClr val="accent1">
                    <a:lumMod val="75000"/>
                  </a:schemeClr>
                </a:solidFill>
              </a:rPr>
              <a:t>Al suo interno rappresenta e memorizza i concetti come </a:t>
            </a:r>
            <a:r>
              <a:rPr lang="it-CH" b="1" dirty="0">
                <a:solidFill>
                  <a:schemeClr val="accent1">
                    <a:lumMod val="75000"/>
                  </a:schemeClr>
                </a:solidFill>
              </a:rPr>
              <a:t>sensazioni fisiche</a:t>
            </a:r>
            <a:r>
              <a:rPr lang="it-CH" dirty="0">
                <a:solidFill>
                  <a:schemeClr val="accent1">
                    <a:lumMod val="75000"/>
                  </a:schemeClr>
                </a:solidFill>
              </a:rPr>
              <a:t>.</a:t>
            </a:r>
          </a:p>
          <a:p>
            <a:r>
              <a:rPr lang="it-CH" b="1" dirty="0">
                <a:solidFill>
                  <a:schemeClr val="accent1">
                    <a:lumMod val="75000"/>
                  </a:schemeClr>
                </a:solidFill>
              </a:rPr>
              <a:t>Gestualità</a:t>
            </a:r>
            <a:r>
              <a:rPr lang="it-CH" dirty="0">
                <a:solidFill>
                  <a:schemeClr val="accent1">
                    <a:lumMod val="75000"/>
                  </a:schemeClr>
                </a:solidFill>
              </a:rPr>
              <a:t> “centripeta” ossia poco ampia e rivolta verso di sé, gesticola molto e spesso come a “stringere i concetti” o a fare azioni con oggetti, mediamente all’altezza della pancia.</a:t>
            </a:r>
          </a:p>
          <a:p>
            <a:r>
              <a:rPr lang="it-CH" b="1" dirty="0">
                <a:solidFill>
                  <a:schemeClr val="accent1">
                    <a:lumMod val="75000"/>
                  </a:schemeClr>
                </a:solidFill>
              </a:rPr>
              <a:t>Occhi</a:t>
            </a:r>
            <a:r>
              <a:rPr lang="it-CH" dirty="0">
                <a:solidFill>
                  <a:schemeClr val="accent1">
                    <a:lumMod val="75000"/>
                  </a:schemeClr>
                </a:solidFill>
              </a:rPr>
              <a:t> spesso verso il basso.</a:t>
            </a:r>
          </a:p>
          <a:p>
            <a:r>
              <a:rPr lang="it-CH" b="1" dirty="0">
                <a:solidFill>
                  <a:schemeClr val="accent1">
                    <a:lumMod val="75000"/>
                  </a:schemeClr>
                </a:solidFill>
              </a:rPr>
              <a:t>Testa</a:t>
            </a:r>
            <a:r>
              <a:rPr lang="it-CH" dirty="0">
                <a:solidFill>
                  <a:schemeClr val="accent1">
                    <a:lumMod val="75000"/>
                  </a:schemeClr>
                </a:solidFill>
              </a:rPr>
              <a:t> tendenzialmente rivolta verso il basso.</a:t>
            </a:r>
          </a:p>
          <a:p>
            <a:r>
              <a:rPr lang="it-CH" b="1" dirty="0">
                <a:solidFill>
                  <a:schemeClr val="accent1">
                    <a:lumMod val="75000"/>
                  </a:schemeClr>
                </a:solidFill>
              </a:rPr>
              <a:t>Parla</a:t>
            </a:r>
            <a:r>
              <a:rPr lang="it-CH" dirty="0">
                <a:solidFill>
                  <a:schemeClr val="accent1">
                    <a:lumMod val="75000"/>
                  </a:schemeClr>
                </a:solidFill>
              </a:rPr>
              <a:t> lentamente e con lunghe pause, tono basso e volume basso.</a:t>
            </a:r>
          </a:p>
          <a:p>
            <a:r>
              <a:rPr lang="it-CH" b="1" dirty="0">
                <a:solidFill>
                  <a:schemeClr val="accent1">
                    <a:lumMod val="75000"/>
                  </a:schemeClr>
                </a:solidFill>
              </a:rPr>
              <a:t>Respirazione</a:t>
            </a:r>
            <a:r>
              <a:rPr lang="it-CH" dirty="0">
                <a:solidFill>
                  <a:schemeClr val="accent1">
                    <a:lumMod val="75000"/>
                  </a:schemeClr>
                </a:solidFill>
              </a:rPr>
              <a:t> di pancia, con ampi respiri.</a:t>
            </a:r>
          </a:p>
          <a:p>
            <a:r>
              <a:rPr lang="it-CH" dirty="0">
                <a:solidFill>
                  <a:schemeClr val="accent1">
                    <a:lumMod val="75000"/>
                  </a:schemeClr>
                </a:solidFill>
              </a:rPr>
              <a:t>Tende a toccarsi il </a:t>
            </a:r>
            <a:r>
              <a:rPr lang="it-CH" b="1" dirty="0">
                <a:solidFill>
                  <a:schemeClr val="accent1">
                    <a:lumMod val="75000"/>
                  </a:schemeClr>
                </a:solidFill>
              </a:rPr>
              <a:t>petto, pancia</a:t>
            </a:r>
            <a:r>
              <a:rPr lang="it-CH" dirty="0">
                <a:solidFill>
                  <a:schemeClr val="accent1">
                    <a:lumMod val="75000"/>
                  </a:schemeClr>
                </a:solidFill>
              </a:rPr>
              <a:t>, naso. Cerca il </a:t>
            </a:r>
            <a:r>
              <a:rPr lang="it-CH" b="1" dirty="0">
                <a:solidFill>
                  <a:schemeClr val="accent1">
                    <a:lumMod val="75000"/>
                  </a:schemeClr>
                </a:solidFill>
              </a:rPr>
              <a:t>contatto</a:t>
            </a:r>
            <a:r>
              <a:rPr lang="it-CH" dirty="0">
                <a:solidFill>
                  <a:schemeClr val="accent1">
                    <a:lumMod val="75000"/>
                  </a:schemeClr>
                </a:solidFill>
              </a:rPr>
              <a:t> con l’interlocutore (gli prende la mano, gli tocca la spalla).</a:t>
            </a:r>
          </a:p>
          <a:p>
            <a:endParaRPr lang="it-CH" dirty="0"/>
          </a:p>
        </p:txBody>
      </p:sp>
      <p:pic>
        <p:nvPicPr>
          <p:cNvPr id="4" name="Immagine 3" descr="http://roberto.baldassar.net/wp-content/uploads/2011/08/kin.png">
            <a:hlinkClick r:id="rId2"/>
          </p:cNvPr>
          <p:cNvPicPr/>
          <p:nvPr/>
        </p:nvPicPr>
        <p:blipFill>
          <a:blip r:embed="rId3" cstate="print"/>
          <a:srcRect/>
          <a:stretch>
            <a:fillRect/>
          </a:stretch>
        </p:blipFill>
        <p:spPr bwMode="auto">
          <a:xfrm>
            <a:off x="755576" y="404664"/>
            <a:ext cx="1944216" cy="15121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94122"/>
          </a:xfrm>
        </p:spPr>
        <p:txBody>
          <a:bodyPr>
            <a:normAutofit fontScale="90000"/>
          </a:bodyPr>
          <a:lstStyle/>
          <a:p>
            <a:r>
              <a:rPr lang="it-CH" dirty="0" smtClean="0">
                <a:solidFill>
                  <a:srgbClr val="C00000"/>
                </a:solidFill>
              </a:rPr>
              <a:t>NEL PARLATO: </a:t>
            </a:r>
            <a:br>
              <a:rPr lang="it-CH" dirty="0" smtClean="0">
                <a:solidFill>
                  <a:srgbClr val="C00000"/>
                </a:solidFill>
              </a:rPr>
            </a:br>
            <a:r>
              <a:rPr lang="it-CH" dirty="0" smtClean="0">
                <a:solidFill>
                  <a:srgbClr val="C00000"/>
                </a:solidFill>
              </a:rPr>
              <a:t>CONFRONTO ESPRESSIONI</a:t>
            </a:r>
            <a:endParaRPr lang="it-CH" dirty="0">
              <a:solidFill>
                <a:srgbClr val="C00000"/>
              </a:solidFill>
            </a:endParaRPr>
          </a:p>
        </p:txBody>
      </p:sp>
      <p:sp>
        <p:nvSpPr>
          <p:cNvPr id="3" name="Segnaposto contenuto 2"/>
          <p:cNvSpPr>
            <a:spLocks noGrp="1"/>
          </p:cNvSpPr>
          <p:nvPr>
            <p:ph idx="1"/>
          </p:nvPr>
        </p:nvSpPr>
        <p:spPr>
          <a:xfrm>
            <a:off x="457200" y="1628800"/>
            <a:ext cx="8229600" cy="4824536"/>
          </a:xfrm>
        </p:spPr>
        <p:txBody>
          <a:bodyPr numCol="3">
            <a:normAutofit fontScale="25000" lnSpcReduction="20000"/>
          </a:bodyPr>
          <a:lstStyle/>
          <a:p>
            <a:r>
              <a:rPr lang="it-CH" sz="8000" b="1" dirty="0" smtClean="0">
                <a:solidFill>
                  <a:schemeClr val="accent1">
                    <a:lumMod val="75000"/>
                  </a:schemeClr>
                </a:solidFill>
              </a:rPr>
              <a:t>VISIVO</a:t>
            </a:r>
            <a:endParaRPr lang="it-CH" sz="8000" b="1" dirty="0">
              <a:solidFill>
                <a:schemeClr val="accent1">
                  <a:lumMod val="75000"/>
                </a:schemeClr>
              </a:solidFill>
            </a:endParaRPr>
          </a:p>
          <a:p>
            <a:endParaRPr lang="it-CH" sz="6800" b="1" dirty="0" smtClean="0"/>
          </a:p>
          <a:p>
            <a:r>
              <a:rPr lang="it-CH" sz="8000" b="1" dirty="0" smtClean="0">
                <a:solidFill>
                  <a:schemeClr val="accent1">
                    <a:lumMod val="75000"/>
                  </a:schemeClr>
                </a:solidFill>
              </a:rPr>
              <a:t>Vedo</a:t>
            </a:r>
            <a:r>
              <a:rPr lang="it-CH" sz="8000" dirty="0">
                <a:solidFill>
                  <a:schemeClr val="accent1">
                    <a:lumMod val="75000"/>
                  </a:schemeClr>
                </a:solidFill>
              </a:rPr>
              <a:t> molto bene questo progetto!</a:t>
            </a:r>
          </a:p>
          <a:p>
            <a:r>
              <a:rPr lang="it-CH" sz="8000" dirty="0">
                <a:solidFill>
                  <a:schemeClr val="accent1">
                    <a:lumMod val="75000"/>
                  </a:schemeClr>
                </a:solidFill>
              </a:rPr>
              <a:t>Ci </a:t>
            </a:r>
            <a:r>
              <a:rPr lang="it-CH" sz="8000" b="1" dirty="0">
                <a:solidFill>
                  <a:schemeClr val="accent1">
                    <a:lumMod val="75000"/>
                  </a:schemeClr>
                </a:solidFill>
              </a:rPr>
              <a:t>vediamo</a:t>
            </a:r>
            <a:r>
              <a:rPr lang="it-CH" sz="8000" dirty="0">
                <a:solidFill>
                  <a:schemeClr val="accent1">
                    <a:lumMod val="75000"/>
                  </a:schemeClr>
                </a:solidFill>
              </a:rPr>
              <a:t>!</a:t>
            </a:r>
          </a:p>
          <a:p>
            <a:r>
              <a:rPr lang="it-CH" sz="8000" dirty="0" err="1">
                <a:solidFill>
                  <a:schemeClr val="accent1">
                    <a:lumMod val="75000"/>
                  </a:schemeClr>
                </a:solidFill>
              </a:rPr>
              <a:t>Uhmm…</a:t>
            </a:r>
            <a:r>
              <a:rPr lang="it-CH" sz="8000" dirty="0">
                <a:solidFill>
                  <a:schemeClr val="accent1">
                    <a:lumMod val="75000"/>
                  </a:schemeClr>
                </a:solidFill>
              </a:rPr>
              <a:t>. non ci </a:t>
            </a:r>
            <a:r>
              <a:rPr lang="it-CH" sz="8000" b="1" dirty="0">
                <a:solidFill>
                  <a:schemeClr val="accent1">
                    <a:lumMod val="75000"/>
                  </a:schemeClr>
                </a:solidFill>
              </a:rPr>
              <a:t>vedo </a:t>
            </a:r>
            <a:r>
              <a:rPr lang="it-CH" sz="8000" dirty="0">
                <a:solidFill>
                  <a:schemeClr val="accent1">
                    <a:lumMod val="75000"/>
                  </a:schemeClr>
                </a:solidFill>
              </a:rPr>
              <a:t>tanto </a:t>
            </a:r>
            <a:r>
              <a:rPr lang="it-CH" sz="8000" b="1" dirty="0">
                <a:solidFill>
                  <a:schemeClr val="accent1">
                    <a:lumMod val="75000"/>
                  </a:schemeClr>
                </a:solidFill>
              </a:rPr>
              <a:t>chiaro</a:t>
            </a:r>
            <a:r>
              <a:rPr lang="it-CH" sz="8000" dirty="0">
                <a:solidFill>
                  <a:schemeClr val="accent1">
                    <a:lumMod val="75000"/>
                  </a:schemeClr>
                </a:solidFill>
              </a:rPr>
              <a:t>.</a:t>
            </a:r>
          </a:p>
          <a:p>
            <a:r>
              <a:rPr lang="it-CH" sz="8000" b="1" dirty="0">
                <a:solidFill>
                  <a:schemeClr val="accent1">
                    <a:lumMod val="75000"/>
                  </a:schemeClr>
                </a:solidFill>
              </a:rPr>
              <a:t>Chiaro</a:t>
            </a:r>
            <a:r>
              <a:rPr lang="it-CH" sz="8000" dirty="0">
                <a:solidFill>
                  <a:schemeClr val="accent1">
                    <a:lumMod val="75000"/>
                  </a:schemeClr>
                </a:solidFill>
              </a:rPr>
              <a:t> e </a:t>
            </a:r>
            <a:r>
              <a:rPr lang="it-CH" sz="8000" b="1" dirty="0">
                <a:solidFill>
                  <a:schemeClr val="accent1">
                    <a:lumMod val="75000"/>
                  </a:schemeClr>
                </a:solidFill>
              </a:rPr>
              <a:t>lampante</a:t>
            </a:r>
            <a:r>
              <a:rPr lang="it-CH" sz="8000" dirty="0">
                <a:solidFill>
                  <a:schemeClr val="accent1">
                    <a:lumMod val="75000"/>
                  </a:schemeClr>
                </a:solidFill>
              </a:rPr>
              <a:t>!</a:t>
            </a:r>
          </a:p>
          <a:p>
            <a:r>
              <a:rPr lang="it-CH" sz="8000" dirty="0">
                <a:solidFill>
                  <a:schemeClr val="accent1">
                    <a:lumMod val="75000"/>
                  </a:schemeClr>
                </a:solidFill>
              </a:rPr>
              <a:t>Meglio se gli </a:t>
            </a:r>
            <a:r>
              <a:rPr lang="it-CH" sz="8000" b="1" dirty="0">
                <a:solidFill>
                  <a:schemeClr val="accent1">
                    <a:lumMod val="75000"/>
                  </a:schemeClr>
                </a:solidFill>
              </a:rPr>
              <a:t>mostriamo</a:t>
            </a:r>
            <a:r>
              <a:rPr lang="it-CH" sz="8000" dirty="0">
                <a:solidFill>
                  <a:schemeClr val="accent1">
                    <a:lumMod val="75000"/>
                  </a:schemeClr>
                </a:solidFill>
              </a:rPr>
              <a:t> il </a:t>
            </a:r>
            <a:r>
              <a:rPr lang="it-CH" sz="8000" b="1" dirty="0">
                <a:solidFill>
                  <a:schemeClr val="accent1">
                    <a:lumMod val="75000"/>
                  </a:schemeClr>
                </a:solidFill>
              </a:rPr>
              <a:t>quadro</a:t>
            </a:r>
            <a:r>
              <a:rPr lang="it-CH" sz="8000" dirty="0">
                <a:solidFill>
                  <a:schemeClr val="accent1">
                    <a:lumMod val="75000"/>
                  </a:schemeClr>
                </a:solidFill>
              </a:rPr>
              <a:t> completo sul prodotto.</a:t>
            </a:r>
          </a:p>
          <a:p>
            <a:r>
              <a:rPr lang="it-CH" sz="8000" b="1" dirty="0">
                <a:solidFill>
                  <a:schemeClr val="accent1">
                    <a:lumMod val="75000"/>
                  </a:schemeClr>
                </a:solidFill>
              </a:rPr>
              <a:t>Guarda</a:t>
            </a:r>
            <a:r>
              <a:rPr lang="it-CH" sz="8000" dirty="0">
                <a:solidFill>
                  <a:schemeClr val="accent1">
                    <a:lumMod val="75000"/>
                  </a:schemeClr>
                </a:solidFill>
              </a:rPr>
              <a:t>, facciamo </a:t>
            </a:r>
            <a:r>
              <a:rPr lang="it-CH" sz="8000" dirty="0" err="1">
                <a:solidFill>
                  <a:schemeClr val="accent1">
                    <a:lumMod val="75000"/>
                  </a:schemeClr>
                </a:solidFill>
              </a:rPr>
              <a:t>così…</a:t>
            </a:r>
            <a:endParaRPr lang="it-CH" sz="8000" dirty="0">
              <a:solidFill>
                <a:schemeClr val="accent1">
                  <a:lumMod val="75000"/>
                </a:schemeClr>
              </a:solidFill>
            </a:endParaRPr>
          </a:p>
          <a:p>
            <a:pPr>
              <a:buNone/>
            </a:pPr>
            <a:endParaRPr lang="it-CH" sz="8000" b="1" dirty="0" smtClean="0">
              <a:solidFill>
                <a:schemeClr val="accent1">
                  <a:lumMod val="75000"/>
                </a:schemeClr>
              </a:solidFill>
            </a:endParaRPr>
          </a:p>
          <a:p>
            <a:pPr>
              <a:buNone/>
            </a:pPr>
            <a:endParaRPr lang="it-CH" sz="8000" b="1" dirty="0" smtClean="0">
              <a:solidFill>
                <a:schemeClr val="accent1">
                  <a:lumMod val="75000"/>
                </a:schemeClr>
              </a:solidFill>
            </a:endParaRPr>
          </a:p>
          <a:p>
            <a:pPr>
              <a:buNone/>
            </a:pPr>
            <a:endParaRPr lang="it-CH" sz="8000" dirty="0">
              <a:solidFill>
                <a:schemeClr val="accent1">
                  <a:lumMod val="75000"/>
                </a:schemeClr>
              </a:solidFill>
            </a:endParaRPr>
          </a:p>
          <a:p>
            <a:r>
              <a:rPr lang="it-CH" sz="8000" b="1" dirty="0" smtClean="0">
                <a:solidFill>
                  <a:schemeClr val="accent1">
                    <a:lumMod val="75000"/>
                  </a:schemeClr>
                </a:solidFill>
              </a:rPr>
              <a:t>UDITIVO</a:t>
            </a:r>
          </a:p>
          <a:p>
            <a:endParaRPr lang="it-CH" sz="8000" dirty="0" smtClean="0">
              <a:solidFill>
                <a:schemeClr val="accent1">
                  <a:lumMod val="75000"/>
                </a:schemeClr>
              </a:solidFill>
            </a:endParaRPr>
          </a:p>
          <a:p>
            <a:r>
              <a:rPr lang="it-CH" sz="8000" dirty="0" smtClean="0">
                <a:solidFill>
                  <a:schemeClr val="accent1">
                    <a:lumMod val="75000"/>
                  </a:schemeClr>
                </a:solidFill>
              </a:rPr>
              <a:t>Questo  </a:t>
            </a:r>
            <a:r>
              <a:rPr lang="it-CH" sz="8000" dirty="0">
                <a:solidFill>
                  <a:schemeClr val="accent1">
                    <a:lumMod val="75000"/>
                  </a:schemeClr>
                </a:solidFill>
              </a:rPr>
              <a:t>progetto farà </a:t>
            </a:r>
            <a:r>
              <a:rPr lang="it-CH" sz="8000" b="1" dirty="0">
                <a:solidFill>
                  <a:schemeClr val="accent1">
                    <a:lumMod val="75000"/>
                  </a:schemeClr>
                </a:solidFill>
              </a:rPr>
              <a:t>parlare</a:t>
            </a:r>
            <a:r>
              <a:rPr lang="it-CH" sz="8000" dirty="0">
                <a:solidFill>
                  <a:schemeClr val="accent1">
                    <a:lumMod val="75000"/>
                  </a:schemeClr>
                </a:solidFill>
              </a:rPr>
              <a:t> di </a:t>
            </a:r>
            <a:r>
              <a:rPr lang="it-CH" sz="8000" dirty="0" err="1">
                <a:solidFill>
                  <a:schemeClr val="accent1">
                    <a:lumMod val="75000"/>
                  </a:schemeClr>
                </a:solidFill>
              </a:rPr>
              <a:t>sè</a:t>
            </a:r>
            <a:r>
              <a:rPr lang="it-CH" sz="8000" dirty="0">
                <a:solidFill>
                  <a:schemeClr val="accent1">
                    <a:lumMod val="75000"/>
                  </a:schemeClr>
                </a:solidFill>
              </a:rPr>
              <a:t>!</a:t>
            </a:r>
          </a:p>
          <a:p>
            <a:r>
              <a:rPr lang="it-CH" sz="8000" dirty="0">
                <a:solidFill>
                  <a:schemeClr val="accent1">
                    <a:lumMod val="75000"/>
                  </a:schemeClr>
                </a:solidFill>
              </a:rPr>
              <a:t>Ci si </a:t>
            </a:r>
            <a:r>
              <a:rPr lang="it-CH" sz="8000" b="1" dirty="0">
                <a:solidFill>
                  <a:schemeClr val="accent1">
                    <a:lumMod val="75000"/>
                  </a:schemeClr>
                </a:solidFill>
              </a:rPr>
              <a:t>sente</a:t>
            </a:r>
            <a:r>
              <a:rPr lang="it-CH" sz="8000" dirty="0">
                <a:solidFill>
                  <a:schemeClr val="accent1">
                    <a:lumMod val="75000"/>
                  </a:schemeClr>
                </a:solidFill>
              </a:rPr>
              <a:t>!</a:t>
            </a:r>
          </a:p>
          <a:p>
            <a:r>
              <a:rPr lang="it-CH" sz="8000" dirty="0" err="1">
                <a:solidFill>
                  <a:schemeClr val="accent1">
                    <a:lumMod val="75000"/>
                  </a:schemeClr>
                </a:solidFill>
              </a:rPr>
              <a:t>Uhmm…</a:t>
            </a:r>
            <a:r>
              <a:rPr lang="it-CH" sz="8000" dirty="0">
                <a:solidFill>
                  <a:schemeClr val="accent1">
                    <a:lumMod val="75000"/>
                  </a:schemeClr>
                </a:solidFill>
              </a:rPr>
              <a:t> mi </a:t>
            </a:r>
            <a:r>
              <a:rPr lang="it-CH" sz="8000" b="1" dirty="0">
                <a:solidFill>
                  <a:schemeClr val="accent1">
                    <a:lumMod val="75000"/>
                  </a:schemeClr>
                </a:solidFill>
              </a:rPr>
              <a:t>suona</a:t>
            </a:r>
            <a:r>
              <a:rPr lang="it-CH" sz="8000" dirty="0">
                <a:solidFill>
                  <a:schemeClr val="accent1">
                    <a:lumMod val="75000"/>
                  </a:schemeClr>
                </a:solidFill>
              </a:rPr>
              <a:t> un po’ </a:t>
            </a:r>
            <a:r>
              <a:rPr lang="it-CH" sz="8000" b="1" dirty="0">
                <a:solidFill>
                  <a:schemeClr val="accent1">
                    <a:lumMod val="75000"/>
                  </a:schemeClr>
                </a:solidFill>
              </a:rPr>
              <a:t>stonato</a:t>
            </a:r>
            <a:r>
              <a:rPr lang="it-CH" sz="8000" i="1" dirty="0">
                <a:solidFill>
                  <a:schemeClr val="accent1">
                    <a:lumMod val="75000"/>
                  </a:schemeClr>
                </a:solidFill>
              </a:rPr>
              <a:t>.</a:t>
            </a:r>
            <a:endParaRPr lang="it-CH" sz="8000" dirty="0">
              <a:solidFill>
                <a:schemeClr val="accent1">
                  <a:lumMod val="75000"/>
                </a:schemeClr>
              </a:solidFill>
            </a:endParaRPr>
          </a:p>
          <a:p>
            <a:r>
              <a:rPr lang="it-CH" sz="8000" b="1" dirty="0">
                <a:solidFill>
                  <a:schemeClr val="accent1">
                    <a:lumMod val="75000"/>
                  </a:schemeClr>
                </a:solidFill>
              </a:rPr>
              <a:t>Messaggio</a:t>
            </a:r>
            <a:r>
              <a:rPr lang="it-CH" sz="8000" dirty="0">
                <a:solidFill>
                  <a:schemeClr val="accent1">
                    <a:lumMod val="75000"/>
                  </a:schemeClr>
                </a:solidFill>
              </a:rPr>
              <a:t>, ricevuto !</a:t>
            </a:r>
          </a:p>
          <a:p>
            <a:r>
              <a:rPr lang="it-CH" sz="8000" b="1" dirty="0">
                <a:solidFill>
                  <a:schemeClr val="accent1">
                    <a:lumMod val="75000"/>
                  </a:schemeClr>
                </a:solidFill>
              </a:rPr>
              <a:t>Direi</a:t>
            </a:r>
            <a:r>
              <a:rPr lang="it-CH" sz="8000" dirty="0">
                <a:solidFill>
                  <a:schemeClr val="accent1">
                    <a:lumMod val="75000"/>
                  </a:schemeClr>
                </a:solidFill>
              </a:rPr>
              <a:t> di </a:t>
            </a:r>
            <a:r>
              <a:rPr lang="it-CH" sz="8000" b="1" dirty="0">
                <a:solidFill>
                  <a:schemeClr val="accent1">
                    <a:lumMod val="75000"/>
                  </a:schemeClr>
                </a:solidFill>
              </a:rPr>
              <a:t>descrivergli</a:t>
            </a:r>
            <a:r>
              <a:rPr lang="it-CH" sz="8000" dirty="0">
                <a:solidFill>
                  <a:schemeClr val="accent1">
                    <a:lumMod val="75000"/>
                  </a:schemeClr>
                </a:solidFill>
              </a:rPr>
              <a:t> </a:t>
            </a:r>
            <a:r>
              <a:rPr lang="it-CH" sz="8000" b="1" dirty="0">
                <a:solidFill>
                  <a:schemeClr val="accent1">
                    <a:lumMod val="75000"/>
                  </a:schemeClr>
                </a:solidFill>
              </a:rPr>
              <a:t>in dettaglio </a:t>
            </a:r>
            <a:r>
              <a:rPr lang="it-CH" sz="8000" dirty="0">
                <a:solidFill>
                  <a:schemeClr val="accent1">
                    <a:lumMod val="75000"/>
                  </a:schemeClr>
                </a:solidFill>
              </a:rPr>
              <a:t>il prodotto.</a:t>
            </a:r>
          </a:p>
          <a:p>
            <a:r>
              <a:rPr lang="it-CH" sz="8000" b="1" dirty="0">
                <a:solidFill>
                  <a:schemeClr val="accent1">
                    <a:lumMod val="75000"/>
                  </a:schemeClr>
                </a:solidFill>
              </a:rPr>
              <a:t>Senti</a:t>
            </a:r>
            <a:r>
              <a:rPr lang="it-CH" sz="8000" dirty="0">
                <a:solidFill>
                  <a:schemeClr val="accent1">
                    <a:lumMod val="75000"/>
                  </a:schemeClr>
                </a:solidFill>
              </a:rPr>
              <a:t>, facciamo </a:t>
            </a:r>
            <a:r>
              <a:rPr lang="it-CH" sz="8000" dirty="0" err="1">
                <a:solidFill>
                  <a:schemeClr val="accent1">
                    <a:lumMod val="75000"/>
                  </a:schemeClr>
                </a:solidFill>
              </a:rPr>
              <a:t>così…</a:t>
            </a:r>
            <a:endParaRPr lang="it-CH" sz="8000" dirty="0">
              <a:solidFill>
                <a:schemeClr val="accent1">
                  <a:lumMod val="75000"/>
                </a:schemeClr>
              </a:solidFill>
            </a:endParaRPr>
          </a:p>
          <a:p>
            <a:endParaRPr lang="it-CH" sz="8000" dirty="0" smtClean="0">
              <a:solidFill>
                <a:schemeClr val="accent1">
                  <a:lumMod val="75000"/>
                </a:schemeClr>
              </a:solidFill>
            </a:endParaRPr>
          </a:p>
          <a:p>
            <a:endParaRPr lang="it-CH" sz="8000" dirty="0" smtClean="0">
              <a:solidFill>
                <a:schemeClr val="accent1">
                  <a:lumMod val="75000"/>
                </a:schemeClr>
              </a:solidFill>
            </a:endParaRPr>
          </a:p>
          <a:p>
            <a:endParaRPr lang="it-CH" sz="8000" dirty="0" smtClean="0">
              <a:solidFill>
                <a:schemeClr val="accent1">
                  <a:lumMod val="75000"/>
                </a:schemeClr>
              </a:solidFill>
            </a:endParaRPr>
          </a:p>
          <a:p>
            <a:endParaRPr lang="it-CH" sz="8000" dirty="0" smtClean="0">
              <a:solidFill>
                <a:schemeClr val="accent1">
                  <a:lumMod val="75000"/>
                </a:schemeClr>
              </a:solidFill>
            </a:endParaRPr>
          </a:p>
          <a:p>
            <a:pPr>
              <a:buNone/>
            </a:pPr>
            <a:r>
              <a:rPr lang="it-CH" sz="8000" dirty="0" smtClean="0">
                <a:solidFill>
                  <a:schemeClr val="accent1">
                    <a:lumMod val="75000"/>
                  </a:schemeClr>
                </a:solidFill>
              </a:rPr>
              <a:t/>
            </a:r>
            <a:br>
              <a:rPr lang="it-CH" sz="8000" dirty="0" smtClean="0">
                <a:solidFill>
                  <a:schemeClr val="accent1">
                    <a:lumMod val="75000"/>
                  </a:schemeClr>
                </a:solidFill>
              </a:rPr>
            </a:br>
            <a:r>
              <a:rPr lang="it-CH" sz="8000" b="1" dirty="0" smtClean="0">
                <a:solidFill>
                  <a:schemeClr val="accent1">
                    <a:lumMod val="75000"/>
                  </a:schemeClr>
                </a:solidFill>
              </a:rPr>
              <a:t>CINESTETICO</a:t>
            </a:r>
          </a:p>
          <a:p>
            <a:endParaRPr lang="it-CH" sz="8000" dirty="0" smtClean="0">
              <a:solidFill>
                <a:schemeClr val="accent1">
                  <a:lumMod val="75000"/>
                </a:schemeClr>
              </a:solidFill>
            </a:endParaRPr>
          </a:p>
          <a:p>
            <a:r>
              <a:rPr lang="it-CH" sz="8000" dirty="0" smtClean="0">
                <a:solidFill>
                  <a:schemeClr val="accent1">
                    <a:lumMod val="75000"/>
                  </a:schemeClr>
                </a:solidFill>
              </a:rPr>
              <a:t>Me lo </a:t>
            </a:r>
            <a:r>
              <a:rPr lang="it-CH" sz="8000" b="1" dirty="0" smtClean="0">
                <a:solidFill>
                  <a:schemeClr val="accent1">
                    <a:lumMod val="75000"/>
                  </a:schemeClr>
                </a:solidFill>
              </a:rPr>
              <a:t>sento dentro,</a:t>
            </a:r>
            <a:endParaRPr lang="it-CH" sz="8000" dirty="0">
              <a:solidFill>
                <a:schemeClr val="accent1">
                  <a:lumMod val="75000"/>
                </a:schemeClr>
              </a:solidFill>
            </a:endParaRPr>
          </a:p>
          <a:p>
            <a:pPr>
              <a:buNone/>
            </a:pPr>
            <a:r>
              <a:rPr lang="it-CH" sz="8000" dirty="0" smtClean="0">
                <a:solidFill>
                  <a:schemeClr val="accent1">
                    <a:lumMod val="75000"/>
                  </a:schemeClr>
                </a:solidFill>
              </a:rPr>
              <a:t>	questo progetto </a:t>
            </a:r>
            <a:r>
              <a:rPr lang="it-CH" sz="8000" b="1" dirty="0" smtClean="0">
                <a:solidFill>
                  <a:schemeClr val="accent1">
                    <a:lumMod val="75000"/>
                  </a:schemeClr>
                </a:solidFill>
              </a:rPr>
              <a:t>prenderà </a:t>
            </a:r>
            <a:r>
              <a:rPr lang="it-CH" sz="8000" b="1" dirty="0">
                <a:solidFill>
                  <a:schemeClr val="accent1">
                    <a:lumMod val="75000"/>
                  </a:schemeClr>
                </a:solidFill>
              </a:rPr>
              <a:t>piede</a:t>
            </a:r>
            <a:r>
              <a:rPr lang="it-CH" sz="8000" dirty="0">
                <a:solidFill>
                  <a:schemeClr val="accent1">
                    <a:lumMod val="75000"/>
                  </a:schemeClr>
                </a:solidFill>
              </a:rPr>
              <a:t>!</a:t>
            </a:r>
          </a:p>
          <a:p>
            <a:r>
              <a:rPr lang="it-CH" sz="8000" b="1" dirty="0">
                <a:solidFill>
                  <a:schemeClr val="accent1">
                    <a:lumMod val="75000"/>
                  </a:schemeClr>
                </a:solidFill>
              </a:rPr>
              <a:t>Teniamoci</a:t>
            </a:r>
            <a:r>
              <a:rPr lang="it-CH" sz="8000" dirty="0">
                <a:solidFill>
                  <a:schemeClr val="accent1">
                    <a:lumMod val="75000"/>
                  </a:schemeClr>
                </a:solidFill>
              </a:rPr>
              <a:t> in </a:t>
            </a:r>
            <a:r>
              <a:rPr lang="it-CH" sz="8000" b="1" dirty="0">
                <a:solidFill>
                  <a:schemeClr val="accent1">
                    <a:lumMod val="75000"/>
                  </a:schemeClr>
                </a:solidFill>
              </a:rPr>
              <a:t>contatto</a:t>
            </a:r>
            <a:r>
              <a:rPr lang="it-CH" sz="8000" dirty="0">
                <a:solidFill>
                  <a:schemeClr val="accent1">
                    <a:lumMod val="75000"/>
                  </a:schemeClr>
                </a:solidFill>
              </a:rPr>
              <a:t> </a:t>
            </a:r>
          </a:p>
          <a:p>
            <a:r>
              <a:rPr lang="it-CH" sz="8000" dirty="0" err="1">
                <a:solidFill>
                  <a:schemeClr val="accent1">
                    <a:lumMod val="75000"/>
                  </a:schemeClr>
                </a:solidFill>
              </a:rPr>
              <a:t>Uhmm…</a:t>
            </a:r>
            <a:r>
              <a:rPr lang="it-CH" sz="8000" dirty="0">
                <a:solidFill>
                  <a:schemeClr val="accent1">
                    <a:lumMod val="75000"/>
                  </a:schemeClr>
                </a:solidFill>
              </a:rPr>
              <a:t> </a:t>
            </a:r>
            <a:r>
              <a:rPr lang="it-CH" sz="8000" b="1" dirty="0">
                <a:solidFill>
                  <a:schemeClr val="accent1">
                    <a:lumMod val="75000"/>
                  </a:schemeClr>
                </a:solidFill>
              </a:rPr>
              <a:t>sento puzza</a:t>
            </a:r>
            <a:r>
              <a:rPr lang="it-CH" sz="8000" dirty="0">
                <a:solidFill>
                  <a:schemeClr val="accent1">
                    <a:lumMod val="75000"/>
                  </a:schemeClr>
                </a:solidFill>
              </a:rPr>
              <a:t> di bruciato.</a:t>
            </a:r>
          </a:p>
          <a:p>
            <a:r>
              <a:rPr lang="it-CH" sz="8000" dirty="0">
                <a:solidFill>
                  <a:schemeClr val="accent1">
                    <a:lumMod val="75000"/>
                  </a:schemeClr>
                </a:solidFill>
              </a:rPr>
              <a:t>Ho </a:t>
            </a:r>
            <a:r>
              <a:rPr lang="it-CH" sz="8000" b="1" dirty="0">
                <a:solidFill>
                  <a:schemeClr val="accent1">
                    <a:lumMod val="75000"/>
                  </a:schemeClr>
                </a:solidFill>
              </a:rPr>
              <a:t>afferrato</a:t>
            </a:r>
            <a:r>
              <a:rPr lang="it-CH" sz="8000" dirty="0">
                <a:solidFill>
                  <a:schemeClr val="accent1">
                    <a:lumMod val="75000"/>
                  </a:schemeClr>
                </a:solidFill>
              </a:rPr>
              <a:t> il concetto!</a:t>
            </a:r>
          </a:p>
          <a:p>
            <a:r>
              <a:rPr lang="it-CH" sz="8000" dirty="0">
                <a:solidFill>
                  <a:schemeClr val="accent1">
                    <a:lumMod val="75000"/>
                  </a:schemeClr>
                </a:solidFill>
              </a:rPr>
              <a:t>La cosa migliore è fargli </a:t>
            </a:r>
            <a:r>
              <a:rPr lang="it-CH" sz="8000" b="1" dirty="0">
                <a:solidFill>
                  <a:schemeClr val="accent1">
                    <a:lumMod val="75000"/>
                  </a:schemeClr>
                </a:solidFill>
              </a:rPr>
              <a:t>toccare</a:t>
            </a:r>
            <a:r>
              <a:rPr lang="it-CH" sz="8000" dirty="0">
                <a:solidFill>
                  <a:schemeClr val="accent1">
                    <a:lumMod val="75000"/>
                  </a:schemeClr>
                </a:solidFill>
              </a:rPr>
              <a:t> </a:t>
            </a:r>
            <a:r>
              <a:rPr lang="it-CH" sz="8000" dirty="0" smtClean="0">
                <a:solidFill>
                  <a:schemeClr val="accent1">
                    <a:lumMod val="75000"/>
                  </a:schemeClr>
                </a:solidFill>
              </a:rPr>
              <a:t>con</a:t>
            </a:r>
          </a:p>
          <a:p>
            <a:pPr>
              <a:buNone/>
            </a:pPr>
            <a:r>
              <a:rPr lang="it-CH" sz="8000" dirty="0">
                <a:solidFill>
                  <a:schemeClr val="accent1">
                    <a:lumMod val="75000"/>
                  </a:schemeClr>
                </a:solidFill>
              </a:rPr>
              <a:t>	 </a:t>
            </a:r>
            <a:r>
              <a:rPr lang="it-CH" sz="8000" b="1" dirty="0">
                <a:solidFill>
                  <a:schemeClr val="accent1">
                    <a:lumMod val="75000"/>
                  </a:schemeClr>
                </a:solidFill>
              </a:rPr>
              <a:t>mano</a:t>
            </a:r>
            <a:r>
              <a:rPr lang="it-CH" sz="8000" dirty="0">
                <a:solidFill>
                  <a:schemeClr val="accent1">
                    <a:lumMod val="75000"/>
                  </a:schemeClr>
                </a:solidFill>
              </a:rPr>
              <a:t> il prodotto.</a:t>
            </a:r>
          </a:p>
          <a:p>
            <a:r>
              <a:rPr lang="it-CH" sz="8000" dirty="0">
                <a:solidFill>
                  <a:schemeClr val="accent1">
                    <a:lumMod val="75000"/>
                  </a:schemeClr>
                </a:solidFill>
              </a:rPr>
              <a:t>Ci </a:t>
            </a:r>
            <a:r>
              <a:rPr lang="it-CH" sz="8000" b="1" dirty="0">
                <a:solidFill>
                  <a:schemeClr val="accent1">
                    <a:lumMod val="75000"/>
                  </a:schemeClr>
                </a:solidFill>
              </a:rPr>
              <a:t>tengo</a:t>
            </a:r>
            <a:r>
              <a:rPr lang="it-CH" sz="8000" dirty="0">
                <a:solidFill>
                  <a:schemeClr val="accent1">
                    <a:lumMod val="75000"/>
                  </a:schemeClr>
                </a:solidFill>
              </a:rPr>
              <a:t> a fare </a:t>
            </a:r>
            <a:r>
              <a:rPr lang="it-CH" sz="8000" dirty="0" err="1">
                <a:solidFill>
                  <a:schemeClr val="accent1">
                    <a:lumMod val="75000"/>
                  </a:schemeClr>
                </a:solidFill>
              </a:rPr>
              <a:t>così…</a:t>
            </a:r>
            <a:endParaRPr lang="it-CH" sz="8000" dirty="0">
              <a:solidFill>
                <a:schemeClr val="accent1">
                  <a:lumMod val="75000"/>
                </a:schemeClr>
              </a:solidFill>
            </a:endParaRPr>
          </a:p>
          <a:p>
            <a:endParaRPr lang="it-CH"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38138"/>
          </a:xfrm>
        </p:spPr>
        <p:txBody>
          <a:bodyPr>
            <a:normAutofit/>
          </a:bodyPr>
          <a:lstStyle/>
          <a:p>
            <a:r>
              <a:rPr lang="it-CH" dirty="0" smtClean="0">
                <a:solidFill>
                  <a:srgbClr val="C00000"/>
                </a:solidFill>
              </a:rPr>
              <a:t>ALTRE ESPRESSIONI</a:t>
            </a:r>
            <a:endParaRPr lang="it-CH" dirty="0">
              <a:solidFill>
                <a:srgbClr val="C00000"/>
              </a:solidFill>
            </a:endParaRPr>
          </a:p>
        </p:txBody>
      </p:sp>
      <p:sp>
        <p:nvSpPr>
          <p:cNvPr id="3" name="Segnaposto contenuto 2"/>
          <p:cNvSpPr>
            <a:spLocks noGrp="1"/>
          </p:cNvSpPr>
          <p:nvPr>
            <p:ph idx="1"/>
          </p:nvPr>
        </p:nvSpPr>
        <p:spPr>
          <a:xfrm>
            <a:off x="467544" y="1556792"/>
            <a:ext cx="8229600" cy="5793507"/>
          </a:xfrm>
        </p:spPr>
        <p:txBody>
          <a:bodyPr numCol="3">
            <a:normAutofit fontScale="62500" lnSpcReduction="20000"/>
          </a:bodyPr>
          <a:lstStyle/>
          <a:p>
            <a:r>
              <a:rPr lang="it-CH" b="1" dirty="0" smtClean="0">
                <a:solidFill>
                  <a:schemeClr val="accent1">
                    <a:lumMod val="75000"/>
                  </a:schemeClr>
                </a:solidFill>
              </a:rPr>
              <a:t>VISIVO</a:t>
            </a:r>
          </a:p>
          <a:p>
            <a:endParaRPr lang="it-CH" dirty="0" smtClean="0">
              <a:solidFill>
                <a:schemeClr val="accent1">
                  <a:lumMod val="75000"/>
                </a:schemeClr>
              </a:solidFill>
            </a:endParaRPr>
          </a:p>
          <a:p>
            <a:r>
              <a:rPr lang="it-CH" dirty="0" smtClean="0">
                <a:solidFill>
                  <a:schemeClr val="accent1">
                    <a:lumMod val="75000"/>
                  </a:schemeClr>
                </a:solidFill>
              </a:rPr>
              <a:t>punto </a:t>
            </a:r>
            <a:r>
              <a:rPr lang="it-CH" dirty="0">
                <a:solidFill>
                  <a:schemeClr val="accent1">
                    <a:lumMod val="75000"/>
                  </a:schemeClr>
                </a:solidFill>
              </a:rPr>
              <a:t>di vista, senza ombra di dubbio, ben definito, </a:t>
            </a:r>
            <a:r>
              <a:rPr lang="it-CH" dirty="0" err="1">
                <a:solidFill>
                  <a:schemeClr val="accent1">
                    <a:lumMod val="75000"/>
                  </a:schemeClr>
                </a:solidFill>
              </a:rPr>
              <a:t>guardi…</a:t>
            </a:r>
            <a:r>
              <a:rPr lang="it-CH" dirty="0">
                <a:solidFill>
                  <a:schemeClr val="accent1">
                    <a:lumMod val="75000"/>
                  </a:schemeClr>
                </a:solidFill>
              </a:rPr>
              <a:t>, </a:t>
            </a:r>
            <a:r>
              <a:rPr lang="it-CH" dirty="0" err="1">
                <a:solidFill>
                  <a:schemeClr val="accent1">
                    <a:lumMod val="75000"/>
                  </a:schemeClr>
                </a:solidFill>
              </a:rPr>
              <a:t>veda…</a:t>
            </a:r>
            <a:r>
              <a:rPr lang="it-CH" dirty="0">
                <a:solidFill>
                  <a:schemeClr val="accent1">
                    <a:lumMod val="75000"/>
                  </a:schemeClr>
                </a:solidFill>
              </a:rPr>
              <a:t>, un approccio miope, un’idea nebulosa, vedere allo stesso modo, mettere a fuoco, essere di umor nero, in prospettiva, dare un’occhiata, in vista </a:t>
            </a:r>
            <a:r>
              <a:rPr lang="it-CH" dirty="0" err="1">
                <a:solidFill>
                  <a:schemeClr val="accent1">
                    <a:lumMod val="75000"/>
                  </a:schemeClr>
                </a:solidFill>
              </a:rPr>
              <a:t>di…</a:t>
            </a:r>
            <a:r>
              <a:rPr lang="it-CH" dirty="0">
                <a:solidFill>
                  <a:schemeClr val="accent1">
                    <a:lumMod val="75000"/>
                  </a:schemeClr>
                </a:solidFill>
              </a:rPr>
              <a:t>, mettere nero su bianco, vita grigia, combinarne di tutti i colori</a:t>
            </a:r>
          </a:p>
          <a:p>
            <a:pPr>
              <a:buNone/>
            </a:pPr>
            <a:r>
              <a:rPr lang="it-CH" b="1" dirty="0">
                <a:solidFill>
                  <a:schemeClr val="accent1">
                    <a:lumMod val="75000"/>
                  </a:schemeClr>
                </a:solidFill>
              </a:rPr>
              <a:t/>
            </a:r>
            <a:br>
              <a:rPr lang="it-CH" b="1" dirty="0">
                <a:solidFill>
                  <a:schemeClr val="accent1">
                    <a:lumMod val="75000"/>
                  </a:schemeClr>
                </a:solidFill>
              </a:rPr>
            </a:br>
            <a:endParaRPr lang="it-CH" b="1" dirty="0" smtClean="0">
              <a:solidFill>
                <a:schemeClr val="accent1">
                  <a:lumMod val="75000"/>
                </a:schemeClr>
              </a:solidFill>
            </a:endParaRPr>
          </a:p>
          <a:p>
            <a:pPr>
              <a:buNone/>
            </a:pPr>
            <a:endParaRPr lang="it-CH" dirty="0">
              <a:solidFill>
                <a:schemeClr val="accent1">
                  <a:lumMod val="75000"/>
                </a:schemeClr>
              </a:solidFill>
            </a:endParaRPr>
          </a:p>
          <a:p>
            <a:endParaRPr lang="it-CH" dirty="0" smtClean="0">
              <a:solidFill>
                <a:schemeClr val="accent1">
                  <a:lumMod val="75000"/>
                </a:schemeClr>
              </a:solidFill>
            </a:endParaRPr>
          </a:p>
          <a:p>
            <a:r>
              <a:rPr lang="it-CH" b="1" dirty="0" smtClean="0">
                <a:solidFill>
                  <a:schemeClr val="accent1">
                    <a:lumMod val="75000"/>
                  </a:schemeClr>
                </a:solidFill>
              </a:rPr>
              <a:t>UDITIVO</a:t>
            </a:r>
          </a:p>
          <a:p>
            <a:endParaRPr lang="it-CH" dirty="0" smtClean="0">
              <a:solidFill>
                <a:schemeClr val="accent1">
                  <a:lumMod val="75000"/>
                </a:schemeClr>
              </a:solidFill>
            </a:endParaRPr>
          </a:p>
          <a:p>
            <a:r>
              <a:rPr lang="it-CH" dirty="0" smtClean="0">
                <a:solidFill>
                  <a:schemeClr val="accent1">
                    <a:lumMod val="75000"/>
                  </a:schemeClr>
                </a:solidFill>
              </a:rPr>
              <a:t>mettere </a:t>
            </a:r>
            <a:r>
              <a:rPr lang="it-CH" dirty="0">
                <a:solidFill>
                  <a:schemeClr val="accent1">
                    <a:lumMod val="75000"/>
                  </a:schemeClr>
                </a:solidFill>
              </a:rPr>
              <a:t>la pulce nell’orecchio, fare </a:t>
            </a:r>
            <a:r>
              <a:rPr lang="it-CH" dirty="0" smtClean="0">
                <a:solidFill>
                  <a:schemeClr val="accent1">
                    <a:lumMod val="75000"/>
                  </a:schemeClr>
                </a:solidFill>
              </a:rPr>
              <a:t>orecchi </a:t>
            </a:r>
            <a:r>
              <a:rPr lang="it-CH" dirty="0">
                <a:solidFill>
                  <a:schemeClr val="accent1">
                    <a:lumMod val="75000"/>
                  </a:schemeClr>
                </a:solidFill>
              </a:rPr>
              <a:t>da mercante, </a:t>
            </a:r>
            <a:r>
              <a:rPr lang="it-CH" dirty="0" err="1">
                <a:solidFill>
                  <a:schemeClr val="accent1">
                    <a:lumMod val="75000"/>
                  </a:schemeClr>
                </a:solidFill>
              </a:rPr>
              <a:t>ascolti…</a:t>
            </a:r>
            <a:r>
              <a:rPr lang="it-CH" dirty="0">
                <a:solidFill>
                  <a:schemeClr val="accent1">
                    <a:lumMod val="75000"/>
                  </a:schemeClr>
                </a:solidFill>
              </a:rPr>
              <a:t>, </a:t>
            </a:r>
            <a:r>
              <a:rPr lang="it-CH" dirty="0" err="1">
                <a:solidFill>
                  <a:schemeClr val="accent1">
                    <a:lumMod val="75000"/>
                  </a:schemeClr>
                </a:solidFill>
              </a:rPr>
              <a:t>senta…</a:t>
            </a:r>
            <a:r>
              <a:rPr lang="it-CH" dirty="0">
                <a:solidFill>
                  <a:schemeClr val="accent1">
                    <a:lumMod val="75000"/>
                  </a:schemeClr>
                </a:solidFill>
              </a:rPr>
              <a:t>, avere voce in capitolo, corre voce, dirlo chiaro e forte, fare attenzione, parola per parola, musica per le mie orecchie, l’ho già sentito, per così dire, fare appello a, parola chiave, prestare orecchio</a:t>
            </a:r>
          </a:p>
          <a:p>
            <a:pPr>
              <a:buNone/>
            </a:pPr>
            <a:r>
              <a:rPr lang="it-CH" dirty="0">
                <a:solidFill>
                  <a:schemeClr val="accent1">
                    <a:lumMod val="75000"/>
                  </a:schemeClr>
                </a:solidFill>
              </a:rPr>
              <a:t> </a:t>
            </a:r>
          </a:p>
          <a:p>
            <a:endParaRPr lang="it-CH" dirty="0" smtClean="0">
              <a:solidFill>
                <a:schemeClr val="accent1">
                  <a:lumMod val="75000"/>
                </a:schemeClr>
              </a:solidFill>
            </a:endParaRPr>
          </a:p>
          <a:p>
            <a:endParaRPr lang="it-CH" dirty="0" smtClean="0">
              <a:solidFill>
                <a:schemeClr val="accent1">
                  <a:lumMod val="75000"/>
                </a:schemeClr>
              </a:solidFill>
            </a:endParaRPr>
          </a:p>
          <a:p>
            <a:endParaRPr lang="it-CH" dirty="0">
              <a:solidFill>
                <a:schemeClr val="accent1">
                  <a:lumMod val="75000"/>
                </a:schemeClr>
              </a:solidFill>
            </a:endParaRPr>
          </a:p>
          <a:p>
            <a:endParaRPr lang="it-CH" dirty="0" smtClean="0">
              <a:solidFill>
                <a:schemeClr val="accent1">
                  <a:lumMod val="75000"/>
                </a:schemeClr>
              </a:solidFill>
            </a:endParaRPr>
          </a:p>
          <a:p>
            <a:r>
              <a:rPr lang="it-CH" b="1" dirty="0" smtClean="0">
                <a:solidFill>
                  <a:schemeClr val="accent1">
                    <a:lumMod val="75000"/>
                  </a:schemeClr>
                </a:solidFill>
              </a:rPr>
              <a:t>CINESTETICO</a:t>
            </a:r>
            <a:endParaRPr lang="it-CH" b="1" dirty="0">
              <a:solidFill>
                <a:schemeClr val="accent1">
                  <a:lumMod val="75000"/>
                </a:schemeClr>
              </a:solidFill>
            </a:endParaRPr>
          </a:p>
          <a:p>
            <a:endParaRPr lang="it-CH" dirty="0" smtClean="0">
              <a:solidFill>
                <a:schemeClr val="accent1">
                  <a:lumMod val="75000"/>
                </a:schemeClr>
              </a:solidFill>
            </a:endParaRPr>
          </a:p>
          <a:p>
            <a:r>
              <a:rPr lang="it-CH" dirty="0" smtClean="0">
                <a:solidFill>
                  <a:schemeClr val="accent1">
                    <a:lumMod val="75000"/>
                  </a:schemeClr>
                </a:solidFill>
              </a:rPr>
              <a:t>pelle </a:t>
            </a:r>
            <a:r>
              <a:rPr lang="it-CH" dirty="0">
                <a:solidFill>
                  <a:schemeClr val="accent1">
                    <a:lumMod val="75000"/>
                  </a:schemeClr>
                </a:solidFill>
              </a:rPr>
              <a:t>d’oca, piedi per terra, peli sulla lingua, puzza sotto il naso, non ti seguo, tenere in sospeso, tagliare corto, venire al sodo, avere tatto, fare il duro, avere modi ruvidi, scherzi di cattivo gusto, rimanere a bocca asciutta, essere di bocca buona, conto salato, avere un buon naso, tenere a mente,  fiutare l’inganno</a:t>
            </a:r>
          </a:p>
          <a:p>
            <a:endParaRPr lang="it-CH"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fontScale="90000"/>
          </a:bodyPr>
          <a:lstStyle/>
          <a:p>
            <a:r>
              <a:rPr lang="it-CH" dirty="0" smtClean="0">
                <a:solidFill>
                  <a:srgbClr val="C00000"/>
                </a:solidFill>
              </a:rPr>
              <a:t>VERBI (anche figurati)</a:t>
            </a:r>
            <a:endParaRPr lang="it-CH" dirty="0">
              <a:solidFill>
                <a:srgbClr val="C00000"/>
              </a:solidFill>
            </a:endParaRPr>
          </a:p>
        </p:txBody>
      </p:sp>
      <p:sp>
        <p:nvSpPr>
          <p:cNvPr id="3" name="Segnaposto contenuto 2"/>
          <p:cNvSpPr>
            <a:spLocks noGrp="1"/>
          </p:cNvSpPr>
          <p:nvPr>
            <p:ph idx="1"/>
          </p:nvPr>
        </p:nvSpPr>
        <p:spPr>
          <a:xfrm>
            <a:off x="457200" y="908720"/>
            <a:ext cx="8229600" cy="5217443"/>
          </a:xfrm>
        </p:spPr>
        <p:txBody>
          <a:bodyPr numCol="3">
            <a:normAutofit fontScale="62500" lnSpcReduction="20000"/>
          </a:bodyPr>
          <a:lstStyle/>
          <a:p>
            <a:endParaRPr lang="it-CH" dirty="0" smtClean="0"/>
          </a:p>
          <a:p>
            <a:r>
              <a:rPr lang="it-CH" b="1" dirty="0" smtClean="0">
                <a:solidFill>
                  <a:schemeClr val="accent1">
                    <a:lumMod val="75000"/>
                  </a:schemeClr>
                </a:solidFill>
              </a:rPr>
              <a:t>VISIVO</a:t>
            </a:r>
            <a:endParaRPr lang="it-CH" b="1" dirty="0">
              <a:solidFill>
                <a:schemeClr val="accent1">
                  <a:lumMod val="75000"/>
                </a:schemeClr>
              </a:solidFill>
            </a:endParaRPr>
          </a:p>
          <a:p>
            <a:endParaRPr lang="it-CH" dirty="0" smtClean="0"/>
          </a:p>
          <a:p>
            <a:r>
              <a:rPr lang="it-CH" dirty="0" smtClean="0">
                <a:solidFill>
                  <a:schemeClr val="accent1">
                    <a:lumMod val="75000"/>
                  </a:schemeClr>
                </a:solidFill>
              </a:rPr>
              <a:t>vedere</a:t>
            </a:r>
            <a:r>
              <a:rPr lang="it-CH" dirty="0">
                <a:solidFill>
                  <a:schemeClr val="accent1">
                    <a:lumMod val="75000"/>
                  </a:schemeClr>
                </a:solidFill>
              </a:rPr>
              <a:t>, immaginare, apparire, sembrare, illuminare, inquadrare, monitorare, colorare, intravedere, scorgere, adocchiare, nascondere, visualizzare, focalizzare, ammirare, scrutare, guardare, prevedere, scomparire, eclissare, arrossire, sbiancare, chiarire</a:t>
            </a:r>
          </a:p>
          <a:p>
            <a:pPr>
              <a:buNone/>
            </a:pPr>
            <a:r>
              <a:rPr lang="it-CH" b="1" dirty="0">
                <a:solidFill>
                  <a:schemeClr val="accent1">
                    <a:lumMod val="75000"/>
                  </a:schemeClr>
                </a:solidFill>
              </a:rPr>
              <a:t/>
            </a:r>
            <a:br>
              <a:rPr lang="it-CH" b="1" dirty="0">
                <a:solidFill>
                  <a:schemeClr val="accent1">
                    <a:lumMod val="75000"/>
                  </a:schemeClr>
                </a:solidFill>
              </a:rPr>
            </a:br>
            <a:endParaRPr lang="it-CH" dirty="0">
              <a:solidFill>
                <a:schemeClr val="accent1">
                  <a:lumMod val="75000"/>
                </a:schemeClr>
              </a:solidFill>
            </a:endParaRPr>
          </a:p>
          <a:p>
            <a:endParaRPr lang="it-CH" dirty="0" smtClean="0">
              <a:solidFill>
                <a:schemeClr val="accent1">
                  <a:lumMod val="75000"/>
                </a:schemeClr>
              </a:solidFill>
            </a:endParaRPr>
          </a:p>
          <a:p>
            <a:r>
              <a:rPr lang="it-CH" b="1" dirty="0" smtClean="0">
                <a:solidFill>
                  <a:schemeClr val="accent1">
                    <a:lumMod val="75000"/>
                  </a:schemeClr>
                </a:solidFill>
              </a:rPr>
              <a:t>UDITIVO</a:t>
            </a:r>
            <a:endParaRPr lang="it-CH" b="1" dirty="0">
              <a:solidFill>
                <a:schemeClr val="accent1">
                  <a:lumMod val="75000"/>
                </a:schemeClr>
              </a:solidFill>
            </a:endParaRPr>
          </a:p>
          <a:p>
            <a:endParaRPr lang="it-CH" dirty="0" smtClean="0">
              <a:solidFill>
                <a:schemeClr val="accent1">
                  <a:lumMod val="75000"/>
                </a:schemeClr>
              </a:solidFill>
            </a:endParaRPr>
          </a:p>
          <a:p>
            <a:r>
              <a:rPr lang="it-CH" dirty="0" smtClean="0">
                <a:solidFill>
                  <a:schemeClr val="accent1">
                    <a:lumMod val="75000"/>
                  </a:schemeClr>
                </a:solidFill>
              </a:rPr>
              <a:t>sentire</a:t>
            </a:r>
            <a:r>
              <a:rPr lang="it-CH" dirty="0">
                <a:solidFill>
                  <a:schemeClr val="accent1">
                    <a:lumMod val="75000"/>
                  </a:schemeClr>
                </a:solidFill>
              </a:rPr>
              <a:t>, ascoltare, udire, bisbigliare, parlare, urlare, chiacchierare, divulgare, ronzare, sussurrare, scricchiolare, chiedere, rispondere, comporre, replicare, interrogare, elencare, tradurre, valutare, raccontare, verificare, suonare, amplificare, origliare, confidare, riferire</a:t>
            </a:r>
          </a:p>
          <a:p>
            <a:pPr>
              <a:buNone/>
            </a:pPr>
            <a:r>
              <a:rPr lang="it-CH" dirty="0">
                <a:solidFill>
                  <a:schemeClr val="accent1">
                    <a:lumMod val="75000"/>
                  </a:schemeClr>
                </a:solidFill>
              </a:rPr>
              <a:t> </a:t>
            </a:r>
          </a:p>
          <a:p>
            <a:endParaRPr lang="it-CH" dirty="0" smtClean="0">
              <a:solidFill>
                <a:schemeClr val="accent1">
                  <a:lumMod val="75000"/>
                </a:schemeClr>
              </a:solidFill>
            </a:endParaRPr>
          </a:p>
          <a:p>
            <a:r>
              <a:rPr lang="it-CH" b="1" dirty="0" smtClean="0">
                <a:solidFill>
                  <a:schemeClr val="accent1">
                    <a:lumMod val="75000"/>
                  </a:schemeClr>
                </a:solidFill>
              </a:rPr>
              <a:t>CINESTETICO</a:t>
            </a:r>
            <a:endParaRPr lang="it-CH" b="1" dirty="0">
              <a:solidFill>
                <a:schemeClr val="accent1">
                  <a:lumMod val="75000"/>
                </a:schemeClr>
              </a:solidFill>
            </a:endParaRPr>
          </a:p>
          <a:p>
            <a:endParaRPr lang="it-CH" dirty="0" smtClean="0">
              <a:solidFill>
                <a:schemeClr val="accent1">
                  <a:lumMod val="75000"/>
                </a:schemeClr>
              </a:solidFill>
            </a:endParaRPr>
          </a:p>
          <a:p>
            <a:r>
              <a:rPr lang="it-CH" dirty="0" smtClean="0">
                <a:solidFill>
                  <a:schemeClr val="accent1">
                    <a:lumMod val="75000"/>
                  </a:schemeClr>
                </a:solidFill>
              </a:rPr>
              <a:t>toccare</a:t>
            </a:r>
            <a:r>
              <a:rPr lang="it-CH" dirty="0">
                <a:solidFill>
                  <a:schemeClr val="accent1">
                    <a:lumMod val="75000"/>
                  </a:schemeClr>
                </a:solidFill>
              </a:rPr>
              <a:t>, tastare, afferrare, accarezzare, manipolare, fare, plasmare, ricucire, stimolare, premere, modellare, solleticare, urtare, muovere, stringere, riscaldare, addolcire, gustare, assaporare, mangiare, inasprire, dissetare, saziare, odorare, annusare, profumare, fiutare</a:t>
            </a:r>
          </a:p>
          <a:p>
            <a:pPr>
              <a:buNone/>
            </a:pPr>
            <a:r>
              <a:rPr lang="it-CH" dirty="0" smtClean="0"/>
              <a:t/>
            </a:r>
            <a:br>
              <a:rPr lang="it-CH" dirty="0" smtClean="0"/>
            </a:br>
            <a:endParaRPr lang="it-CH"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fontScale="90000"/>
          </a:bodyPr>
          <a:lstStyle/>
          <a:p>
            <a:r>
              <a:rPr lang="it-CH" dirty="0" smtClean="0">
                <a:solidFill>
                  <a:srgbClr val="C00000"/>
                </a:solidFill>
              </a:rPr>
              <a:t>SOSTANTIVI </a:t>
            </a:r>
            <a:r>
              <a:rPr lang="it-CH" sz="3600" dirty="0" smtClean="0">
                <a:solidFill>
                  <a:srgbClr val="C00000"/>
                </a:solidFill>
              </a:rPr>
              <a:t>(anche figurati)</a:t>
            </a:r>
            <a:endParaRPr lang="it-CH" sz="3600" dirty="0">
              <a:solidFill>
                <a:srgbClr val="C00000"/>
              </a:solidFill>
            </a:endParaRPr>
          </a:p>
        </p:txBody>
      </p:sp>
      <p:sp>
        <p:nvSpPr>
          <p:cNvPr id="3" name="Segnaposto contenuto 2"/>
          <p:cNvSpPr>
            <a:spLocks noGrp="1"/>
          </p:cNvSpPr>
          <p:nvPr>
            <p:ph idx="1"/>
          </p:nvPr>
        </p:nvSpPr>
        <p:spPr>
          <a:xfrm>
            <a:off x="457200" y="908720"/>
            <a:ext cx="8229600" cy="5472608"/>
          </a:xfrm>
        </p:spPr>
        <p:txBody>
          <a:bodyPr numCol="3">
            <a:normAutofit fontScale="62500" lnSpcReduction="20000"/>
          </a:bodyPr>
          <a:lstStyle/>
          <a:p>
            <a:endParaRPr lang="it-CH" b="1" dirty="0" smtClean="0"/>
          </a:p>
          <a:p>
            <a:r>
              <a:rPr lang="it-CH" b="1" dirty="0" smtClean="0">
                <a:solidFill>
                  <a:schemeClr val="accent1">
                    <a:lumMod val="75000"/>
                  </a:schemeClr>
                </a:solidFill>
              </a:rPr>
              <a:t>VISIVO</a:t>
            </a:r>
          </a:p>
          <a:p>
            <a:endParaRPr lang="it-CH" dirty="0"/>
          </a:p>
          <a:p>
            <a:r>
              <a:rPr lang="it-CH" dirty="0" smtClean="0">
                <a:solidFill>
                  <a:schemeClr val="accent1">
                    <a:lumMod val="75000"/>
                  </a:schemeClr>
                </a:solidFill>
              </a:rPr>
              <a:t>vista</a:t>
            </a:r>
            <a:r>
              <a:rPr lang="it-CH" dirty="0">
                <a:solidFill>
                  <a:schemeClr val="accent1">
                    <a:lumMod val="75000"/>
                  </a:schemeClr>
                </a:solidFill>
              </a:rPr>
              <a:t>, visione, visuale, immagine, panorama, prospettiva, fotografia, occhio, figura, occhiata, sguardo, luce, luminosità, oscurità, buio, colore, focalizzazione, segnale, tinta, tono, apparizione, aspetto, immaginazione, impressione, apparenza, splendore, quadro, immaginazione</a:t>
            </a:r>
          </a:p>
          <a:p>
            <a:pPr>
              <a:buNone/>
            </a:pPr>
            <a:r>
              <a:rPr lang="it-CH" b="1" dirty="0">
                <a:solidFill>
                  <a:schemeClr val="accent1">
                    <a:lumMod val="75000"/>
                  </a:schemeClr>
                </a:solidFill>
              </a:rPr>
              <a:t/>
            </a:r>
            <a:br>
              <a:rPr lang="it-CH" b="1" dirty="0">
                <a:solidFill>
                  <a:schemeClr val="accent1">
                    <a:lumMod val="75000"/>
                  </a:schemeClr>
                </a:solidFill>
              </a:rPr>
            </a:br>
            <a:endParaRPr lang="it-CH" dirty="0">
              <a:solidFill>
                <a:schemeClr val="accent1">
                  <a:lumMod val="75000"/>
                </a:schemeClr>
              </a:solidFill>
            </a:endParaRPr>
          </a:p>
          <a:p>
            <a:endParaRPr lang="it-CH" b="1" dirty="0" smtClean="0">
              <a:solidFill>
                <a:schemeClr val="accent1">
                  <a:lumMod val="75000"/>
                </a:schemeClr>
              </a:solidFill>
            </a:endParaRPr>
          </a:p>
          <a:p>
            <a:r>
              <a:rPr lang="it-CH" b="1" dirty="0" smtClean="0">
                <a:solidFill>
                  <a:schemeClr val="accent1">
                    <a:lumMod val="75000"/>
                  </a:schemeClr>
                </a:solidFill>
              </a:rPr>
              <a:t>UDITIVO</a:t>
            </a:r>
          </a:p>
          <a:p>
            <a:endParaRPr lang="it-CH" dirty="0">
              <a:solidFill>
                <a:schemeClr val="accent1">
                  <a:lumMod val="75000"/>
                </a:schemeClr>
              </a:solidFill>
            </a:endParaRPr>
          </a:p>
          <a:p>
            <a:r>
              <a:rPr lang="it-CH" dirty="0" smtClean="0">
                <a:solidFill>
                  <a:schemeClr val="accent1">
                    <a:lumMod val="75000"/>
                  </a:schemeClr>
                </a:solidFill>
              </a:rPr>
              <a:t>udito</a:t>
            </a:r>
            <a:r>
              <a:rPr lang="it-CH" dirty="0">
                <a:solidFill>
                  <a:schemeClr val="accent1">
                    <a:lumMod val="75000"/>
                  </a:schemeClr>
                </a:solidFill>
              </a:rPr>
              <a:t>, dialogo, ascolto, orecchio, suono, idea, armonia, conoscenza, precisione, rumore, rombo, botto, silenzio, parola, discorso, </a:t>
            </a:r>
            <a:r>
              <a:rPr lang="it-CH" dirty="0" err="1">
                <a:solidFill>
                  <a:schemeClr val="accent1">
                    <a:lumMod val="75000"/>
                  </a:schemeClr>
                </a:solidFill>
              </a:rPr>
              <a:t>blabla…</a:t>
            </a:r>
            <a:r>
              <a:rPr lang="it-CH" dirty="0">
                <a:solidFill>
                  <a:schemeClr val="accent1">
                    <a:lumMod val="75000"/>
                  </a:schemeClr>
                </a:solidFill>
              </a:rPr>
              <a:t>, musica, melodia, canto, domanda, risposta, brusio, urlo, relatore, rimprovero, grido, sussurro, sviolinata, canzone, ritmo, tonalità, nota, eco</a:t>
            </a:r>
          </a:p>
          <a:p>
            <a:pPr>
              <a:buNone/>
            </a:pPr>
            <a:r>
              <a:rPr lang="it-CH" dirty="0">
                <a:solidFill>
                  <a:schemeClr val="accent1">
                    <a:lumMod val="75000"/>
                  </a:schemeClr>
                </a:solidFill>
              </a:rPr>
              <a:t> </a:t>
            </a:r>
          </a:p>
          <a:p>
            <a:endParaRPr lang="it-CH" dirty="0" smtClean="0">
              <a:solidFill>
                <a:schemeClr val="accent1">
                  <a:lumMod val="75000"/>
                </a:schemeClr>
              </a:solidFill>
            </a:endParaRPr>
          </a:p>
          <a:p>
            <a:endParaRPr lang="it-CH" dirty="0">
              <a:solidFill>
                <a:schemeClr val="accent1">
                  <a:lumMod val="75000"/>
                </a:schemeClr>
              </a:solidFill>
            </a:endParaRPr>
          </a:p>
          <a:p>
            <a:endParaRPr lang="it-CH" b="1" dirty="0" smtClean="0">
              <a:solidFill>
                <a:schemeClr val="accent1">
                  <a:lumMod val="75000"/>
                </a:schemeClr>
              </a:solidFill>
            </a:endParaRPr>
          </a:p>
          <a:p>
            <a:r>
              <a:rPr lang="it-CH" b="1" dirty="0" smtClean="0">
                <a:solidFill>
                  <a:schemeClr val="accent1">
                    <a:lumMod val="75000"/>
                  </a:schemeClr>
                </a:solidFill>
              </a:rPr>
              <a:t>CINESTETICO</a:t>
            </a:r>
          </a:p>
          <a:p>
            <a:endParaRPr lang="it-CH" dirty="0">
              <a:solidFill>
                <a:schemeClr val="accent1">
                  <a:lumMod val="75000"/>
                </a:schemeClr>
              </a:solidFill>
            </a:endParaRPr>
          </a:p>
          <a:p>
            <a:r>
              <a:rPr lang="it-CH" dirty="0" smtClean="0">
                <a:solidFill>
                  <a:schemeClr val="accent1">
                    <a:lumMod val="75000"/>
                  </a:schemeClr>
                </a:solidFill>
              </a:rPr>
              <a:t>concretezza</a:t>
            </a:r>
            <a:r>
              <a:rPr lang="it-CH" dirty="0">
                <a:solidFill>
                  <a:schemeClr val="accent1">
                    <a:lumMod val="75000"/>
                  </a:schemeClr>
                </a:solidFill>
              </a:rPr>
              <a:t>, presa, tocco, manipolazione, spigolosità, ruvidità, crescita, morbidezza, pesantezza, dolore, paura, passione, brivido, calore, freddo, pelle, mano, spessore, materia, peso, dolcezza, gusto, bontà, delicatezza, sapore, amarezza, lingua, palato, saliva, acquolina, appetito, sazietà, naso, fiuto, odore, profumo, fragranza, sentore</a:t>
            </a:r>
          </a:p>
          <a:p>
            <a:endParaRPr lang="it-CH"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fontScale="90000"/>
          </a:bodyPr>
          <a:lstStyle/>
          <a:p>
            <a:r>
              <a:rPr lang="it-CH" dirty="0" smtClean="0">
                <a:solidFill>
                  <a:srgbClr val="C00000"/>
                </a:solidFill>
              </a:rPr>
              <a:t>AGGETTIVI </a:t>
            </a:r>
            <a:r>
              <a:rPr lang="it-CH" sz="3600" dirty="0" smtClean="0">
                <a:solidFill>
                  <a:srgbClr val="C00000"/>
                </a:solidFill>
              </a:rPr>
              <a:t>(anche figurati)</a:t>
            </a:r>
            <a:endParaRPr lang="it-CH" sz="3600" dirty="0">
              <a:solidFill>
                <a:srgbClr val="C00000"/>
              </a:solidFill>
            </a:endParaRPr>
          </a:p>
        </p:txBody>
      </p:sp>
      <p:sp>
        <p:nvSpPr>
          <p:cNvPr id="3" name="Segnaposto contenuto 2"/>
          <p:cNvSpPr>
            <a:spLocks noGrp="1"/>
          </p:cNvSpPr>
          <p:nvPr>
            <p:ph idx="1"/>
          </p:nvPr>
        </p:nvSpPr>
        <p:spPr>
          <a:xfrm>
            <a:off x="457200" y="1052736"/>
            <a:ext cx="8229600" cy="5073427"/>
          </a:xfrm>
        </p:spPr>
        <p:txBody>
          <a:bodyPr numCol="3">
            <a:normAutofit fontScale="62500" lnSpcReduction="20000"/>
          </a:bodyPr>
          <a:lstStyle/>
          <a:p>
            <a:endParaRPr lang="it-CH" b="1" dirty="0" smtClean="0"/>
          </a:p>
          <a:p>
            <a:r>
              <a:rPr lang="it-CH" b="1" dirty="0" smtClean="0">
                <a:solidFill>
                  <a:schemeClr val="accent1">
                    <a:lumMod val="75000"/>
                  </a:schemeClr>
                </a:solidFill>
              </a:rPr>
              <a:t>VISIVO</a:t>
            </a:r>
          </a:p>
          <a:p>
            <a:endParaRPr lang="it-CH" dirty="0"/>
          </a:p>
          <a:p>
            <a:r>
              <a:rPr lang="it-CH" dirty="0" smtClean="0">
                <a:solidFill>
                  <a:schemeClr val="accent1">
                    <a:lumMod val="75000"/>
                  </a:schemeClr>
                </a:solidFill>
              </a:rPr>
              <a:t>chiaro</a:t>
            </a:r>
            <a:r>
              <a:rPr lang="it-CH" dirty="0">
                <a:solidFill>
                  <a:schemeClr val="accent1">
                    <a:lumMod val="75000"/>
                  </a:schemeClr>
                </a:solidFill>
              </a:rPr>
              <a:t>, luminoso, scuro, brillante, opaco, colorato, ombreggiato, ombroso, ammirato, pallido, candido, abbellito, configurato, trasparente, limpido, dorato, fosco, splendente, inimmaginabile</a:t>
            </a:r>
          </a:p>
          <a:p>
            <a:pPr>
              <a:buNone/>
            </a:pPr>
            <a:endParaRPr lang="it-CH" dirty="0">
              <a:solidFill>
                <a:schemeClr val="accent1">
                  <a:lumMod val="75000"/>
                </a:schemeClr>
              </a:solidFill>
            </a:endParaRPr>
          </a:p>
          <a:p>
            <a:endParaRPr lang="it-CH" dirty="0" smtClean="0">
              <a:solidFill>
                <a:schemeClr val="accent1">
                  <a:lumMod val="75000"/>
                </a:schemeClr>
              </a:solidFill>
            </a:endParaRPr>
          </a:p>
          <a:p>
            <a:endParaRPr lang="it-CH" dirty="0">
              <a:solidFill>
                <a:schemeClr val="accent1">
                  <a:lumMod val="75000"/>
                </a:schemeClr>
              </a:solidFill>
            </a:endParaRPr>
          </a:p>
          <a:p>
            <a:endParaRPr lang="it-CH" b="1" dirty="0" smtClean="0">
              <a:solidFill>
                <a:schemeClr val="accent1">
                  <a:lumMod val="75000"/>
                </a:schemeClr>
              </a:solidFill>
            </a:endParaRPr>
          </a:p>
          <a:p>
            <a:endParaRPr lang="it-CH" b="1" dirty="0">
              <a:solidFill>
                <a:schemeClr val="accent1">
                  <a:lumMod val="75000"/>
                </a:schemeClr>
              </a:solidFill>
            </a:endParaRPr>
          </a:p>
          <a:p>
            <a:r>
              <a:rPr lang="it-CH" b="1" dirty="0" smtClean="0">
                <a:solidFill>
                  <a:schemeClr val="accent1">
                    <a:lumMod val="75000"/>
                  </a:schemeClr>
                </a:solidFill>
              </a:rPr>
              <a:t>UDITIVO</a:t>
            </a:r>
          </a:p>
          <a:p>
            <a:endParaRPr lang="it-CH" dirty="0">
              <a:solidFill>
                <a:schemeClr val="accent1">
                  <a:lumMod val="75000"/>
                </a:schemeClr>
              </a:solidFill>
            </a:endParaRPr>
          </a:p>
          <a:p>
            <a:r>
              <a:rPr lang="it-CH" dirty="0" smtClean="0">
                <a:solidFill>
                  <a:schemeClr val="accent1">
                    <a:lumMod val="75000"/>
                  </a:schemeClr>
                </a:solidFill>
              </a:rPr>
              <a:t>ritmato</a:t>
            </a:r>
            <a:r>
              <a:rPr lang="it-CH" dirty="0">
                <a:solidFill>
                  <a:schemeClr val="accent1">
                    <a:lumMod val="75000"/>
                  </a:schemeClr>
                </a:solidFill>
              </a:rPr>
              <a:t>, scandito, melodioso, armonioso, disarmonico, esatto, misurato, stonato, altisonante, silenzioso, rumoroso, armonioso, dissonante, amplificato, sonoro, inaudito</a:t>
            </a:r>
          </a:p>
          <a:p>
            <a:pPr>
              <a:buNone/>
            </a:pPr>
            <a:r>
              <a:rPr lang="it-CH" dirty="0">
                <a:solidFill>
                  <a:schemeClr val="accent1">
                    <a:lumMod val="75000"/>
                  </a:schemeClr>
                </a:solidFill>
              </a:rPr>
              <a:t> </a:t>
            </a:r>
          </a:p>
          <a:p>
            <a:pPr>
              <a:buNone/>
            </a:pPr>
            <a:r>
              <a:rPr lang="it-CH" dirty="0" smtClean="0">
                <a:solidFill>
                  <a:schemeClr val="accent1">
                    <a:lumMod val="75000"/>
                  </a:schemeClr>
                </a:solidFill>
              </a:rPr>
              <a:t> </a:t>
            </a:r>
          </a:p>
          <a:p>
            <a:endParaRPr lang="it-CH" dirty="0">
              <a:solidFill>
                <a:schemeClr val="accent1">
                  <a:lumMod val="75000"/>
                </a:schemeClr>
              </a:solidFill>
            </a:endParaRPr>
          </a:p>
          <a:p>
            <a:endParaRPr lang="it-CH" b="1" dirty="0" smtClean="0">
              <a:solidFill>
                <a:schemeClr val="accent1">
                  <a:lumMod val="75000"/>
                </a:schemeClr>
              </a:solidFill>
            </a:endParaRPr>
          </a:p>
          <a:p>
            <a:endParaRPr lang="it-CH" b="1" dirty="0">
              <a:solidFill>
                <a:schemeClr val="accent1">
                  <a:lumMod val="75000"/>
                </a:schemeClr>
              </a:solidFill>
            </a:endParaRPr>
          </a:p>
          <a:p>
            <a:endParaRPr lang="it-CH" b="1" dirty="0" smtClean="0">
              <a:solidFill>
                <a:schemeClr val="accent1">
                  <a:lumMod val="75000"/>
                </a:schemeClr>
              </a:solidFill>
            </a:endParaRPr>
          </a:p>
          <a:p>
            <a:r>
              <a:rPr lang="it-CH" b="1" dirty="0" smtClean="0">
                <a:solidFill>
                  <a:schemeClr val="accent1">
                    <a:lumMod val="75000"/>
                  </a:schemeClr>
                </a:solidFill>
              </a:rPr>
              <a:t>CINESTETICO</a:t>
            </a:r>
          </a:p>
          <a:p>
            <a:endParaRPr lang="it-CH" dirty="0" smtClean="0">
              <a:solidFill>
                <a:schemeClr val="accent1">
                  <a:lumMod val="75000"/>
                </a:schemeClr>
              </a:solidFill>
            </a:endParaRPr>
          </a:p>
          <a:p>
            <a:r>
              <a:rPr lang="it-CH" dirty="0" smtClean="0">
                <a:solidFill>
                  <a:schemeClr val="accent1">
                    <a:lumMod val="75000"/>
                  </a:schemeClr>
                </a:solidFill>
              </a:rPr>
              <a:t>concreto</a:t>
            </a:r>
            <a:r>
              <a:rPr lang="it-CH" dirty="0">
                <a:solidFill>
                  <a:schemeClr val="accent1">
                    <a:lumMod val="75000"/>
                  </a:schemeClr>
                </a:solidFill>
              </a:rPr>
              <a:t>, morbido, spesso, ruvido, caldo, duro, impastato, appiccicoso, fresco, levigato, stretto, dolce, amaro, aspro, salato, acido, stomachevole, disgustoso, cremoso, piccante, gustoso, frizzante, succoso, appetibile, profumato, </a:t>
            </a:r>
            <a:r>
              <a:rPr lang="it-CH" dirty="0" smtClean="0">
                <a:solidFill>
                  <a:schemeClr val="accent1">
                    <a:lumMod val="75000"/>
                  </a:schemeClr>
                </a:solidFill>
              </a:rPr>
              <a:t>liscio, inebriante</a:t>
            </a:r>
            <a:r>
              <a:rPr lang="it-CH" dirty="0">
                <a:solidFill>
                  <a:schemeClr val="accent1">
                    <a:lumMod val="75000"/>
                  </a:schemeClr>
                </a:solidFill>
              </a:rPr>
              <a:t>, </a:t>
            </a:r>
            <a:r>
              <a:rPr lang="it-CH" dirty="0" smtClean="0">
                <a:solidFill>
                  <a:schemeClr val="accent1">
                    <a:lumMod val="75000"/>
                  </a:schemeClr>
                </a:solidFill>
              </a:rPr>
              <a:t> pesante</a:t>
            </a:r>
            <a:endParaRPr lang="it-CH" dirty="0">
              <a:solidFill>
                <a:schemeClr val="accent1">
                  <a:lumMod val="75000"/>
                </a:schemeClr>
              </a:solidFill>
            </a:endParaRPr>
          </a:p>
          <a:p>
            <a:endParaRPr lang="it-CH"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CH" dirty="0" smtClean="0">
                <a:solidFill>
                  <a:srgbClr val="C00000"/>
                </a:solidFill>
              </a:rPr>
              <a:t>IMPORTANTE!!!!!</a:t>
            </a:r>
            <a:endParaRPr lang="it-CH" dirty="0">
              <a:solidFill>
                <a:srgbClr val="C00000"/>
              </a:solidFill>
            </a:endParaRPr>
          </a:p>
        </p:txBody>
      </p:sp>
      <p:sp>
        <p:nvSpPr>
          <p:cNvPr id="3" name="Segnaposto contenuto 2"/>
          <p:cNvSpPr>
            <a:spLocks noGrp="1"/>
          </p:cNvSpPr>
          <p:nvPr>
            <p:ph idx="1"/>
          </p:nvPr>
        </p:nvSpPr>
        <p:spPr/>
        <p:txBody>
          <a:bodyPr>
            <a:normAutofit fontScale="92500"/>
          </a:bodyPr>
          <a:lstStyle/>
          <a:p>
            <a:r>
              <a:rPr lang="it-CH" sz="2400" dirty="0">
                <a:solidFill>
                  <a:schemeClr val="accent1">
                    <a:lumMod val="75000"/>
                  </a:schemeClr>
                </a:solidFill>
              </a:rPr>
              <a:t>Se un docente chiedesse ad un allievo come preferirebbe organizzare un corso:</a:t>
            </a:r>
          </a:p>
          <a:p>
            <a:r>
              <a:rPr lang="it-CH" sz="2400" b="1" dirty="0" smtClean="0">
                <a:solidFill>
                  <a:schemeClr val="accent1">
                    <a:lumMod val="75000"/>
                  </a:schemeClr>
                </a:solidFill>
              </a:rPr>
              <a:t>VISIVO</a:t>
            </a:r>
            <a:r>
              <a:rPr lang="it-CH" sz="2400" dirty="0">
                <a:solidFill>
                  <a:schemeClr val="accent1">
                    <a:lumMod val="75000"/>
                  </a:schemeClr>
                </a:solidFill>
              </a:rPr>
              <a:t/>
            </a:r>
            <a:br>
              <a:rPr lang="it-CH" sz="2400" dirty="0">
                <a:solidFill>
                  <a:schemeClr val="accent1">
                    <a:lumMod val="75000"/>
                  </a:schemeClr>
                </a:solidFill>
              </a:rPr>
            </a:br>
            <a:r>
              <a:rPr lang="it-CH" sz="2400" dirty="0">
                <a:solidFill>
                  <a:schemeClr val="accent1">
                    <a:lumMod val="75000"/>
                  </a:schemeClr>
                </a:solidFill>
              </a:rPr>
              <a:t>Preferirebbe la </a:t>
            </a:r>
            <a:r>
              <a:rPr lang="it-CH" sz="2400" b="1" dirty="0">
                <a:solidFill>
                  <a:schemeClr val="accent1">
                    <a:lumMod val="75000"/>
                  </a:schemeClr>
                </a:solidFill>
              </a:rPr>
              <a:t>proiezione</a:t>
            </a:r>
            <a:r>
              <a:rPr lang="it-CH" sz="2400" dirty="0">
                <a:solidFill>
                  <a:schemeClr val="accent1">
                    <a:lumMod val="75000"/>
                  </a:schemeClr>
                </a:solidFill>
              </a:rPr>
              <a:t> di </a:t>
            </a:r>
            <a:r>
              <a:rPr lang="it-CH" sz="2400" dirty="0" err="1">
                <a:solidFill>
                  <a:schemeClr val="accent1">
                    <a:lumMod val="75000"/>
                  </a:schemeClr>
                </a:solidFill>
              </a:rPr>
              <a:t>slides</a:t>
            </a:r>
            <a:r>
              <a:rPr lang="it-CH" sz="2400" dirty="0">
                <a:solidFill>
                  <a:schemeClr val="accent1">
                    <a:lumMod val="75000"/>
                  </a:schemeClr>
                </a:solidFill>
              </a:rPr>
              <a:t> o video, avere delle dispense.</a:t>
            </a:r>
          </a:p>
          <a:p>
            <a:r>
              <a:rPr lang="it-CH" sz="2400" b="1" dirty="0" smtClean="0">
                <a:solidFill>
                  <a:schemeClr val="accent1">
                    <a:lumMod val="75000"/>
                  </a:schemeClr>
                </a:solidFill>
              </a:rPr>
              <a:t>UDITIVO</a:t>
            </a:r>
            <a:r>
              <a:rPr lang="it-CH" sz="2400" dirty="0">
                <a:solidFill>
                  <a:schemeClr val="accent1">
                    <a:lumMod val="75000"/>
                  </a:schemeClr>
                </a:solidFill>
              </a:rPr>
              <a:t/>
            </a:r>
            <a:br>
              <a:rPr lang="it-CH" sz="2400" dirty="0">
                <a:solidFill>
                  <a:schemeClr val="accent1">
                    <a:lumMod val="75000"/>
                  </a:schemeClr>
                </a:solidFill>
              </a:rPr>
            </a:br>
            <a:r>
              <a:rPr lang="it-CH" sz="2400" dirty="0" smtClean="0">
                <a:solidFill>
                  <a:schemeClr val="accent1">
                    <a:lumMod val="75000"/>
                  </a:schemeClr>
                </a:solidFill>
              </a:rPr>
              <a:t>Preferirebbe ci </a:t>
            </a:r>
            <a:r>
              <a:rPr lang="it-CH" sz="2400" dirty="0">
                <a:solidFill>
                  <a:schemeClr val="accent1">
                    <a:lumMod val="75000"/>
                  </a:schemeClr>
                </a:solidFill>
              </a:rPr>
              <a:t>fosse una persona che </a:t>
            </a:r>
            <a:r>
              <a:rPr lang="it-CH" sz="2400" b="1" dirty="0">
                <a:solidFill>
                  <a:schemeClr val="accent1">
                    <a:lumMod val="75000"/>
                  </a:schemeClr>
                </a:solidFill>
              </a:rPr>
              <a:t>spieghi</a:t>
            </a:r>
            <a:r>
              <a:rPr lang="it-CH" sz="2400" dirty="0">
                <a:solidFill>
                  <a:schemeClr val="accent1">
                    <a:lumMod val="75000"/>
                  </a:schemeClr>
                </a:solidFill>
              </a:rPr>
              <a:t> e che attivi un dibattito.</a:t>
            </a:r>
          </a:p>
          <a:p>
            <a:r>
              <a:rPr lang="it-CH" sz="2400" b="1" dirty="0" smtClean="0">
                <a:solidFill>
                  <a:schemeClr val="accent1">
                    <a:lumMod val="75000"/>
                  </a:schemeClr>
                </a:solidFill>
              </a:rPr>
              <a:t>CINESTETICO</a:t>
            </a:r>
            <a:r>
              <a:rPr lang="it-CH" sz="2400" dirty="0">
                <a:solidFill>
                  <a:schemeClr val="accent1">
                    <a:lumMod val="75000"/>
                  </a:schemeClr>
                </a:solidFill>
              </a:rPr>
              <a:t/>
            </a:r>
            <a:br>
              <a:rPr lang="it-CH" sz="2400" dirty="0">
                <a:solidFill>
                  <a:schemeClr val="accent1">
                    <a:lumMod val="75000"/>
                  </a:schemeClr>
                </a:solidFill>
              </a:rPr>
            </a:br>
            <a:r>
              <a:rPr lang="it-CH" sz="2400" dirty="0">
                <a:solidFill>
                  <a:schemeClr val="accent1">
                    <a:lumMod val="75000"/>
                  </a:schemeClr>
                </a:solidFill>
              </a:rPr>
              <a:t>Preferirebbe </a:t>
            </a:r>
            <a:r>
              <a:rPr lang="it-CH" sz="2400" b="1" dirty="0">
                <a:solidFill>
                  <a:schemeClr val="accent1">
                    <a:lumMod val="75000"/>
                  </a:schemeClr>
                </a:solidFill>
              </a:rPr>
              <a:t>esperienze</a:t>
            </a:r>
            <a:r>
              <a:rPr lang="it-CH" sz="2400" dirty="0">
                <a:solidFill>
                  <a:schemeClr val="accent1">
                    <a:lumMod val="75000"/>
                  </a:schemeClr>
                </a:solidFill>
              </a:rPr>
              <a:t> pratiche ed attività di gruppo</a:t>
            </a:r>
            <a:r>
              <a:rPr lang="it-CH" sz="2400" dirty="0" smtClean="0">
                <a:solidFill>
                  <a:schemeClr val="accent1">
                    <a:lumMod val="75000"/>
                  </a:schemeClr>
                </a:solidFill>
              </a:rPr>
              <a:t>.</a:t>
            </a:r>
          </a:p>
          <a:p>
            <a:pPr>
              <a:buNone/>
            </a:pPr>
            <a:r>
              <a:rPr lang="it-CH" sz="2400" dirty="0" smtClean="0">
                <a:solidFill>
                  <a:schemeClr val="accent1">
                    <a:lumMod val="75000"/>
                  </a:schemeClr>
                </a:solidFill>
              </a:rPr>
              <a:t>	Imparare </a:t>
            </a:r>
            <a:r>
              <a:rPr lang="it-CH" sz="2400" dirty="0">
                <a:solidFill>
                  <a:schemeClr val="accent1">
                    <a:lumMod val="75000"/>
                  </a:schemeClr>
                </a:solidFill>
              </a:rPr>
              <a:t>ad utilizzare lo stesso canale </a:t>
            </a:r>
            <a:r>
              <a:rPr lang="it-CH" sz="2400" dirty="0" smtClean="0">
                <a:solidFill>
                  <a:schemeClr val="accent1">
                    <a:lumMod val="75000"/>
                  </a:schemeClr>
                </a:solidFill>
              </a:rPr>
              <a:t>di comunicazione di chi abbiamo </a:t>
            </a:r>
            <a:r>
              <a:rPr lang="it-CH" sz="2400" dirty="0">
                <a:solidFill>
                  <a:schemeClr val="accent1">
                    <a:lumMod val="75000"/>
                  </a:schemeClr>
                </a:solidFill>
              </a:rPr>
              <a:t>davanti è importante per instaurare </a:t>
            </a:r>
            <a:r>
              <a:rPr lang="it-CH" sz="2400" dirty="0" smtClean="0">
                <a:solidFill>
                  <a:schemeClr val="accent1">
                    <a:lumMod val="75000"/>
                  </a:schemeClr>
                </a:solidFill>
              </a:rPr>
              <a:t>empatia,  fiducia e sicurezza.</a:t>
            </a:r>
            <a:endParaRPr lang="it-CH" sz="2400" dirty="0">
              <a:solidFill>
                <a:schemeClr val="accent1">
                  <a:lumMod val="75000"/>
                </a:schemeClr>
              </a:solidFill>
            </a:endParaRPr>
          </a:p>
          <a:p>
            <a:endParaRPr lang="it-CH"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CH" dirty="0" smtClean="0">
                <a:solidFill>
                  <a:srgbClr val="C00000"/>
                </a:solidFill>
              </a:rPr>
              <a:t>ESPERIENZE</a:t>
            </a:r>
            <a:endParaRPr lang="it-CH" dirty="0">
              <a:solidFill>
                <a:srgbClr val="C00000"/>
              </a:solidFill>
            </a:endParaRPr>
          </a:p>
        </p:txBody>
      </p:sp>
      <p:sp>
        <p:nvSpPr>
          <p:cNvPr id="3" name="Segnaposto contenuto 2"/>
          <p:cNvSpPr>
            <a:spLocks noGrp="1"/>
          </p:cNvSpPr>
          <p:nvPr>
            <p:ph idx="1"/>
          </p:nvPr>
        </p:nvSpPr>
        <p:spPr/>
        <p:txBody>
          <a:bodyPr>
            <a:normAutofit lnSpcReduction="10000"/>
          </a:bodyPr>
          <a:lstStyle/>
          <a:p>
            <a:r>
              <a:rPr lang="it-CH" sz="2200" dirty="0" smtClean="0">
                <a:solidFill>
                  <a:schemeClr val="accent1">
                    <a:lumMod val="75000"/>
                  </a:schemeClr>
                </a:solidFill>
              </a:rPr>
              <a:t>Premessa: i prossimi esercizi potranno dare velocemente una indicazione sul canale di comunicazione primario e quello secondario meno “confortevole”.</a:t>
            </a:r>
          </a:p>
          <a:p>
            <a:pPr marL="457200" indent="-457200">
              <a:buFont typeface="+mj-lt"/>
              <a:buAutoNum type="arabicPeriod"/>
            </a:pPr>
            <a:r>
              <a:rPr lang="it-CH" sz="2200" dirty="0" smtClean="0">
                <a:solidFill>
                  <a:schemeClr val="accent1">
                    <a:lumMod val="75000"/>
                  </a:schemeClr>
                </a:solidFill>
              </a:rPr>
              <a:t>A coppie: chiedi alla tua/o  compagna/o di ricordare qualcosa (es. cosa hai mangiato ieri, che cosa ti ricordi del primo giorno di scuola, ecc.?  Quando risponde, i suoi occhi guardano in alto, dritto davanti a se, o in basso?</a:t>
            </a:r>
          </a:p>
          <a:p>
            <a:pPr marL="457200" indent="-457200">
              <a:buFont typeface="+mj-lt"/>
              <a:buAutoNum type="arabicPeriod"/>
            </a:pPr>
            <a:r>
              <a:rPr lang="it-CH" sz="2200" dirty="0" smtClean="0">
                <a:solidFill>
                  <a:schemeClr val="accent1">
                    <a:lumMod val="75000"/>
                  </a:schemeClr>
                </a:solidFill>
              </a:rPr>
              <a:t>A coppie: formula una domanda utilizzando i tre canali. Puoi mantenere la stessa oppure cambiare soggetto. </a:t>
            </a:r>
            <a:r>
              <a:rPr lang="it-CH" sz="2200" dirty="0" err="1">
                <a:solidFill>
                  <a:schemeClr val="accent1">
                    <a:lumMod val="75000"/>
                  </a:schemeClr>
                </a:solidFill>
              </a:rPr>
              <a:t>E</a:t>
            </a:r>
            <a:r>
              <a:rPr lang="it-CH" sz="2200" dirty="0" err="1" smtClean="0">
                <a:solidFill>
                  <a:schemeClr val="accent1">
                    <a:lumMod val="75000"/>
                  </a:schemeClr>
                </a:solidFill>
              </a:rPr>
              <a:t>s</a:t>
            </a:r>
            <a:r>
              <a:rPr lang="it-CH" sz="2200" dirty="0" smtClean="0">
                <a:solidFill>
                  <a:schemeClr val="accent1">
                    <a:lumMod val="75000"/>
                  </a:schemeClr>
                </a:solidFill>
              </a:rPr>
              <a:t>:  come vedi il programma scolastico? Come vivi il programma scolastico? Come valuti il programma scolastico? Il compagno non deve rispondere, ma deve rendersi conto a quale di queste domande avrebbe immediatamente trovato una risposta coinvolgente e invece a quale avrebbe risposto con meno enfasi.</a:t>
            </a:r>
            <a:endParaRPr lang="it-CH" sz="22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CH"/>
          </a:p>
        </p:txBody>
      </p:sp>
      <p:pic>
        <p:nvPicPr>
          <p:cNvPr id="36866" name="Picture 2"/>
          <p:cNvPicPr>
            <a:picLocks noGrp="1" noChangeAspect="1" noChangeArrowheads="1"/>
          </p:cNvPicPr>
          <p:nvPr>
            <p:ph idx="1"/>
          </p:nvPr>
        </p:nvPicPr>
        <p:blipFill>
          <a:blip r:embed="rId2" cstate="print"/>
          <a:srcRect/>
          <a:stretch>
            <a:fillRect/>
          </a:stretch>
        </p:blipFill>
        <p:spPr bwMode="auto">
          <a:xfrm>
            <a:off x="2483768" y="1340768"/>
            <a:ext cx="4752528" cy="4882734"/>
          </a:xfrm>
          <a:prstGeom prst="rect">
            <a:avLst/>
          </a:prstGeom>
          <a:noFill/>
          <a:ln w="9525">
            <a:solidFill>
              <a:schemeClr val="tx2">
                <a:lumMod val="60000"/>
                <a:lumOff val="40000"/>
              </a:schemeClr>
            </a:solid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82154"/>
          </a:xfrm>
        </p:spPr>
        <p:txBody>
          <a:bodyPr/>
          <a:lstStyle/>
          <a:p>
            <a:r>
              <a:rPr lang="it-CH" dirty="0" smtClean="0">
                <a:solidFill>
                  <a:srgbClr val="C00000"/>
                </a:solidFill>
              </a:rPr>
              <a:t>CONCLUSIONI</a:t>
            </a:r>
            <a:endParaRPr lang="it-CH" dirty="0">
              <a:solidFill>
                <a:srgbClr val="C00000"/>
              </a:solidFill>
            </a:endParaRPr>
          </a:p>
        </p:txBody>
      </p:sp>
      <p:sp>
        <p:nvSpPr>
          <p:cNvPr id="3" name="Segnaposto contenuto 2"/>
          <p:cNvSpPr>
            <a:spLocks noGrp="1"/>
          </p:cNvSpPr>
          <p:nvPr>
            <p:ph idx="1"/>
          </p:nvPr>
        </p:nvSpPr>
        <p:spPr>
          <a:xfrm>
            <a:off x="457200" y="1988840"/>
            <a:ext cx="8229600" cy="4392488"/>
          </a:xfrm>
        </p:spPr>
        <p:txBody>
          <a:bodyPr>
            <a:normAutofit/>
          </a:bodyPr>
          <a:lstStyle/>
          <a:p>
            <a:r>
              <a:rPr lang="it-CH" sz="2400" dirty="0" smtClean="0">
                <a:solidFill>
                  <a:schemeClr val="accent1">
                    <a:lumMod val="75000"/>
                  </a:schemeClr>
                </a:solidFill>
              </a:rPr>
              <a:t>Spero che questa presentazione possa completare e riassumere  le informazioni che vi ho trasmesso.</a:t>
            </a:r>
          </a:p>
          <a:p>
            <a:r>
              <a:rPr lang="it-CH" sz="2400" dirty="0" smtClean="0">
                <a:solidFill>
                  <a:schemeClr val="accent1">
                    <a:lumMod val="75000"/>
                  </a:schemeClr>
                </a:solidFill>
              </a:rPr>
              <a:t>Ricordatevi che più vi allenate più otterrete dei risultati.</a:t>
            </a:r>
          </a:p>
          <a:p>
            <a:r>
              <a:rPr lang="it-CH" sz="2400" dirty="0" smtClean="0">
                <a:solidFill>
                  <a:schemeClr val="accent1">
                    <a:lumMod val="75000"/>
                  </a:schemeClr>
                </a:solidFill>
              </a:rPr>
              <a:t> Cercate su internet i filmati inerenti al tema e condivideteli con i compagni. </a:t>
            </a:r>
          </a:p>
          <a:p>
            <a:r>
              <a:rPr lang="it-CH" sz="2400" dirty="0" smtClean="0">
                <a:solidFill>
                  <a:schemeClr val="accent1">
                    <a:lumMod val="75000"/>
                  </a:schemeClr>
                </a:solidFill>
              </a:rPr>
              <a:t>Sono a vostra disposizione per ulteriori chiarimenti.</a:t>
            </a:r>
          </a:p>
          <a:p>
            <a:r>
              <a:rPr lang="it-CH" sz="2400" dirty="0" smtClean="0">
                <a:solidFill>
                  <a:schemeClr val="accent1">
                    <a:lumMod val="75000"/>
                  </a:schemeClr>
                </a:solidFill>
              </a:rPr>
              <a:t>Vi invito ad inviarmi le vostre esperienze e osservazioni:  </a:t>
            </a:r>
            <a:r>
              <a:rPr lang="it-CH" sz="2400" dirty="0" smtClean="0">
                <a:solidFill>
                  <a:schemeClr val="accent1">
                    <a:lumMod val="75000"/>
                  </a:schemeClr>
                </a:solidFill>
                <a:hlinkClick r:id="rId2"/>
              </a:rPr>
              <a:t>carlotta.vannini@edu.ti.ch</a:t>
            </a:r>
            <a:r>
              <a:rPr lang="it-CH" sz="2400" dirty="0" smtClean="0">
                <a:solidFill>
                  <a:schemeClr val="accent1">
                    <a:lumMod val="75000"/>
                  </a:schemeClr>
                </a:solidFill>
              </a:rPr>
              <a:t> </a:t>
            </a:r>
          </a:p>
          <a:p>
            <a:endParaRPr lang="it-CH" dirty="0" smtClean="0"/>
          </a:p>
          <a:p>
            <a:endParaRPr lang="it-C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
          <p:cNvPicPr>
            <a:picLocks noChangeAspect="1" noChangeArrowheads="1"/>
          </p:cNvPicPr>
          <p:nvPr/>
        </p:nvPicPr>
        <p:blipFill>
          <a:blip r:embed="rId2" cstate="print"/>
          <a:srcRect/>
          <a:stretch>
            <a:fillRect/>
          </a:stretch>
        </p:blipFill>
        <p:spPr bwMode="auto">
          <a:xfrm>
            <a:off x="2699792" y="2060848"/>
            <a:ext cx="3592810" cy="2297173"/>
          </a:xfrm>
          <a:prstGeom prst="rect">
            <a:avLst/>
          </a:prstGeom>
          <a:noFill/>
          <a:ln w="9525">
            <a:noFill/>
            <a:miter lim="800000"/>
            <a:headEnd/>
            <a:tailEnd/>
          </a:ln>
        </p:spPr>
      </p:pic>
      <p:sp>
        <p:nvSpPr>
          <p:cNvPr id="2" name="Titolo 1"/>
          <p:cNvSpPr>
            <a:spLocks noGrp="1"/>
          </p:cNvSpPr>
          <p:nvPr>
            <p:ph type="ctrTitle"/>
          </p:nvPr>
        </p:nvSpPr>
        <p:spPr>
          <a:xfrm>
            <a:off x="685800" y="404665"/>
            <a:ext cx="7772400" cy="1944216"/>
          </a:xfrm>
        </p:spPr>
        <p:txBody>
          <a:bodyPr/>
          <a:lstStyle/>
          <a:p>
            <a:r>
              <a:rPr lang="it-CH" dirty="0" smtClean="0">
                <a:solidFill>
                  <a:srgbClr val="C00000"/>
                </a:solidFill>
              </a:rPr>
              <a:t>CANALI </a:t>
            </a:r>
            <a:r>
              <a:rPr lang="it-CH" dirty="0" err="1" smtClean="0">
                <a:solidFill>
                  <a:srgbClr val="C00000"/>
                </a:solidFill>
              </a:rPr>
              <a:t>DI</a:t>
            </a:r>
            <a:r>
              <a:rPr lang="it-CH" dirty="0" smtClean="0">
                <a:solidFill>
                  <a:srgbClr val="C00000"/>
                </a:solidFill>
              </a:rPr>
              <a:t> COMUNICAZIONE </a:t>
            </a:r>
            <a:br>
              <a:rPr lang="it-CH" dirty="0" smtClean="0">
                <a:solidFill>
                  <a:srgbClr val="C00000"/>
                </a:solidFill>
              </a:rPr>
            </a:br>
            <a:r>
              <a:rPr lang="it-CH" dirty="0" smtClean="0">
                <a:solidFill>
                  <a:srgbClr val="C00000"/>
                </a:solidFill>
              </a:rPr>
              <a:t>E I 5 SENSI</a:t>
            </a:r>
            <a:endParaRPr lang="it-CH" dirty="0">
              <a:solidFill>
                <a:srgbClr val="C00000"/>
              </a:solidFill>
            </a:endParaRPr>
          </a:p>
        </p:txBody>
      </p:sp>
      <p:sp>
        <p:nvSpPr>
          <p:cNvPr id="3" name="Sottotitolo 2"/>
          <p:cNvSpPr>
            <a:spLocks noGrp="1"/>
          </p:cNvSpPr>
          <p:nvPr>
            <p:ph type="subTitle" idx="1"/>
          </p:nvPr>
        </p:nvSpPr>
        <p:spPr>
          <a:xfrm>
            <a:off x="1187624" y="2420888"/>
            <a:ext cx="6584776" cy="4032448"/>
          </a:xfrm>
        </p:spPr>
        <p:txBody>
          <a:bodyPr>
            <a:noAutofit/>
          </a:bodyPr>
          <a:lstStyle/>
          <a:p>
            <a:pPr algn="l"/>
            <a:endParaRPr lang="it-CH" sz="1600" dirty="0" smtClean="0"/>
          </a:p>
          <a:p>
            <a:pPr algn="l"/>
            <a:endParaRPr lang="it-CH" sz="1600" dirty="0"/>
          </a:p>
          <a:p>
            <a:pPr algn="l"/>
            <a:endParaRPr lang="it-CH" sz="1600" dirty="0" smtClean="0"/>
          </a:p>
          <a:p>
            <a:pPr algn="l"/>
            <a:endParaRPr lang="it-CH" sz="1600" dirty="0"/>
          </a:p>
          <a:p>
            <a:pPr algn="l"/>
            <a:endParaRPr lang="it-CH" sz="1600" dirty="0" smtClean="0"/>
          </a:p>
          <a:p>
            <a:pPr algn="l"/>
            <a:endParaRPr lang="it-CH" sz="1600" dirty="0"/>
          </a:p>
          <a:p>
            <a:pPr algn="l"/>
            <a:endParaRPr lang="it-CH" sz="1600" dirty="0" smtClean="0"/>
          </a:p>
          <a:p>
            <a:pPr algn="l"/>
            <a:r>
              <a:rPr lang="it-CH" sz="1800" b="1" dirty="0" smtClean="0">
                <a:solidFill>
                  <a:schemeClr val="accent1">
                    <a:lumMod val="75000"/>
                  </a:schemeClr>
                </a:solidFill>
              </a:rPr>
              <a:t>Guardando questa foto godete di </a:t>
            </a:r>
            <a:r>
              <a:rPr lang="it-CH" sz="1800" b="1" dirty="0">
                <a:solidFill>
                  <a:schemeClr val="accent1">
                    <a:lumMod val="75000"/>
                  </a:schemeClr>
                </a:solidFill>
              </a:rPr>
              <a:t>una bellissima </a:t>
            </a:r>
            <a:r>
              <a:rPr lang="it-CH" sz="1800" b="1" dirty="0" smtClean="0">
                <a:solidFill>
                  <a:srgbClr val="C00000"/>
                </a:solidFill>
              </a:rPr>
              <a:t>visuale</a:t>
            </a:r>
            <a:r>
              <a:rPr lang="it-CH" sz="1800" b="1" dirty="0" smtClean="0">
                <a:solidFill>
                  <a:schemeClr val="accent1">
                    <a:lumMod val="75000"/>
                  </a:schemeClr>
                </a:solidFill>
              </a:rPr>
              <a:t>, potete immaginare </a:t>
            </a:r>
            <a:r>
              <a:rPr lang="it-CH" sz="1800" b="1" dirty="0">
                <a:solidFill>
                  <a:schemeClr val="accent1">
                    <a:lumMod val="75000"/>
                  </a:schemeClr>
                </a:solidFill>
              </a:rPr>
              <a:t>il </a:t>
            </a:r>
            <a:r>
              <a:rPr lang="it-CH" sz="1800" b="1" dirty="0">
                <a:solidFill>
                  <a:srgbClr val="C00000"/>
                </a:solidFill>
              </a:rPr>
              <a:t>suono</a:t>
            </a:r>
            <a:r>
              <a:rPr lang="it-CH" sz="1800" b="1" dirty="0">
                <a:solidFill>
                  <a:schemeClr val="accent1">
                    <a:lumMod val="75000"/>
                  </a:schemeClr>
                </a:solidFill>
              </a:rPr>
              <a:t> delle onde, i </a:t>
            </a:r>
            <a:r>
              <a:rPr lang="it-CH" sz="1800" b="1" dirty="0">
                <a:solidFill>
                  <a:srgbClr val="C00000"/>
                </a:solidFill>
              </a:rPr>
              <a:t>profumi</a:t>
            </a:r>
            <a:r>
              <a:rPr lang="it-CH" sz="1800" b="1" dirty="0">
                <a:solidFill>
                  <a:schemeClr val="accent1">
                    <a:lumMod val="75000"/>
                  </a:schemeClr>
                </a:solidFill>
              </a:rPr>
              <a:t> del mare, </a:t>
            </a:r>
            <a:r>
              <a:rPr lang="it-CH" sz="1800" b="1" dirty="0" smtClean="0">
                <a:solidFill>
                  <a:schemeClr val="accent1">
                    <a:lumMod val="75000"/>
                  </a:schemeClr>
                </a:solidFill>
              </a:rPr>
              <a:t>potete ricordare </a:t>
            </a:r>
            <a:r>
              <a:rPr lang="it-CH" sz="1800" b="1" dirty="0">
                <a:solidFill>
                  <a:schemeClr val="accent1">
                    <a:lumMod val="75000"/>
                  </a:schemeClr>
                </a:solidFill>
              </a:rPr>
              <a:t>quella particolare </a:t>
            </a:r>
            <a:r>
              <a:rPr lang="it-CH" sz="1800" b="1" dirty="0">
                <a:solidFill>
                  <a:srgbClr val="C00000"/>
                </a:solidFill>
              </a:rPr>
              <a:t>sensazione</a:t>
            </a:r>
            <a:r>
              <a:rPr lang="it-CH" sz="1800" b="1" dirty="0">
                <a:solidFill>
                  <a:schemeClr val="accent1">
                    <a:lumMod val="75000"/>
                  </a:schemeClr>
                </a:solidFill>
              </a:rPr>
              <a:t> della sabbia sotto i piedi, il </a:t>
            </a:r>
            <a:r>
              <a:rPr lang="it-CH" sz="1800" b="1" dirty="0">
                <a:solidFill>
                  <a:srgbClr val="C00000"/>
                </a:solidFill>
              </a:rPr>
              <a:t>sapore</a:t>
            </a:r>
            <a:r>
              <a:rPr lang="it-CH" sz="1800" b="1" dirty="0">
                <a:solidFill>
                  <a:schemeClr val="accent1">
                    <a:lumMod val="75000"/>
                  </a:schemeClr>
                </a:solidFill>
              </a:rPr>
              <a:t> dell’acqua salata sulla </a:t>
            </a:r>
            <a:r>
              <a:rPr lang="it-CH" sz="1800" b="1" dirty="0" err="1">
                <a:solidFill>
                  <a:schemeClr val="accent1">
                    <a:lumMod val="75000"/>
                  </a:schemeClr>
                </a:solidFill>
              </a:rPr>
              <a:t>bocca…</a:t>
            </a:r>
            <a:r>
              <a:rPr lang="it-CH" sz="1800" b="1" dirty="0">
                <a:solidFill>
                  <a:schemeClr val="accent1">
                    <a:lumMod val="75000"/>
                  </a:schemeClr>
                </a:solidFill>
              </a:rPr>
              <a:t>  aria di ferie, spazi </a:t>
            </a:r>
            <a:r>
              <a:rPr lang="it-CH" sz="1800" b="1" dirty="0" err="1">
                <a:solidFill>
                  <a:schemeClr val="accent1">
                    <a:lumMod val="75000"/>
                  </a:schemeClr>
                </a:solidFill>
              </a:rPr>
              <a:t>aperti…</a:t>
            </a:r>
            <a:r>
              <a:rPr lang="it-CH" sz="1800" b="1" dirty="0">
                <a:solidFill>
                  <a:schemeClr val="accent1">
                    <a:lumMod val="75000"/>
                  </a:schemeClr>
                </a:solidFill>
              </a:rPr>
              <a:t> </a:t>
            </a:r>
            <a:r>
              <a:rPr lang="it-CH" sz="1800" b="1" dirty="0" err="1">
                <a:solidFill>
                  <a:schemeClr val="accent1">
                    <a:lumMod val="75000"/>
                  </a:schemeClr>
                </a:solidFill>
              </a:rPr>
              <a:t>relax…</a:t>
            </a:r>
            <a:r>
              <a:rPr lang="it-CH" sz="1800" b="1" dirty="0">
                <a:solidFill>
                  <a:schemeClr val="accent1">
                    <a:lumMod val="75000"/>
                  </a:schemeClr>
                </a:solidFill>
              </a:rPr>
              <a:t> </a:t>
            </a:r>
            <a:r>
              <a:rPr lang="it-CH" sz="1800" b="1" dirty="0" smtClean="0">
                <a:solidFill>
                  <a:schemeClr val="accent1">
                    <a:lumMod val="75000"/>
                  </a:schemeClr>
                </a:solidFill>
              </a:rPr>
              <a:t>.  Noi </a:t>
            </a:r>
            <a:r>
              <a:rPr lang="it-CH" sz="1800" b="1" dirty="0">
                <a:solidFill>
                  <a:schemeClr val="accent1">
                    <a:lumMod val="75000"/>
                  </a:schemeClr>
                </a:solidFill>
              </a:rPr>
              <a:t>percepiamo il mondo attraverso i nostri </a:t>
            </a:r>
            <a:r>
              <a:rPr lang="it-CH" sz="1800" b="1" dirty="0" smtClean="0">
                <a:solidFill>
                  <a:schemeClr val="accent1">
                    <a:lumMod val="75000"/>
                  </a:schemeClr>
                </a:solidFill>
              </a:rPr>
              <a:t> 5 sensi:</a:t>
            </a:r>
          </a:p>
          <a:p>
            <a:pPr algn="l"/>
            <a:r>
              <a:rPr lang="it-CH" sz="1800" b="1" dirty="0" smtClean="0">
                <a:solidFill>
                  <a:schemeClr val="accent1">
                    <a:lumMod val="75000"/>
                  </a:schemeClr>
                </a:solidFill>
              </a:rPr>
              <a:t>vista, udito, tatto, olfatto, gusto.</a:t>
            </a:r>
            <a:endParaRPr lang="it-CH" sz="1800" b="1" dirty="0">
              <a:solidFill>
                <a:schemeClr val="accent1">
                  <a:lumMod val="75000"/>
                </a:schemeClr>
              </a:solidFill>
            </a:endParaRPr>
          </a:p>
          <a:p>
            <a:endParaRPr lang="it-CH" sz="1600" dirty="0"/>
          </a:p>
          <a:p>
            <a:endParaRPr lang="it-CH" sz="1600" dirty="0"/>
          </a:p>
          <a:p>
            <a:endParaRPr lang="it-CH"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CH" dirty="0" smtClean="0">
                <a:solidFill>
                  <a:srgbClr val="C00000"/>
                </a:solidFill>
              </a:rPr>
              <a:t>PROGRAMMAZIONE NEURO LINGUISTICA (PNL)</a:t>
            </a:r>
            <a:endParaRPr lang="it-CH" dirty="0">
              <a:solidFill>
                <a:srgbClr val="C00000"/>
              </a:solidFill>
            </a:endParaRPr>
          </a:p>
        </p:txBody>
      </p:sp>
      <p:sp>
        <p:nvSpPr>
          <p:cNvPr id="3" name="Segnaposto contenuto 2"/>
          <p:cNvSpPr>
            <a:spLocks noGrp="1"/>
          </p:cNvSpPr>
          <p:nvPr>
            <p:ph idx="1"/>
          </p:nvPr>
        </p:nvSpPr>
        <p:spPr/>
        <p:txBody>
          <a:bodyPr>
            <a:normAutofit fontScale="62500" lnSpcReduction="20000"/>
          </a:bodyPr>
          <a:lstStyle/>
          <a:p>
            <a:r>
              <a:rPr lang="it-CH" b="1" dirty="0">
                <a:solidFill>
                  <a:schemeClr val="accent1">
                    <a:lumMod val="75000"/>
                  </a:schemeClr>
                </a:solidFill>
              </a:rPr>
              <a:t>Secondo la Programmazione Neurolinguistica (PNL), un metodo psicologico </a:t>
            </a:r>
            <a:r>
              <a:rPr lang="it-CH" b="1" dirty="0" smtClean="0">
                <a:solidFill>
                  <a:schemeClr val="accent1">
                    <a:lumMod val="75000"/>
                  </a:schemeClr>
                </a:solidFill>
              </a:rPr>
              <a:t>ideato </a:t>
            </a:r>
            <a:r>
              <a:rPr lang="it-CH" b="1" dirty="0">
                <a:solidFill>
                  <a:schemeClr val="accent1">
                    <a:lumMod val="75000"/>
                  </a:schemeClr>
                </a:solidFill>
              </a:rPr>
              <a:t>da Richard </a:t>
            </a:r>
            <a:r>
              <a:rPr lang="it-CH" b="1" dirty="0" err="1">
                <a:solidFill>
                  <a:schemeClr val="accent1">
                    <a:lumMod val="75000"/>
                  </a:schemeClr>
                </a:solidFill>
              </a:rPr>
              <a:t>Bandler</a:t>
            </a:r>
            <a:r>
              <a:rPr lang="it-CH" b="1" dirty="0">
                <a:solidFill>
                  <a:schemeClr val="accent1">
                    <a:lumMod val="75000"/>
                  </a:schemeClr>
                </a:solidFill>
              </a:rPr>
              <a:t> e John </a:t>
            </a:r>
            <a:r>
              <a:rPr lang="it-CH" b="1" dirty="0" err="1">
                <a:solidFill>
                  <a:schemeClr val="accent1">
                    <a:lumMod val="75000"/>
                  </a:schemeClr>
                </a:solidFill>
              </a:rPr>
              <a:t>Grinder</a:t>
            </a:r>
            <a:r>
              <a:rPr lang="it-CH" b="1" dirty="0">
                <a:solidFill>
                  <a:schemeClr val="accent1">
                    <a:lumMod val="75000"/>
                  </a:schemeClr>
                </a:solidFill>
              </a:rPr>
              <a:t>, ognuno di noi percepisce il mondo e la realtà in maniera differente, attraverso i sensi che utilizziamo con maggiore frequenza in base alla nostra personalità</a:t>
            </a:r>
            <a:r>
              <a:rPr lang="it-CH" dirty="0">
                <a:solidFill>
                  <a:schemeClr val="accent1">
                    <a:lumMod val="75000"/>
                  </a:schemeClr>
                </a:solidFill>
              </a:rPr>
              <a:t>.</a:t>
            </a:r>
          </a:p>
          <a:p>
            <a:pPr>
              <a:buNone/>
            </a:pPr>
            <a:r>
              <a:rPr lang="it-CH" dirty="0">
                <a:solidFill>
                  <a:schemeClr val="accent1">
                    <a:lumMod val="75000"/>
                  </a:schemeClr>
                </a:solidFill>
              </a:rPr>
              <a:t> </a:t>
            </a:r>
          </a:p>
          <a:p>
            <a:r>
              <a:rPr lang="it-CH" dirty="0">
                <a:solidFill>
                  <a:schemeClr val="accent1">
                    <a:lumMod val="75000"/>
                  </a:schemeClr>
                </a:solidFill>
              </a:rPr>
              <a:t>È </a:t>
            </a:r>
            <a:r>
              <a:rPr lang="it-CH" dirty="0" smtClean="0">
                <a:solidFill>
                  <a:schemeClr val="accent1">
                    <a:lumMod val="75000"/>
                  </a:schemeClr>
                </a:solidFill>
              </a:rPr>
              <a:t>una </a:t>
            </a:r>
            <a:r>
              <a:rPr lang="it-CH" dirty="0">
                <a:solidFill>
                  <a:schemeClr val="accent1">
                    <a:lumMod val="75000"/>
                  </a:schemeClr>
                </a:solidFill>
              </a:rPr>
              <a:t>prospettiva curiosa che vale la pena di tenere presente se volete conoscervi meglio. È possibile che utilizziate di più uno dei cinque sensi, oppure anche due. Sappiate che questa prospettiva ha a che vedere con la predominanza cerebrale, vale a dire, ci sono persone che sfruttano maggiormente la parte sinistra del </a:t>
            </a:r>
            <a:r>
              <a:rPr lang="it-CH" dirty="0" smtClean="0">
                <a:solidFill>
                  <a:schemeClr val="accent1">
                    <a:lumMod val="75000"/>
                  </a:schemeClr>
                </a:solidFill>
              </a:rPr>
              <a:t>cervello</a:t>
            </a:r>
            <a:r>
              <a:rPr lang="it-CH" dirty="0">
                <a:solidFill>
                  <a:schemeClr val="accent1">
                    <a:lumMod val="75000"/>
                  </a:schemeClr>
                </a:solidFill>
              </a:rPr>
              <a:t> e sono più propense alla logica, alla razionalità e all’ossessione per l’ordine</a:t>
            </a:r>
            <a:r>
              <a:rPr lang="it-CH" dirty="0" smtClean="0">
                <a:solidFill>
                  <a:schemeClr val="accent1">
                    <a:lumMod val="75000"/>
                  </a:schemeClr>
                </a:solidFill>
              </a:rPr>
              <a:t>.</a:t>
            </a:r>
          </a:p>
          <a:p>
            <a:endParaRPr lang="it-CH" dirty="0">
              <a:solidFill>
                <a:schemeClr val="accent1">
                  <a:lumMod val="75000"/>
                </a:schemeClr>
              </a:solidFill>
            </a:endParaRPr>
          </a:p>
          <a:p>
            <a:r>
              <a:rPr lang="it-CH" dirty="0">
                <a:solidFill>
                  <a:schemeClr val="accent1">
                    <a:lumMod val="75000"/>
                  </a:schemeClr>
                </a:solidFill>
              </a:rPr>
              <a:t>Al contrario, se utilizzate maggiormente la parte destra del cervello, allora siete delle persone creative, più flessibili e innovative. La neurolinguistica studia queste aree del cervello per stabilire il modo in cui le </a:t>
            </a:r>
            <a:r>
              <a:rPr lang="it-CH" dirty="0" smtClean="0">
                <a:solidFill>
                  <a:schemeClr val="accent1">
                    <a:lumMod val="75000"/>
                  </a:schemeClr>
                </a:solidFill>
              </a:rPr>
              <a:t>persone</a:t>
            </a:r>
            <a:r>
              <a:rPr lang="it-CH" dirty="0">
                <a:solidFill>
                  <a:schemeClr val="accent1">
                    <a:lumMod val="75000"/>
                  </a:schemeClr>
                </a:solidFill>
              </a:rPr>
              <a:t> interpretano il mondo che le circonda</a:t>
            </a:r>
            <a:r>
              <a:rPr lang="it-CH" dirty="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CH" dirty="0" smtClean="0">
                <a:solidFill>
                  <a:srgbClr val="C00000"/>
                </a:solidFill>
              </a:rPr>
              <a:t>I 5 SENSI E LA COMUNICAZIONE</a:t>
            </a:r>
            <a:endParaRPr lang="it-CH" dirty="0">
              <a:solidFill>
                <a:srgbClr val="C00000"/>
              </a:solidFill>
            </a:endParaRPr>
          </a:p>
        </p:txBody>
      </p:sp>
      <p:sp>
        <p:nvSpPr>
          <p:cNvPr id="3" name="Segnaposto contenuto 2"/>
          <p:cNvSpPr>
            <a:spLocks noGrp="1"/>
          </p:cNvSpPr>
          <p:nvPr>
            <p:ph idx="1"/>
          </p:nvPr>
        </p:nvSpPr>
        <p:spPr/>
        <p:txBody>
          <a:bodyPr>
            <a:normAutofit fontScale="70000" lnSpcReduction="20000"/>
          </a:bodyPr>
          <a:lstStyle/>
          <a:p>
            <a:r>
              <a:rPr lang="it-CH" dirty="0">
                <a:solidFill>
                  <a:schemeClr val="accent1">
                    <a:lumMod val="75000"/>
                  </a:schemeClr>
                </a:solidFill>
              </a:rPr>
              <a:t>I sensi sono di assoluta importanza per il nostro interagire con il mondo: oltre che </a:t>
            </a:r>
            <a:r>
              <a:rPr lang="it-CH" b="1" dirty="0">
                <a:solidFill>
                  <a:schemeClr val="accent1">
                    <a:lumMod val="75000"/>
                  </a:schemeClr>
                </a:solidFill>
              </a:rPr>
              <a:t>funzionare</a:t>
            </a:r>
            <a:r>
              <a:rPr lang="it-CH" dirty="0">
                <a:solidFill>
                  <a:schemeClr val="accent1">
                    <a:lumMod val="75000"/>
                  </a:schemeClr>
                </a:solidFill>
              </a:rPr>
              <a:t> dobbiamo anche </a:t>
            </a:r>
            <a:r>
              <a:rPr lang="it-CH" b="1" dirty="0">
                <a:solidFill>
                  <a:schemeClr val="accent1">
                    <a:lumMod val="75000"/>
                  </a:schemeClr>
                </a:solidFill>
              </a:rPr>
              <a:t>saperli </a:t>
            </a:r>
            <a:r>
              <a:rPr lang="it-CH" b="1" dirty="0" smtClean="0">
                <a:solidFill>
                  <a:schemeClr val="accent1">
                    <a:lumMod val="75000"/>
                  </a:schemeClr>
                </a:solidFill>
              </a:rPr>
              <a:t>usare.</a:t>
            </a:r>
            <a:endParaRPr lang="it-CH" dirty="0" smtClean="0">
              <a:solidFill>
                <a:schemeClr val="accent1">
                  <a:lumMod val="75000"/>
                </a:schemeClr>
              </a:solidFill>
            </a:endParaRPr>
          </a:p>
          <a:p>
            <a:pPr lvl="0"/>
            <a:r>
              <a:rPr lang="it-CH" dirty="0" smtClean="0">
                <a:solidFill>
                  <a:schemeClr val="accent1">
                    <a:lumMod val="75000"/>
                  </a:schemeClr>
                </a:solidFill>
              </a:rPr>
              <a:t>I</a:t>
            </a:r>
            <a:r>
              <a:rPr lang="it-CH" dirty="0">
                <a:solidFill>
                  <a:schemeClr val="accent1">
                    <a:lumMod val="75000"/>
                  </a:schemeClr>
                </a:solidFill>
              </a:rPr>
              <a:t> </a:t>
            </a:r>
            <a:r>
              <a:rPr lang="it-CH" b="1" dirty="0">
                <a:solidFill>
                  <a:schemeClr val="accent1">
                    <a:lumMod val="75000"/>
                  </a:schemeClr>
                </a:solidFill>
              </a:rPr>
              <a:t>sensi </a:t>
            </a:r>
            <a:r>
              <a:rPr lang="it-CH" dirty="0">
                <a:solidFill>
                  <a:schemeClr val="accent1">
                    <a:lumMod val="75000"/>
                  </a:schemeClr>
                </a:solidFill>
              </a:rPr>
              <a:t>sono il mezzo fisico per ricevere segnali dal mondo esterno. </a:t>
            </a:r>
            <a:r>
              <a:rPr lang="it-CH" b="1" dirty="0">
                <a:solidFill>
                  <a:schemeClr val="accent1">
                    <a:lumMod val="75000"/>
                  </a:schemeClr>
                </a:solidFill>
              </a:rPr>
              <a:t>Sono la parte meccanica del </a:t>
            </a:r>
            <a:r>
              <a:rPr lang="it-CH" b="1" dirty="0" smtClean="0">
                <a:solidFill>
                  <a:schemeClr val="accent1">
                    <a:lumMod val="75000"/>
                  </a:schemeClr>
                </a:solidFill>
              </a:rPr>
              <a:t>sistema</a:t>
            </a:r>
            <a:r>
              <a:rPr lang="it-CH" dirty="0" smtClean="0">
                <a:solidFill>
                  <a:schemeClr val="accent1">
                    <a:lumMod val="75000"/>
                  </a:schemeClr>
                </a:solidFill>
              </a:rPr>
              <a:t>.</a:t>
            </a:r>
            <a:endParaRPr lang="it-CH" dirty="0">
              <a:solidFill>
                <a:schemeClr val="accent1">
                  <a:lumMod val="75000"/>
                </a:schemeClr>
              </a:solidFill>
            </a:endParaRPr>
          </a:p>
          <a:p>
            <a:r>
              <a:rPr lang="it-CH" dirty="0" smtClean="0">
                <a:solidFill>
                  <a:schemeClr val="accent1">
                    <a:lumMod val="75000"/>
                  </a:schemeClr>
                </a:solidFill>
              </a:rPr>
              <a:t>Le</a:t>
            </a:r>
            <a:r>
              <a:rPr lang="it-CH" dirty="0">
                <a:solidFill>
                  <a:schemeClr val="accent1">
                    <a:lumMod val="75000"/>
                  </a:schemeClr>
                </a:solidFill>
              </a:rPr>
              <a:t> </a:t>
            </a:r>
            <a:r>
              <a:rPr lang="it-CH" b="1" dirty="0">
                <a:solidFill>
                  <a:schemeClr val="accent1">
                    <a:lumMod val="75000"/>
                  </a:schemeClr>
                </a:solidFill>
              </a:rPr>
              <a:t>percezioni </a:t>
            </a:r>
            <a:r>
              <a:rPr lang="it-CH" dirty="0">
                <a:solidFill>
                  <a:schemeClr val="accent1">
                    <a:lumMod val="75000"/>
                  </a:schemeClr>
                </a:solidFill>
              </a:rPr>
              <a:t>sono invece </a:t>
            </a:r>
            <a:r>
              <a:rPr lang="it-CH" b="1" dirty="0">
                <a:solidFill>
                  <a:schemeClr val="accent1">
                    <a:lumMod val="75000"/>
                  </a:schemeClr>
                </a:solidFill>
              </a:rPr>
              <a:t>il risultato dell’elaborazione fatta dal nostro cervello</a:t>
            </a:r>
            <a:r>
              <a:rPr lang="it-CH" dirty="0">
                <a:solidFill>
                  <a:schemeClr val="accent1">
                    <a:lumMod val="75000"/>
                  </a:schemeClr>
                </a:solidFill>
              </a:rPr>
              <a:t> di quei segnali per trasformarli in </a:t>
            </a:r>
            <a:r>
              <a:rPr lang="it-CH" b="1" dirty="0" smtClean="0">
                <a:solidFill>
                  <a:schemeClr val="accent1">
                    <a:lumMod val="75000"/>
                  </a:schemeClr>
                </a:solidFill>
              </a:rPr>
              <a:t>informazioni.</a:t>
            </a:r>
          </a:p>
          <a:p>
            <a:pPr lvl="0"/>
            <a:r>
              <a:rPr lang="it-CH" dirty="0" smtClean="0">
                <a:solidFill>
                  <a:schemeClr val="accent1">
                    <a:lumMod val="75000"/>
                  </a:schemeClr>
                </a:solidFill>
              </a:rPr>
              <a:t>La</a:t>
            </a:r>
            <a:r>
              <a:rPr lang="it-CH" dirty="0">
                <a:solidFill>
                  <a:schemeClr val="accent1">
                    <a:lumMod val="75000"/>
                  </a:schemeClr>
                </a:solidFill>
              </a:rPr>
              <a:t> </a:t>
            </a:r>
            <a:r>
              <a:rPr lang="it-CH" b="1" dirty="0">
                <a:solidFill>
                  <a:schemeClr val="accent1">
                    <a:lumMod val="75000"/>
                  </a:schemeClr>
                </a:solidFill>
              </a:rPr>
              <a:t>comunicazione </a:t>
            </a:r>
            <a:r>
              <a:rPr lang="it-CH" dirty="0">
                <a:solidFill>
                  <a:schemeClr val="accent1">
                    <a:lumMod val="75000"/>
                  </a:schemeClr>
                </a:solidFill>
              </a:rPr>
              <a:t>è il processo che si instaura tra persone che ricevono, elaborano e si restituiscono segnali tra loro, allo scopo di trasmettere </a:t>
            </a:r>
            <a:r>
              <a:rPr lang="it-CH" b="1" dirty="0">
                <a:solidFill>
                  <a:schemeClr val="accent1">
                    <a:lumMod val="75000"/>
                  </a:schemeClr>
                </a:solidFill>
              </a:rPr>
              <a:t>informazioni</a:t>
            </a:r>
            <a:r>
              <a:rPr lang="it-CH" dirty="0">
                <a:solidFill>
                  <a:schemeClr val="accent1">
                    <a:lumMod val="75000"/>
                  </a:schemeClr>
                </a:solidFill>
              </a:rPr>
              <a:t> e produrre </a:t>
            </a:r>
            <a:r>
              <a:rPr lang="it-CH" b="1" dirty="0">
                <a:solidFill>
                  <a:schemeClr val="accent1">
                    <a:lumMod val="75000"/>
                  </a:schemeClr>
                </a:solidFill>
              </a:rPr>
              <a:t>percezioni </a:t>
            </a:r>
            <a:r>
              <a:rPr lang="it-CH" dirty="0">
                <a:solidFill>
                  <a:schemeClr val="accent1">
                    <a:lumMod val="75000"/>
                  </a:schemeClr>
                </a:solidFill>
              </a:rPr>
              <a:t>l’un l’altro</a:t>
            </a:r>
            <a:r>
              <a:rPr lang="it-CH" dirty="0" smtClean="0">
                <a:solidFill>
                  <a:schemeClr val="accent1">
                    <a:lumMod val="75000"/>
                  </a:schemeClr>
                </a:solidFill>
              </a:rPr>
              <a:t>.</a:t>
            </a:r>
          </a:p>
          <a:p>
            <a:r>
              <a:rPr lang="it-CH" dirty="0" smtClean="0">
                <a:solidFill>
                  <a:schemeClr val="accent1">
                    <a:lumMod val="75000"/>
                  </a:schemeClr>
                </a:solidFill>
              </a:rPr>
              <a:t>Possiamo considerare i sensi come veri e propri </a:t>
            </a:r>
            <a:r>
              <a:rPr lang="it-CH" b="1" dirty="0" smtClean="0">
                <a:solidFill>
                  <a:schemeClr val="accent1">
                    <a:lumMod val="75000"/>
                  </a:schemeClr>
                </a:solidFill>
              </a:rPr>
              <a:t>canali di comunicazione</a:t>
            </a:r>
            <a:r>
              <a:rPr lang="it-CH" dirty="0">
                <a:solidFill>
                  <a:schemeClr val="accent1">
                    <a:lumMod val="75000"/>
                  </a:schemeClr>
                </a:solidFill>
              </a:rPr>
              <a:t>.</a:t>
            </a:r>
            <a:endParaRPr lang="it-CH" dirty="0" smtClean="0">
              <a:solidFill>
                <a:schemeClr val="accent1">
                  <a:lumMod val="75000"/>
                </a:schemeClr>
              </a:solidFill>
            </a:endParaRPr>
          </a:p>
          <a:p>
            <a:pPr lvl="0"/>
            <a:endParaRPr lang="it-CH" dirty="0"/>
          </a:p>
          <a:p>
            <a:pPr>
              <a:buNone/>
            </a:pPr>
            <a:r>
              <a:rPr lang="it-CH" dirty="0"/>
              <a:t/>
            </a:r>
            <a:br>
              <a:rPr lang="it-CH" dirty="0"/>
            </a:br>
            <a:r>
              <a:rPr lang="it-CH" b="1" dirty="0"/>
              <a:t/>
            </a:r>
            <a:br>
              <a:rPr lang="it-CH" b="1" dirty="0"/>
            </a:br>
            <a:endParaRPr lang="it-CH"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332656"/>
            <a:ext cx="8229600" cy="1143000"/>
          </a:xfrm>
        </p:spPr>
        <p:txBody>
          <a:bodyPr>
            <a:noAutofit/>
          </a:bodyPr>
          <a:lstStyle/>
          <a:p>
            <a:r>
              <a:rPr lang="it-CH" sz="3600" dirty="0" smtClean="0">
                <a:solidFill>
                  <a:srgbClr val="C00000"/>
                </a:solidFill>
                <a:latin typeface="+mn-lt"/>
              </a:rPr>
              <a:t>CANALE </a:t>
            </a:r>
            <a:r>
              <a:rPr lang="it-CH" sz="3600" dirty="0" err="1" smtClean="0">
                <a:solidFill>
                  <a:srgbClr val="C00000"/>
                </a:solidFill>
                <a:latin typeface="+mn-lt"/>
              </a:rPr>
              <a:t>DI</a:t>
            </a:r>
            <a:r>
              <a:rPr lang="it-CH" sz="3600" dirty="0" smtClean="0">
                <a:solidFill>
                  <a:srgbClr val="C00000"/>
                </a:solidFill>
                <a:latin typeface="+mn-lt"/>
              </a:rPr>
              <a:t> COMUNICAZIONE PRIMARIO: VISIVO, UDITIVO, CINESTETICO</a:t>
            </a:r>
            <a:endParaRPr lang="it-CH" sz="3600" dirty="0">
              <a:solidFill>
                <a:srgbClr val="C00000"/>
              </a:solidFill>
              <a:latin typeface="+mn-lt"/>
            </a:endParaRPr>
          </a:p>
        </p:txBody>
      </p:sp>
      <p:sp>
        <p:nvSpPr>
          <p:cNvPr id="3" name="Segnaposto contenuto 2"/>
          <p:cNvSpPr>
            <a:spLocks noGrp="1"/>
          </p:cNvSpPr>
          <p:nvPr>
            <p:ph idx="1"/>
          </p:nvPr>
        </p:nvSpPr>
        <p:spPr/>
        <p:txBody>
          <a:bodyPr>
            <a:normAutofit fontScale="70000" lnSpcReduction="20000"/>
          </a:bodyPr>
          <a:lstStyle/>
          <a:p>
            <a:r>
              <a:rPr lang="it-CH" dirty="0">
                <a:solidFill>
                  <a:schemeClr val="accent1">
                    <a:lumMod val="75000"/>
                  </a:schemeClr>
                </a:solidFill>
              </a:rPr>
              <a:t>Numerosi studi ed osservazioni fatte hanno classificato le persone in base al loro </a:t>
            </a:r>
            <a:r>
              <a:rPr lang="it-CH" b="1" dirty="0">
                <a:solidFill>
                  <a:schemeClr val="accent1">
                    <a:lumMod val="75000"/>
                  </a:schemeClr>
                </a:solidFill>
              </a:rPr>
              <a:t>canale primario</a:t>
            </a:r>
            <a:r>
              <a:rPr lang="it-CH" dirty="0">
                <a:solidFill>
                  <a:schemeClr val="accent1">
                    <a:lumMod val="75000"/>
                  </a:schemeClr>
                </a:solidFill>
              </a:rPr>
              <a:t>, ossia il canale di comunicazione connesso a quel senso – dei cinque che abbiamo – che </a:t>
            </a:r>
            <a:r>
              <a:rPr lang="it-CH" b="1" dirty="0">
                <a:solidFill>
                  <a:schemeClr val="accent1">
                    <a:lumMod val="75000"/>
                  </a:schemeClr>
                </a:solidFill>
              </a:rPr>
              <a:t>spicca particolarmente nei nostri schemi mentali.</a:t>
            </a:r>
            <a:endParaRPr lang="it-CH" dirty="0">
              <a:solidFill>
                <a:schemeClr val="accent1">
                  <a:lumMod val="75000"/>
                </a:schemeClr>
              </a:solidFill>
            </a:endParaRPr>
          </a:p>
          <a:p>
            <a:r>
              <a:rPr lang="it-CH" dirty="0">
                <a:solidFill>
                  <a:schemeClr val="accent1">
                    <a:lumMod val="75000"/>
                  </a:schemeClr>
                </a:solidFill>
              </a:rPr>
              <a:t>E’ stato notato che la percentuale di persone predisposte per un canale </a:t>
            </a:r>
            <a:r>
              <a:rPr lang="it-CH" dirty="0" smtClean="0">
                <a:solidFill>
                  <a:schemeClr val="accent1">
                    <a:lumMod val="75000"/>
                  </a:schemeClr>
                </a:solidFill>
              </a:rPr>
              <a:t>sensoriale, </a:t>
            </a:r>
            <a:r>
              <a:rPr lang="it-CH" dirty="0">
                <a:solidFill>
                  <a:schemeClr val="accent1">
                    <a:lumMod val="75000"/>
                  </a:schemeClr>
                </a:solidFill>
              </a:rPr>
              <a:t>piuttosto che un </a:t>
            </a:r>
            <a:r>
              <a:rPr lang="it-CH" dirty="0" smtClean="0">
                <a:solidFill>
                  <a:schemeClr val="accent1">
                    <a:lumMod val="75000"/>
                  </a:schemeClr>
                </a:solidFill>
              </a:rPr>
              <a:t>altro, </a:t>
            </a:r>
            <a:r>
              <a:rPr lang="it-CH" dirty="0">
                <a:solidFill>
                  <a:schemeClr val="accent1">
                    <a:lumMod val="75000"/>
                  </a:schemeClr>
                </a:solidFill>
              </a:rPr>
              <a:t>dipende da molti fattori come l’età, la scolarità, l’ambiente, la cultura.</a:t>
            </a:r>
          </a:p>
          <a:p>
            <a:r>
              <a:rPr lang="it-CH" dirty="0">
                <a:solidFill>
                  <a:schemeClr val="accent1">
                    <a:lumMod val="75000"/>
                  </a:schemeClr>
                </a:solidFill>
              </a:rPr>
              <a:t>In </a:t>
            </a:r>
            <a:r>
              <a:rPr lang="it-CH" b="1" dirty="0">
                <a:solidFill>
                  <a:schemeClr val="accent1">
                    <a:lumMod val="75000"/>
                  </a:schemeClr>
                </a:solidFill>
              </a:rPr>
              <a:t>occidente</a:t>
            </a:r>
            <a:r>
              <a:rPr lang="it-CH" dirty="0">
                <a:solidFill>
                  <a:schemeClr val="accent1">
                    <a:lumMod val="75000"/>
                  </a:schemeClr>
                </a:solidFill>
              </a:rPr>
              <a:t> le </a:t>
            </a:r>
            <a:r>
              <a:rPr lang="it-CH" b="1" dirty="0">
                <a:solidFill>
                  <a:schemeClr val="accent1">
                    <a:lumMod val="75000"/>
                  </a:schemeClr>
                </a:solidFill>
              </a:rPr>
              <a:t>persone adulte</a:t>
            </a:r>
            <a:r>
              <a:rPr lang="it-CH" dirty="0">
                <a:solidFill>
                  <a:schemeClr val="accent1">
                    <a:lumMod val="75000"/>
                  </a:schemeClr>
                </a:solidFill>
              </a:rPr>
              <a:t> sono circa così assortite per tipo:</a:t>
            </a:r>
          </a:p>
          <a:p>
            <a:pPr lvl="0"/>
            <a:r>
              <a:rPr lang="it-CH" b="1" dirty="0">
                <a:solidFill>
                  <a:schemeClr val="accent1">
                    <a:lumMod val="75000"/>
                  </a:schemeClr>
                </a:solidFill>
              </a:rPr>
              <a:t>55% visivo </a:t>
            </a:r>
            <a:r>
              <a:rPr lang="it-CH" dirty="0">
                <a:solidFill>
                  <a:schemeClr val="accent1">
                    <a:lumMod val="75000"/>
                  </a:schemeClr>
                </a:solidFill>
              </a:rPr>
              <a:t>o </a:t>
            </a:r>
            <a:r>
              <a:rPr lang="it-CH" dirty="0" smtClean="0">
                <a:solidFill>
                  <a:schemeClr val="accent1">
                    <a:lumMod val="75000"/>
                  </a:schemeClr>
                </a:solidFill>
              </a:rPr>
              <a:t>visuale  (</a:t>
            </a:r>
            <a:r>
              <a:rPr lang="it-CH" b="1" dirty="0" err="1" smtClean="0">
                <a:solidFill>
                  <a:schemeClr val="accent1">
                    <a:lumMod val="75000"/>
                  </a:schemeClr>
                </a:solidFill>
              </a:rPr>
              <a:t>V</a:t>
            </a:r>
            <a:r>
              <a:rPr lang="it-CH" dirty="0" err="1" smtClean="0">
                <a:solidFill>
                  <a:schemeClr val="accent1">
                    <a:lumMod val="75000"/>
                  </a:schemeClr>
                </a:solidFill>
              </a:rPr>
              <a:t>isual</a:t>
            </a:r>
            <a:r>
              <a:rPr lang="it-CH" dirty="0" smtClean="0">
                <a:solidFill>
                  <a:schemeClr val="accent1">
                    <a:lumMod val="75000"/>
                  </a:schemeClr>
                </a:solidFill>
              </a:rPr>
              <a:t>)</a:t>
            </a:r>
            <a:endParaRPr lang="it-CH" dirty="0">
              <a:solidFill>
                <a:schemeClr val="accent1">
                  <a:lumMod val="75000"/>
                </a:schemeClr>
              </a:solidFill>
            </a:endParaRPr>
          </a:p>
          <a:p>
            <a:pPr lvl="0"/>
            <a:r>
              <a:rPr lang="it-CH" b="1" dirty="0">
                <a:solidFill>
                  <a:schemeClr val="accent1">
                    <a:lumMod val="75000"/>
                  </a:schemeClr>
                </a:solidFill>
              </a:rPr>
              <a:t>20% </a:t>
            </a:r>
            <a:r>
              <a:rPr lang="it-CH" b="1" dirty="0" smtClean="0">
                <a:solidFill>
                  <a:schemeClr val="accent1">
                    <a:lumMod val="75000"/>
                  </a:schemeClr>
                </a:solidFill>
              </a:rPr>
              <a:t>uditivo </a:t>
            </a:r>
            <a:r>
              <a:rPr lang="it-CH" dirty="0">
                <a:solidFill>
                  <a:schemeClr val="accent1">
                    <a:lumMod val="75000"/>
                  </a:schemeClr>
                </a:solidFill>
              </a:rPr>
              <a:t> (</a:t>
            </a:r>
            <a:r>
              <a:rPr lang="it-CH" b="1" dirty="0" err="1">
                <a:solidFill>
                  <a:schemeClr val="accent1">
                    <a:lumMod val="75000"/>
                  </a:schemeClr>
                </a:solidFill>
              </a:rPr>
              <a:t>A</a:t>
            </a:r>
            <a:r>
              <a:rPr lang="it-CH" dirty="0" err="1">
                <a:solidFill>
                  <a:schemeClr val="accent1">
                    <a:lumMod val="75000"/>
                  </a:schemeClr>
                </a:solidFill>
              </a:rPr>
              <a:t>uditory</a:t>
            </a:r>
            <a:r>
              <a:rPr lang="it-CH" dirty="0">
                <a:solidFill>
                  <a:schemeClr val="accent1">
                    <a:lumMod val="75000"/>
                  </a:schemeClr>
                </a:solidFill>
              </a:rPr>
              <a:t>)</a:t>
            </a:r>
          </a:p>
          <a:p>
            <a:pPr lvl="0"/>
            <a:r>
              <a:rPr lang="it-CH" b="1" dirty="0">
                <a:solidFill>
                  <a:schemeClr val="accent1">
                    <a:lumMod val="75000"/>
                  </a:schemeClr>
                </a:solidFill>
              </a:rPr>
              <a:t>25% cinestesico</a:t>
            </a:r>
            <a:r>
              <a:rPr lang="it-CH" dirty="0">
                <a:solidFill>
                  <a:schemeClr val="accent1">
                    <a:lumMod val="75000"/>
                  </a:schemeClr>
                </a:solidFill>
              </a:rPr>
              <a:t> o </a:t>
            </a:r>
            <a:r>
              <a:rPr lang="it-CH" dirty="0" err="1">
                <a:solidFill>
                  <a:schemeClr val="accent1">
                    <a:lumMod val="75000"/>
                  </a:schemeClr>
                </a:solidFill>
              </a:rPr>
              <a:t>cinestetico</a:t>
            </a:r>
            <a:r>
              <a:rPr lang="it-CH" dirty="0">
                <a:solidFill>
                  <a:schemeClr val="accent1">
                    <a:lumMod val="75000"/>
                  </a:schemeClr>
                </a:solidFill>
              </a:rPr>
              <a:t> </a:t>
            </a:r>
            <a:r>
              <a:rPr lang="it-CH" dirty="0" smtClean="0">
                <a:solidFill>
                  <a:schemeClr val="accent1">
                    <a:lumMod val="75000"/>
                  </a:schemeClr>
                </a:solidFill>
              </a:rPr>
              <a:t> (</a:t>
            </a:r>
            <a:r>
              <a:rPr lang="it-CH" b="1" dirty="0" err="1">
                <a:solidFill>
                  <a:schemeClr val="accent1">
                    <a:lumMod val="75000"/>
                  </a:schemeClr>
                </a:solidFill>
              </a:rPr>
              <a:t>K</a:t>
            </a:r>
            <a:r>
              <a:rPr lang="it-CH" dirty="0" err="1">
                <a:solidFill>
                  <a:schemeClr val="accent1">
                    <a:lumMod val="75000"/>
                  </a:schemeClr>
                </a:solidFill>
              </a:rPr>
              <a:t>inesthetic</a:t>
            </a:r>
            <a:r>
              <a:rPr lang="it-CH" dirty="0">
                <a:solidFill>
                  <a:schemeClr val="accent1">
                    <a:lumMod val="75000"/>
                  </a:schemeClr>
                </a:solidFill>
              </a:rPr>
              <a:t>)</a:t>
            </a:r>
          </a:p>
          <a:p>
            <a:r>
              <a:rPr lang="it-CH" dirty="0">
                <a:solidFill>
                  <a:schemeClr val="accent1">
                    <a:lumMod val="75000"/>
                  </a:schemeClr>
                </a:solidFill>
              </a:rPr>
              <a:t>Quest’ultima parolona deriva dal greco </a:t>
            </a:r>
            <a:r>
              <a:rPr lang="it-CH" i="1" dirty="0" err="1">
                <a:solidFill>
                  <a:schemeClr val="accent1">
                    <a:lumMod val="75000"/>
                  </a:schemeClr>
                </a:solidFill>
              </a:rPr>
              <a:t>kinesis</a:t>
            </a:r>
            <a:r>
              <a:rPr lang="it-CH" dirty="0">
                <a:solidFill>
                  <a:schemeClr val="accent1">
                    <a:lumMod val="75000"/>
                  </a:schemeClr>
                </a:solidFill>
              </a:rPr>
              <a:t> </a:t>
            </a:r>
            <a:r>
              <a:rPr lang="it-CH" dirty="0" smtClean="0">
                <a:solidFill>
                  <a:schemeClr val="accent1">
                    <a:lumMod val="75000"/>
                  </a:schemeClr>
                </a:solidFill>
              </a:rPr>
              <a:t> (</a:t>
            </a:r>
            <a:r>
              <a:rPr lang="it-CH" dirty="0">
                <a:solidFill>
                  <a:schemeClr val="accent1">
                    <a:lumMod val="75000"/>
                  </a:schemeClr>
                </a:solidFill>
              </a:rPr>
              <a:t>movimento) e raggruppa le persone che hanno una predisposizione al canale </a:t>
            </a:r>
            <a:r>
              <a:rPr lang="it-CH" b="1" dirty="0">
                <a:solidFill>
                  <a:schemeClr val="accent1">
                    <a:lumMod val="75000"/>
                  </a:schemeClr>
                </a:solidFill>
              </a:rPr>
              <a:t>tattile,</a:t>
            </a:r>
            <a:r>
              <a:rPr lang="it-CH" dirty="0">
                <a:solidFill>
                  <a:schemeClr val="accent1">
                    <a:lumMod val="75000"/>
                  </a:schemeClr>
                </a:solidFill>
              </a:rPr>
              <a:t> </a:t>
            </a:r>
            <a:r>
              <a:rPr lang="it-CH" b="1" dirty="0">
                <a:solidFill>
                  <a:schemeClr val="accent1">
                    <a:lumMod val="75000"/>
                  </a:schemeClr>
                </a:solidFill>
              </a:rPr>
              <a:t>olfattivo </a:t>
            </a:r>
            <a:r>
              <a:rPr lang="it-CH" dirty="0">
                <a:solidFill>
                  <a:schemeClr val="accent1">
                    <a:lumMod val="75000"/>
                  </a:schemeClr>
                </a:solidFill>
              </a:rPr>
              <a:t>e/o</a:t>
            </a:r>
            <a:r>
              <a:rPr lang="it-CH" b="1" dirty="0">
                <a:solidFill>
                  <a:schemeClr val="accent1">
                    <a:lumMod val="75000"/>
                  </a:schemeClr>
                </a:solidFill>
              </a:rPr>
              <a:t> gustativo</a:t>
            </a:r>
            <a:r>
              <a:rPr lang="it-CH" dirty="0">
                <a:solidFill>
                  <a:schemeClr val="accent1">
                    <a:lumMod val="75000"/>
                  </a:schemeClr>
                </a:solidFill>
              </a:rPr>
              <a:t>, ossia le dinamiche (movimento) di contatto tra persone, gli oggetti, il cibo, gli odori.</a:t>
            </a:r>
          </a:p>
          <a:p>
            <a:endParaRPr lang="it-CH"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1512168"/>
          </a:xfrm>
        </p:spPr>
        <p:txBody>
          <a:bodyPr>
            <a:normAutofit fontScale="90000"/>
          </a:bodyPr>
          <a:lstStyle/>
          <a:p>
            <a:r>
              <a:rPr lang="it-CH" sz="4000" b="1" dirty="0" smtClean="0"/>
              <a:t/>
            </a:r>
            <a:br>
              <a:rPr lang="it-CH" sz="4000" b="1" dirty="0" smtClean="0"/>
            </a:br>
            <a:r>
              <a:rPr lang="it-CH" sz="4000" b="1" dirty="0" smtClean="0">
                <a:solidFill>
                  <a:srgbClr val="C00000"/>
                </a:solidFill>
              </a:rPr>
              <a:t>Cosa cambia tra una persona visiva, una uditiva ed una cinestesica?</a:t>
            </a:r>
            <a:r>
              <a:rPr lang="it-CH" dirty="0" smtClean="0"/>
              <a:t/>
            </a:r>
            <a:br>
              <a:rPr lang="it-CH" dirty="0" smtClean="0"/>
            </a:br>
            <a:endParaRPr lang="it-CH" dirty="0"/>
          </a:p>
        </p:txBody>
      </p:sp>
      <p:sp>
        <p:nvSpPr>
          <p:cNvPr id="3" name="Segnaposto contenuto 2"/>
          <p:cNvSpPr>
            <a:spLocks noGrp="1"/>
          </p:cNvSpPr>
          <p:nvPr>
            <p:ph idx="1"/>
          </p:nvPr>
        </p:nvSpPr>
        <p:spPr>
          <a:xfrm>
            <a:off x="467544" y="1628800"/>
            <a:ext cx="8229600" cy="4525963"/>
          </a:xfrm>
        </p:spPr>
        <p:txBody>
          <a:bodyPr>
            <a:normAutofit fontScale="92500" lnSpcReduction="10000"/>
          </a:bodyPr>
          <a:lstStyle/>
          <a:p>
            <a:pPr>
              <a:buNone/>
            </a:pPr>
            <a:r>
              <a:rPr lang="it-CH" dirty="0" smtClean="0"/>
              <a:t>	</a:t>
            </a:r>
            <a:r>
              <a:rPr lang="it-CH" sz="2400" dirty="0" smtClean="0">
                <a:solidFill>
                  <a:schemeClr val="accent1">
                    <a:lumMod val="75000"/>
                  </a:schemeClr>
                </a:solidFill>
              </a:rPr>
              <a:t>Per </a:t>
            </a:r>
            <a:r>
              <a:rPr lang="it-CH" sz="2400" dirty="0">
                <a:solidFill>
                  <a:schemeClr val="accent1">
                    <a:lumMod val="75000"/>
                  </a:schemeClr>
                </a:solidFill>
              </a:rPr>
              <a:t>portare qualche esempio, cambia (tendenzialmente)</a:t>
            </a:r>
            <a:r>
              <a:rPr lang="it-CH" sz="2400" b="1" dirty="0">
                <a:solidFill>
                  <a:schemeClr val="accent1">
                    <a:lumMod val="75000"/>
                  </a:schemeClr>
                </a:solidFill>
              </a:rPr>
              <a:t> il loro modo di</a:t>
            </a:r>
            <a:r>
              <a:rPr lang="it-CH" sz="2400" dirty="0">
                <a:solidFill>
                  <a:schemeClr val="accent1">
                    <a:lumMod val="75000"/>
                  </a:schemeClr>
                </a:solidFill>
              </a:rPr>
              <a:t>:</a:t>
            </a:r>
          </a:p>
          <a:p>
            <a:pPr lvl="0"/>
            <a:r>
              <a:rPr lang="it-CH" sz="2400" dirty="0">
                <a:solidFill>
                  <a:schemeClr val="accent1">
                    <a:lumMod val="75000"/>
                  </a:schemeClr>
                </a:solidFill>
              </a:rPr>
              <a:t>esprimersi, scegliere le parole ed i verbi, modulare la </a:t>
            </a:r>
            <a:r>
              <a:rPr lang="it-CH" sz="2400" dirty="0" smtClean="0">
                <a:solidFill>
                  <a:schemeClr val="accent1">
                    <a:lumMod val="75000"/>
                  </a:schemeClr>
                </a:solidFill>
              </a:rPr>
              <a:t>voce,</a:t>
            </a:r>
            <a:endParaRPr lang="it-CH" sz="2400" dirty="0">
              <a:solidFill>
                <a:schemeClr val="accent1">
                  <a:lumMod val="75000"/>
                </a:schemeClr>
              </a:solidFill>
            </a:endParaRPr>
          </a:p>
          <a:p>
            <a:pPr lvl="0"/>
            <a:r>
              <a:rPr lang="it-CH" sz="2400" dirty="0">
                <a:solidFill>
                  <a:schemeClr val="accent1">
                    <a:lumMod val="75000"/>
                  </a:schemeClr>
                </a:solidFill>
              </a:rPr>
              <a:t>gesticolare, muovere gli occhi e comunicare con il </a:t>
            </a:r>
            <a:r>
              <a:rPr lang="it-CH" sz="2400" dirty="0" smtClean="0">
                <a:solidFill>
                  <a:schemeClr val="accent1">
                    <a:lumMod val="75000"/>
                  </a:schemeClr>
                </a:solidFill>
              </a:rPr>
              <a:t>corpo,</a:t>
            </a:r>
            <a:endParaRPr lang="it-CH" sz="2400" dirty="0">
              <a:solidFill>
                <a:schemeClr val="accent1">
                  <a:lumMod val="75000"/>
                </a:schemeClr>
              </a:solidFill>
            </a:endParaRPr>
          </a:p>
          <a:p>
            <a:pPr lvl="0"/>
            <a:r>
              <a:rPr lang="it-CH" sz="2400" dirty="0">
                <a:solidFill>
                  <a:schemeClr val="accent1">
                    <a:lumMod val="75000"/>
                  </a:schemeClr>
                </a:solidFill>
              </a:rPr>
              <a:t>respirare </a:t>
            </a:r>
            <a:r>
              <a:rPr lang="it-CH" sz="2400" dirty="0" smtClean="0">
                <a:solidFill>
                  <a:schemeClr val="accent1">
                    <a:lumMod val="75000"/>
                  </a:schemeClr>
                </a:solidFill>
              </a:rPr>
              <a:t>(!!),</a:t>
            </a:r>
            <a:endParaRPr lang="it-CH" sz="2400" dirty="0">
              <a:solidFill>
                <a:schemeClr val="accent1">
                  <a:lumMod val="75000"/>
                </a:schemeClr>
              </a:solidFill>
            </a:endParaRPr>
          </a:p>
          <a:p>
            <a:pPr lvl="0"/>
            <a:r>
              <a:rPr lang="it-CH" sz="2400" dirty="0">
                <a:solidFill>
                  <a:schemeClr val="accent1">
                    <a:lumMod val="75000"/>
                  </a:schemeClr>
                </a:solidFill>
              </a:rPr>
              <a:t>v</a:t>
            </a:r>
            <a:r>
              <a:rPr lang="it-CH" sz="2400" dirty="0" smtClean="0">
                <a:solidFill>
                  <a:schemeClr val="accent1">
                    <a:lumMod val="75000"/>
                  </a:schemeClr>
                </a:solidFill>
              </a:rPr>
              <a:t>estirsi,</a:t>
            </a:r>
            <a:endParaRPr lang="it-CH" sz="2400" dirty="0">
              <a:solidFill>
                <a:schemeClr val="accent1">
                  <a:lumMod val="75000"/>
                </a:schemeClr>
              </a:solidFill>
            </a:endParaRPr>
          </a:p>
          <a:p>
            <a:pPr lvl="0"/>
            <a:r>
              <a:rPr lang="it-CH" sz="2400" dirty="0">
                <a:solidFill>
                  <a:schemeClr val="accent1">
                    <a:lumMod val="75000"/>
                  </a:schemeClr>
                </a:solidFill>
              </a:rPr>
              <a:t>memorizzare le cose e quindi </a:t>
            </a:r>
            <a:r>
              <a:rPr lang="it-CH" sz="2400" dirty="0" smtClean="0">
                <a:solidFill>
                  <a:schemeClr val="accent1">
                    <a:lumMod val="75000"/>
                  </a:schemeClr>
                </a:solidFill>
              </a:rPr>
              <a:t>apprendere.</a:t>
            </a:r>
          </a:p>
          <a:p>
            <a:pPr lvl="0"/>
            <a:endParaRPr lang="it-CH" sz="2400" dirty="0">
              <a:solidFill>
                <a:schemeClr val="accent1">
                  <a:lumMod val="75000"/>
                </a:schemeClr>
              </a:solidFill>
            </a:endParaRPr>
          </a:p>
          <a:p>
            <a:r>
              <a:rPr lang="it-CH" sz="2400" dirty="0">
                <a:solidFill>
                  <a:schemeClr val="accent1">
                    <a:lumMod val="75000"/>
                  </a:schemeClr>
                </a:solidFill>
              </a:rPr>
              <a:t>A</a:t>
            </a:r>
            <a:r>
              <a:rPr lang="it-CH" sz="2400" dirty="0" smtClean="0">
                <a:solidFill>
                  <a:schemeClr val="accent1">
                    <a:lumMod val="75000"/>
                  </a:schemeClr>
                </a:solidFill>
              </a:rPr>
              <a:t>vranno </a:t>
            </a:r>
            <a:r>
              <a:rPr lang="it-CH" sz="2400" dirty="0">
                <a:solidFill>
                  <a:schemeClr val="accent1">
                    <a:lumMod val="75000"/>
                  </a:schemeClr>
                </a:solidFill>
              </a:rPr>
              <a:t>probabilmente passioni, </a:t>
            </a:r>
            <a:r>
              <a:rPr lang="it-CH" sz="2400" dirty="0" err="1">
                <a:solidFill>
                  <a:schemeClr val="accent1">
                    <a:lumMod val="75000"/>
                  </a:schemeClr>
                </a:solidFill>
              </a:rPr>
              <a:t>hobbies</a:t>
            </a:r>
            <a:r>
              <a:rPr lang="it-CH" sz="2400" dirty="0">
                <a:solidFill>
                  <a:schemeClr val="accent1">
                    <a:lumMod val="75000"/>
                  </a:schemeClr>
                </a:solidFill>
              </a:rPr>
              <a:t> e magari professioni </a:t>
            </a:r>
            <a:r>
              <a:rPr lang="it-CH" sz="2400" dirty="0" err="1">
                <a:solidFill>
                  <a:schemeClr val="accent1">
                    <a:lumMod val="75000"/>
                  </a:schemeClr>
                </a:solidFill>
              </a:rPr>
              <a:t>diverse…</a:t>
            </a:r>
            <a:endParaRPr lang="it-CH" sz="2400" dirty="0">
              <a:solidFill>
                <a:schemeClr val="accent1">
                  <a:lumMod val="75000"/>
                </a:schemeClr>
              </a:solidFill>
            </a:endParaRPr>
          </a:p>
          <a:p>
            <a:r>
              <a:rPr lang="it-CH" sz="2400" dirty="0">
                <a:solidFill>
                  <a:schemeClr val="accent1">
                    <a:lumMod val="75000"/>
                  </a:schemeClr>
                </a:solidFill>
              </a:rPr>
              <a:t>Cambia il “linguaggio del loro pensiero interiore“</a:t>
            </a:r>
            <a:br>
              <a:rPr lang="it-CH" sz="2400" dirty="0">
                <a:solidFill>
                  <a:schemeClr val="accent1">
                    <a:lumMod val="75000"/>
                  </a:schemeClr>
                </a:solidFill>
              </a:rPr>
            </a:br>
            <a:r>
              <a:rPr lang="it-CH" sz="2400" dirty="0">
                <a:solidFill>
                  <a:schemeClr val="accent1">
                    <a:lumMod val="75000"/>
                  </a:schemeClr>
                </a:solidFill>
              </a:rPr>
              <a:t>e quindi come comunicano verso l’esterno</a:t>
            </a:r>
          </a:p>
          <a:p>
            <a:endParaRPr lang="it-CH"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CH" dirty="0" smtClean="0">
                <a:solidFill>
                  <a:srgbClr val="C00000"/>
                </a:solidFill>
              </a:rPr>
              <a:t>IMPORTANTE! CANALE SECONDARIO</a:t>
            </a:r>
            <a:endParaRPr lang="it-CH" dirty="0">
              <a:solidFill>
                <a:srgbClr val="C00000"/>
              </a:solidFill>
            </a:endParaRPr>
          </a:p>
        </p:txBody>
      </p:sp>
      <p:sp>
        <p:nvSpPr>
          <p:cNvPr id="3" name="Segnaposto contenuto 2"/>
          <p:cNvSpPr>
            <a:spLocks noGrp="1"/>
          </p:cNvSpPr>
          <p:nvPr>
            <p:ph idx="1"/>
          </p:nvPr>
        </p:nvSpPr>
        <p:spPr/>
        <p:txBody>
          <a:bodyPr>
            <a:normAutofit/>
          </a:bodyPr>
          <a:lstStyle/>
          <a:p>
            <a:r>
              <a:rPr lang="it-CH" sz="2200" dirty="0">
                <a:solidFill>
                  <a:schemeClr val="accent1">
                    <a:lumMod val="75000"/>
                  </a:schemeClr>
                </a:solidFill>
              </a:rPr>
              <a:t>Ci tengo a sottolineare </a:t>
            </a:r>
            <a:r>
              <a:rPr lang="it-CH" sz="2200" dirty="0" smtClean="0">
                <a:solidFill>
                  <a:schemeClr val="accent1">
                    <a:lumMod val="75000"/>
                  </a:schemeClr>
                </a:solidFill>
              </a:rPr>
              <a:t>che, quella che segue, </a:t>
            </a:r>
            <a:r>
              <a:rPr lang="it-CH" sz="2200" dirty="0">
                <a:solidFill>
                  <a:schemeClr val="accent1">
                    <a:lumMod val="75000"/>
                  </a:schemeClr>
                </a:solidFill>
              </a:rPr>
              <a:t>si tratta di una classificazione </a:t>
            </a:r>
            <a:r>
              <a:rPr lang="it-CH" sz="2200" b="1" i="1" dirty="0">
                <a:solidFill>
                  <a:schemeClr val="accent1">
                    <a:lumMod val="75000"/>
                  </a:schemeClr>
                </a:solidFill>
              </a:rPr>
              <a:t>tendenziale</a:t>
            </a:r>
            <a:r>
              <a:rPr lang="it-CH" sz="2200" dirty="0">
                <a:solidFill>
                  <a:schemeClr val="accent1">
                    <a:lumMod val="75000"/>
                  </a:schemeClr>
                </a:solidFill>
              </a:rPr>
              <a:t>, non soffermiamoci su un solo aspetto per trarre conclusioni generali ma consideriamo la globalità della persona o almeno più elementi</a:t>
            </a:r>
            <a:r>
              <a:rPr lang="it-CH" sz="2200" dirty="0" smtClean="0">
                <a:solidFill>
                  <a:schemeClr val="accent1">
                    <a:lumMod val="75000"/>
                  </a:schemeClr>
                </a:solidFill>
              </a:rPr>
              <a:t>.</a:t>
            </a:r>
          </a:p>
          <a:p>
            <a:endParaRPr lang="it-CH" sz="2200" dirty="0">
              <a:solidFill>
                <a:schemeClr val="accent1">
                  <a:lumMod val="75000"/>
                </a:schemeClr>
              </a:solidFill>
            </a:endParaRPr>
          </a:p>
          <a:p>
            <a:r>
              <a:rPr lang="it-CH" sz="2200" dirty="0">
                <a:solidFill>
                  <a:schemeClr val="accent1">
                    <a:lumMod val="75000"/>
                  </a:schemeClr>
                </a:solidFill>
              </a:rPr>
              <a:t>Anche perché pur essendoci una preponderanza più o meno marcata del </a:t>
            </a:r>
            <a:r>
              <a:rPr lang="it-CH" sz="2200" b="1" dirty="0">
                <a:solidFill>
                  <a:schemeClr val="accent1">
                    <a:lumMod val="75000"/>
                  </a:schemeClr>
                </a:solidFill>
              </a:rPr>
              <a:t>canale primario</a:t>
            </a:r>
            <a:r>
              <a:rPr lang="it-CH" sz="2200" dirty="0">
                <a:solidFill>
                  <a:schemeClr val="accent1">
                    <a:lumMod val="75000"/>
                  </a:schemeClr>
                </a:solidFill>
              </a:rPr>
              <a:t> restano comunque attivi anche gli altri due, anche se meno “confortevoli”. Si parla spesso di </a:t>
            </a:r>
            <a:r>
              <a:rPr lang="it-CH" sz="2200" b="1" dirty="0">
                <a:solidFill>
                  <a:schemeClr val="accent1">
                    <a:lumMod val="75000"/>
                  </a:schemeClr>
                </a:solidFill>
              </a:rPr>
              <a:t>canale secondario</a:t>
            </a:r>
            <a:r>
              <a:rPr lang="it-CH" sz="2200" dirty="0">
                <a:solidFill>
                  <a:schemeClr val="accent1">
                    <a:lumMod val="75000"/>
                  </a:schemeClr>
                </a:solidFill>
              </a:rPr>
              <a:t>, che talvolta emerge soprattutto se stimolato.</a:t>
            </a:r>
            <a:br>
              <a:rPr lang="it-CH" sz="2200" dirty="0">
                <a:solidFill>
                  <a:schemeClr val="accent1">
                    <a:lumMod val="75000"/>
                  </a:schemeClr>
                </a:solidFill>
              </a:rPr>
            </a:br>
            <a:r>
              <a:rPr lang="it-CH" sz="2200" dirty="0">
                <a:solidFill>
                  <a:schemeClr val="accent1">
                    <a:lumMod val="75000"/>
                  </a:schemeClr>
                </a:solidFill>
              </a:rPr>
              <a:t>Possiamo quindi essere dei </a:t>
            </a:r>
            <a:r>
              <a:rPr lang="it-CH" sz="2200" b="1" dirty="0" smtClean="0">
                <a:solidFill>
                  <a:schemeClr val="accent1">
                    <a:lumMod val="75000"/>
                  </a:schemeClr>
                </a:solidFill>
              </a:rPr>
              <a:t>visivi</a:t>
            </a:r>
            <a:r>
              <a:rPr lang="it-CH" sz="2200" b="1" dirty="0">
                <a:solidFill>
                  <a:schemeClr val="accent1">
                    <a:lumMod val="75000"/>
                  </a:schemeClr>
                </a:solidFill>
              </a:rPr>
              <a:t> un po’ uditivi</a:t>
            </a:r>
            <a:r>
              <a:rPr lang="it-CH" sz="2200" dirty="0">
                <a:solidFill>
                  <a:schemeClr val="accent1">
                    <a:lumMod val="75000"/>
                  </a:schemeClr>
                </a:solidFill>
              </a:rPr>
              <a:t>, oppure</a:t>
            </a:r>
            <a:r>
              <a:rPr lang="it-CH" sz="2200" b="1" dirty="0">
                <a:solidFill>
                  <a:schemeClr val="accent1">
                    <a:lumMod val="75000"/>
                  </a:schemeClr>
                </a:solidFill>
              </a:rPr>
              <a:t> uditivi un po’ cinestesici</a:t>
            </a:r>
            <a:r>
              <a:rPr lang="it-CH" sz="2200" dirty="0">
                <a:solidFill>
                  <a:schemeClr val="accent1">
                    <a:lumMod val="75000"/>
                  </a:schemeClr>
                </a:solidFill>
              </a:rPr>
              <a:t> e così via.</a:t>
            </a:r>
          </a:p>
          <a:p>
            <a:endParaRPr lang="it-CH"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CH" dirty="0" smtClean="0">
                <a:solidFill>
                  <a:srgbClr val="C00000"/>
                </a:solidFill>
              </a:rPr>
              <a:t>VISIVO</a:t>
            </a:r>
            <a:endParaRPr lang="it-CH" dirty="0">
              <a:solidFill>
                <a:srgbClr val="C00000"/>
              </a:solidFill>
            </a:endParaRPr>
          </a:p>
        </p:txBody>
      </p:sp>
      <p:sp>
        <p:nvSpPr>
          <p:cNvPr id="3" name="Segnaposto contenuto 2"/>
          <p:cNvSpPr>
            <a:spLocks noGrp="1"/>
          </p:cNvSpPr>
          <p:nvPr>
            <p:ph idx="1"/>
          </p:nvPr>
        </p:nvSpPr>
        <p:spPr>
          <a:xfrm>
            <a:off x="457200" y="2132856"/>
            <a:ext cx="8229600" cy="4464496"/>
          </a:xfrm>
        </p:spPr>
        <p:txBody>
          <a:bodyPr>
            <a:normAutofit fontScale="70000" lnSpcReduction="20000"/>
          </a:bodyPr>
          <a:lstStyle/>
          <a:p>
            <a:r>
              <a:rPr lang="it-CH" dirty="0">
                <a:solidFill>
                  <a:schemeClr val="accent1">
                    <a:lumMod val="75000"/>
                  </a:schemeClr>
                </a:solidFill>
              </a:rPr>
              <a:t>La persona </a:t>
            </a:r>
            <a:r>
              <a:rPr lang="it-CH" dirty="0" smtClean="0">
                <a:solidFill>
                  <a:schemeClr val="accent1">
                    <a:lumMod val="75000"/>
                  </a:schemeClr>
                </a:solidFill>
              </a:rPr>
              <a:t>visuale </a:t>
            </a:r>
            <a:r>
              <a:rPr lang="it-CH" dirty="0">
                <a:solidFill>
                  <a:schemeClr val="accent1">
                    <a:lumMod val="75000"/>
                  </a:schemeClr>
                </a:solidFill>
              </a:rPr>
              <a:t>si concentra sull’osservazione visiva del mondo esterno, ovviamente è attirata dalle immagini e dall’esteriorità.</a:t>
            </a:r>
            <a:br>
              <a:rPr lang="it-CH" dirty="0">
                <a:solidFill>
                  <a:schemeClr val="accent1">
                    <a:lumMod val="75000"/>
                  </a:schemeClr>
                </a:solidFill>
              </a:rPr>
            </a:br>
            <a:r>
              <a:rPr lang="it-CH" dirty="0">
                <a:solidFill>
                  <a:schemeClr val="accent1">
                    <a:lumMod val="75000"/>
                  </a:schemeClr>
                </a:solidFill>
              </a:rPr>
              <a:t>Ama immaginare, progettare.</a:t>
            </a:r>
            <a:br>
              <a:rPr lang="it-CH" dirty="0">
                <a:solidFill>
                  <a:schemeClr val="accent1">
                    <a:lumMod val="75000"/>
                  </a:schemeClr>
                </a:solidFill>
              </a:rPr>
            </a:br>
            <a:r>
              <a:rPr lang="it-CH" dirty="0">
                <a:solidFill>
                  <a:schemeClr val="accent1">
                    <a:lumMod val="75000"/>
                  </a:schemeClr>
                </a:solidFill>
              </a:rPr>
              <a:t>Al suo interno “visualizza” i concetti e crea e memorizza </a:t>
            </a:r>
            <a:r>
              <a:rPr lang="it-CH" b="1" dirty="0">
                <a:solidFill>
                  <a:schemeClr val="accent1">
                    <a:lumMod val="75000"/>
                  </a:schemeClr>
                </a:solidFill>
              </a:rPr>
              <a:t>immagini</a:t>
            </a:r>
            <a:r>
              <a:rPr lang="it-CH" dirty="0">
                <a:solidFill>
                  <a:schemeClr val="accent1">
                    <a:lumMod val="75000"/>
                  </a:schemeClr>
                </a:solidFill>
              </a:rPr>
              <a:t> interiori</a:t>
            </a:r>
            <a:r>
              <a:rPr lang="it-CH" dirty="0" smtClean="0">
                <a:solidFill>
                  <a:schemeClr val="accent1">
                    <a:lumMod val="75000"/>
                  </a:schemeClr>
                </a:solidFill>
              </a:rPr>
              <a:t>.</a:t>
            </a:r>
          </a:p>
          <a:p>
            <a:r>
              <a:rPr lang="it-CH" b="1" dirty="0">
                <a:solidFill>
                  <a:schemeClr val="accent1">
                    <a:lumMod val="75000"/>
                  </a:schemeClr>
                </a:solidFill>
              </a:rPr>
              <a:t>Gestualità</a:t>
            </a:r>
            <a:r>
              <a:rPr lang="it-CH" dirty="0">
                <a:solidFill>
                  <a:schemeClr val="accent1">
                    <a:lumMod val="75000"/>
                  </a:schemeClr>
                </a:solidFill>
              </a:rPr>
              <a:t> “centrifuga” ossia con ampi gesti verso l’esterno e verso l’alto, spesso è come indicasse o disegnasse in aria i concetti.</a:t>
            </a:r>
          </a:p>
          <a:p>
            <a:r>
              <a:rPr lang="it-CH" dirty="0">
                <a:solidFill>
                  <a:schemeClr val="accent1">
                    <a:lumMod val="75000"/>
                  </a:schemeClr>
                </a:solidFill>
              </a:rPr>
              <a:t>Spesso rivolge gli </a:t>
            </a:r>
            <a:r>
              <a:rPr lang="it-CH" b="1" dirty="0">
                <a:solidFill>
                  <a:schemeClr val="accent1">
                    <a:lumMod val="75000"/>
                  </a:schemeClr>
                </a:solidFill>
              </a:rPr>
              <a:t>occhi</a:t>
            </a:r>
            <a:r>
              <a:rPr lang="it-CH" dirty="0">
                <a:solidFill>
                  <a:schemeClr val="accent1">
                    <a:lumMod val="75000"/>
                  </a:schemeClr>
                </a:solidFill>
              </a:rPr>
              <a:t> verso l’alto.</a:t>
            </a:r>
          </a:p>
          <a:p>
            <a:r>
              <a:rPr lang="it-CH" dirty="0">
                <a:solidFill>
                  <a:schemeClr val="accent1">
                    <a:lumMod val="75000"/>
                  </a:schemeClr>
                </a:solidFill>
              </a:rPr>
              <a:t>Movimenti della </a:t>
            </a:r>
            <a:r>
              <a:rPr lang="it-CH" b="1" dirty="0">
                <a:solidFill>
                  <a:schemeClr val="accent1">
                    <a:lumMod val="75000"/>
                  </a:schemeClr>
                </a:solidFill>
              </a:rPr>
              <a:t>testa</a:t>
            </a:r>
            <a:r>
              <a:rPr lang="it-CH" dirty="0">
                <a:solidFill>
                  <a:schemeClr val="accent1">
                    <a:lumMod val="75000"/>
                  </a:schemeClr>
                </a:solidFill>
              </a:rPr>
              <a:t> verso l’alto.</a:t>
            </a:r>
          </a:p>
          <a:p>
            <a:r>
              <a:rPr lang="it-CH" b="1" dirty="0">
                <a:solidFill>
                  <a:schemeClr val="accent1">
                    <a:lumMod val="75000"/>
                  </a:schemeClr>
                </a:solidFill>
              </a:rPr>
              <a:t>Parla</a:t>
            </a:r>
            <a:r>
              <a:rPr lang="it-CH" dirty="0">
                <a:solidFill>
                  <a:schemeClr val="accent1">
                    <a:lumMod val="75000"/>
                  </a:schemeClr>
                </a:solidFill>
              </a:rPr>
              <a:t> velocemente, spesso con raffiche di parole, senza cadenze particolari.</a:t>
            </a:r>
          </a:p>
          <a:p>
            <a:r>
              <a:rPr lang="it-CH" b="1" dirty="0">
                <a:solidFill>
                  <a:schemeClr val="accent1">
                    <a:lumMod val="75000"/>
                  </a:schemeClr>
                </a:solidFill>
              </a:rPr>
              <a:t>Respirazione</a:t>
            </a:r>
            <a:r>
              <a:rPr lang="it-CH" dirty="0">
                <a:solidFill>
                  <a:schemeClr val="accent1">
                    <a:lumMod val="75000"/>
                  </a:schemeClr>
                </a:solidFill>
              </a:rPr>
              <a:t> toracica, alta e poco profonda.</a:t>
            </a:r>
          </a:p>
          <a:p>
            <a:r>
              <a:rPr lang="it-CH" dirty="0">
                <a:solidFill>
                  <a:schemeClr val="accent1">
                    <a:lumMod val="75000"/>
                  </a:schemeClr>
                </a:solidFill>
              </a:rPr>
              <a:t>Spesso si tocca gli </a:t>
            </a:r>
            <a:r>
              <a:rPr lang="it-CH" b="1" dirty="0">
                <a:solidFill>
                  <a:schemeClr val="accent1">
                    <a:lumMod val="75000"/>
                  </a:schemeClr>
                </a:solidFill>
              </a:rPr>
              <a:t>occhi</a:t>
            </a:r>
            <a:r>
              <a:rPr lang="it-CH" dirty="0">
                <a:solidFill>
                  <a:schemeClr val="accent1">
                    <a:lumMod val="75000"/>
                  </a:schemeClr>
                </a:solidFill>
              </a:rPr>
              <a:t>.</a:t>
            </a:r>
          </a:p>
          <a:p>
            <a:endParaRPr lang="it-CH" dirty="0"/>
          </a:p>
          <a:p>
            <a:endParaRPr lang="it-CH" dirty="0"/>
          </a:p>
        </p:txBody>
      </p:sp>
      <p:pic>
        <p:nvPicPr>
          <p:cNvPr id="4" name="Immagine 3" descr="http://roberto.baldassar.net/wp-content/uploads/2011/08/vis.jpg">
            <a:hlinkClick r:id="rId2"/>
          </p:cNvPr>
          <p:cNvPicPr/>
          <p:nvPr/>
        </p:nvPicPr>
        <p:blipFill>
          <a:blip r:embed="rId3" cstate="print"/>
          <a:srcRect/>
          <a:stretch>
            <a:fillRect/>
          </a:stretch>
        </p:blipFill>
        <p:spPr bwMode="auto">
          <a:xfrm>
            <a:off x="827584" y="260648"/>
            <a:ext cx="2304256"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CH" dirty="0" smtClean="0">
                <a:solidFill>
                  <a:srgbClr val="C00000"/>
                </a:solidFill>
              </a:rPr>
              <a:t>UDITIVO</a:t>
            </a:r>
            <a:endParaRPr lang="it-CH" dirty="0">
              <a:solidFill>
                <a:srgbClr val="C00000"/>
              </a:solidFill>
            </a:endParaRPr>
          </a:p>
        </p:txBody>
      </p:sp>
      <p:sp>
        <p:nvSpPr>
          <p:cNvPr id="3" name="Segnaposto contenuto 2"/>
          <p:cNvSpPr>
            <a:spLocks noGrp="1"/>
          </p:cNvSpPr>
          <p:nvPr>
            <p:ph idx="1"/>
          </p:nvPr>
        </p:nvSpPr>
        <p:spPr>
          <a:xfrm>
            <a:off x="457200" y="1772816"/>
            <a:ext cx="8229600" cy="4752528"/>
          </a:xfrm>
        </p:spPr>
        <p:txBody>
          <a:bodyPr>
            <a:normAutofit fontScale="70000" lnSpcReduction="20000"/>
          </a:bodyPr>
          <a:lstStyle/>
          <a:p>
            <a:r>
              <a:rPr lang="it-CH" dirty="0">
                <a:solidFill>
                  <a:schemeClr val="accent1">
                    <a:lumMod val="75000"/>
                  </a:schemeClr>
                </a:solidFill>
              </a:rPr>
              <a:t>La persona uditiva si concentra sul suono e sulla parola, è attratta dai suoni, dai rumori, dai ritmi.</a:t>
            </a:r>
            <a:br>
              <a:rPr lang="it-CH" dirty="0">
                <a:solidFill>
                  <a:schemeClr val="accent1">
                    <a:lumMod val="75000"/>
                  </a:schemeClr>
                </a:solidFill>
              </a:rPr>
            </a:br>
            <a:r>
              <a:rPr lang="it-CH" dirty="0">
                <a:solidFill>
                  <a:schemeClr val="accent1">
                    <a:lumMod val="75000"/>
                  </a:schemeClr>
                </a:solidFill>
              </a:rPr>
              <a:t>Ama il dialogo e la discussione.</a:t>
            </a:r>
            <a:br>
              <a:rPr lang="it-CH" dirty="0">
                <a:solidFill>
                  <a:schemeClr val="accent1">
                    <a:lumMod val="75000"/>
                  </a:schemeClr>
                </a:solidFill>
              </a:rPr>
            </a:br>
            <a:r>
              <a:rPr lang="it-CH" dirty="0">
                <a:solidFill>
                  <a:schemeClr val="accent1">
                    <a:lumMod val="75000"/>
                  </a:schemeClr>
                </a:solidFill>
              </a:rPr>
              <a:t>Al suo interno tende a collegare i concetti a </a:t>
            </a:r>
            <a:r>
              <a:rPr lang="it-CH" b="1" dirty="0">
                <a:solidFill>
                  <a:schemeClr val="accent1">
                    <a:lumMod val="75000"/>
                  </a:schemeClr>
                </a:solidFill>
              </a:rPr>
              <a:t>suoni e a discorsi</a:t>
            </a:r>
            <a:r>
              <a:rPr lang="it-CH" dirty="0">
                <a:solidFill>
                  <a:schemeClr val="accent1">
                    <a:lumMod val="75000"/>
                  </a:schemeClr>
                </a:solidFill>
              </a:rPr>
              <a:t>.</a:t>
            </a:r>
          </a:p>
          <a:p>
            <a:r>
              <a:rPr lang="it-CH" b="1" dirty="0">
                <a:solidFill>
                  <a:schemeClr val="accent1">
                    <a:lumMod val="75000"/>
                  </a:schemeClr>
                </a:solidFill>
              </a:rPr>
              <a:t>Gestualità</a:t>
            </a:r>
            <a:r>
              <a:rPr lang="it-CH" dirty="0">
                <a:solidFill>
                  <a:schemeClr val="accent1">
                    <a:lumMod val="75000"/>
                  </a:schemeClr>
                </a:solidFill>
              </a:rPr>
              <a:t> prevalentemente con movimenti delle braccia in orizzontale, ritmata, produce rumori, tamburella, schiocca le dita.</a:t>
            </a:r>
          </a:p>
          <a:p>
            <a:r>
              <a:rPr lang="it-CH" dirty="0">
                <a:solidFill>
                  <a:schemeClr val="accent1">
                    <a:lumMod val="75000"/>
                  </a:schemeClr>
                </a:solidFill>
              </a:rPr>
              <a:t>Tendenzialmente muove gli </a:t>
            </a:r>
            <a:r>
              <a:rPr lang="it-CH" b="1" dirty="0">
                <a:solidFill>
                  <a:schemeClr val="accent1">
                    <a:lumMod val="75000"/>
                  </a:schemeClr>
                </a:solidFill>
              </a:rPr>
              <a:t>occhi</a:t>
            </a:r>
            <a:r>
              <a:rPr lang="it-CH" dirty="0">
                <a:solidFill>
                  <a:schemeClr val="accent1">
                    <a:lumMod val="75000"/>
                  </a:schemeClr>
                </a:solidFill>
              </a:rPr>
              <a:t> lateralmente.</a:t>
            </a:r>
          </a:p>
          <a:p>
            <a:r>
              <a:rPr lang="it-CH" dirty="0">
                <a:solidFill>
                  <a:schemeClr val="accent1">
                    <a:lumMod val="75000"/>
                  </a:schemeClr>
                </a:solidFill>
              </a:rPr>
              <a:t>Inclina la testa sul lato e spesso tende l’</a:t>
            </a:r>
            <a:r>
              <a:rPr lang="it-CH" b="1" dirty="0">
                <a:solidFill>
                  <a:schemeClr val="accent1">
                    <a:lumMod val="75000"/>
                  </a:schemeClr>
                </a:solidFill>
              </a:rPr>
              <a:t>orecchio</a:t>
            </a:r>
            <a:r>
              <a:rPr lang="it-CH" dirty="0">
                <a:solidFill>
                  <a:schemeClr val="accent1">
                    <a:lumMod val="75000"/>
                  </a:schemeClr>
                </a:solidFill>
              </a:rPr>
              <a:t>. Movimenti della</a:t>
            </a:r>
            <a:r>
              <a:rPr lang="it-CH" b="1" dirty="0">
                <a:solidFill>
                  <a:schemeClr val="accent1">
                    <a:lumMod val="75000"/>
                  </a:schemeClr>
                </a:solidFill>
              </a:rPr>
              <a:t> </a:t>
            </a:r>
            <a:r>
              <a:rPr lang="it-CH" dirty="0">
                <a:solidFill>
                  <a:schemeClr val="accent1">
                    <a:lumMod val="75000"/>
                  </a:schemeClr>
                </a:solidFill>
              </a:rPr>
              <a:t>testa</a:t>
            </a:r>
            <a:r>
              <a:rPr lang="it-CH" b="1" dirty="0">
                <a:solidFill>
                  <a:schemeClr val="accent1">
                    <a:lumMod val="75000"/>
                  </a:schemeClr>
                </a:solidFill>
              </a:rPr>
              <a:t> </a:t>
            </a:r>
            <a:r>
              <a:rPr lang="it-CH" dirty="0">
                <a:solidFill>
                  <a:schemeClr val="accent1">
                    <a:lumMod val="75000"/>
                  </a:schemeClr>
                </a:solidFill>
              </a:rPr>
              <a:t>in orizzontale.</a:t>
            </a:r>
          </a:p>
          <a:p>
            <a:r>
              <a:rPr lang="it-CH" b="1" dirty="0">
                <a:solidFill>
                  <a:schemeClr val="accent1">
                    <a:lumMod val="75000"/>
                  </a:schemeClr>
                </a:solidFill>
              </a:rPr>
              <a:t>Parla</a:t>
            </a:r>
            <a:r>
              <a:rPr lang="it-CH" dirty="0">
                <a:solidFill>
                  <a:schemeClr val="accent1">
                    <a:lumMod val="75000"/>
                  </a:schemeClr>
                </a:solidFill>
              </a:rPr>
              <a:t> con una cadenza ritmata  e regolare, con pause importanti ed  una accurata scelta delle parole.</a:t>
            </a:r>
          </a:p>
          <a:p>
            <a:r>
              <a:rPr lang="it-CH" b="1" dirty="0">
                <a:solidFill>
                  <a:schemeClr val="accent1">
                    <a:lumMod val="75000"/>
                  </a:schemeClr>
                </a:solidFill>
              </a:rPr>
              <a:t>Respirazione</a:t>
            </a:r>
            <a:r>
              <a:rPr lang="it-CH" dirty="0">
                <a:solidFill>
                  <a:schemeClr val="accent1">
                    <a:lumMod val="75000"/>
                  </a:schemeClr>
                </a:solidFill>
              </a:rPr>
              <a:t> mediana.</a:t>
            </a:r>
          </a:p>
          <a:p>
            <a:r>
              <a:rPr lang="it-CH" dirty="0">
                <a:solidFill>
                  <a:schemeClr val="accent1">
                    <a:lumMod val="75000"/>
                  </a:schemeClr>
                </a:solidFill>
              </a:rPr>
              <a:t>Tende a toccarsi le </a:t>
            </a:r>
            <a:r>
              <a:rPr lang="it-CH" b="1" dirty="0">
                <a:solidFill>
                  <a:schemeClr val="accent1">
                    <a:lumMod val="75000"/>
                  </a:schemeClr>
                </a:solidFill>
              </a:rPr>
              <a:t>orecchie</a:t>
            </a:r>
            <a:r>
              <a:rPr lang="it-CH" dirty="0">
                <a:solidFill>
                  <a:schemeClr val="accent1">
                    <a:lumMod val="75000"/>
                  </a:schemeClr>
                </a:solidFill>
              </a:rPr>
              <a:t> o a fare </a:t>
            </a:r>
            <a:r>
              <a:rPr lang="it-CH" dirty="0" smtClean="0">
                <a:solidFill>
                  <a:schemeClr val="accent1">
                    <a:lumMod val="75000"/>
                  </a:schemeClr>
                </a:solidFill>
              </a:rPr>
              <a:t> </a:t>
            </a:r>
            <a:r>
              <a:rPr lang="it-CH" dirty="0">
                <a:solidFill>
                  <a:schemeClr val="accent1">
                    <a:lumMod val="75000"/>
                  </a:schemeClr>
                </a:solidFill>
              </a:rPr>
              <a:t>gesti (ad esempio roteare l’indice) vicino alle orecchie.</a:t>
            </a:r>
          </a:p>
          <a:p>
            <a:endParaRPr lang="it-CH" dirty="0"/>
          </a:p>
        </p:txBody>
      </p:sp>
      <p:pic>
        <p:nvPicPr>
          <p:cNvPr id="4" name="Immagine 3" descr="http://roberto.baldassar.net/wp-content/uploads/2011/08/aud.jpg">
            <a:hlinkClick r:id="rId2"/>
          </p:cNvPr>
          <p:cNvPicPr/>
          <p:nvPr/>
        </p:nvPicPr>
        <p:blipFill>
          <a:blip r:embed="rId3" cstate="print"/>
          <a:srcRect/>
          <a:stretch>
            <a:fillRect/>
          </a:stretch>
        </p:blipFill>
        <p:spPr bwMode="auto">
          <a:xfrm>
            <a:off x="1043608" y="260648"/>
            <a:ext cx="2088232" cy="15121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664</Words>
  <Application>Microsoft Office PowerPoint</Application>
  <PresentationFormat>On-screen Show (4:3)</PresentationFormat>
  <Paragraphs>194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Tema di Office</vt:lpstr>
      <vt:lpstr>PowerPoint Presentation</vt:lpstr>
      <vt:lpstr>CANALI DI COMUNICAZIONE  E I 5 SENSI</vt:lpstr>
      <vt:lpstr>PROGRAMMAZIONE NEURO LINGUISTICA (PNL)</vt:lpstr>
      <vt:lpstr>I 5 SENSI E LA COMUNICAZIONE</vt:lpstr>
      <vt:lpstr>CANALE DI COMUNICAZIONE PRIMARIO: VISIVO, UDITIVO, CINESTETICO</vt:lpstr>
      <vt:lpstr> Cosa cambia tra una persona visiva, una uditiva ed una cinestesica? </vt:lpstr>
      <vt:lpstr>IMPORTANTE! CANALE SECONDARIO</vt:lpstr>
      <vt:lpstr>VISIVO</vt:lpstr>
      <vt:lpstr>UDITIVO</vt:lpstr>
      <vt:lpstr>CINESTETICO</vt:lpstr>
      <vt:lpstr>NEL PARLATO:  CONFRONTO ESPRESSIONI</vt:lpstr>
      <vt:lpstr>ALTRE ESPRESSIONI</vt:lpstr>
      <vt:lpstr>VERBI (anche figurati)</vt:lpstr>
      <vt:lpstr>SOSTANTIVI (anche figurati)</vt:lpstr>
      <vt:lpstr>AGGETTIVI (anche figurati)</vt:lpstr>
      <vt:lpstr>IMPORTANTE!!!!!</vt:lpstr>
      <vt:lpstr>ESPERIENZE</vt:lpstr>
      <vt:lpstr>PowerPoint Presentation</vt:lpstr>
      <vt:lpstr>CONCLUSIONI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CANALI DI COMUNICAZIONE PREFERENZIALI</dc:title>
  <dc:creator>maurizio</dc:creator>
  <cp:lastModifiedBy>utente</cp:lastModifiedBy>
  <cp:revision>56</cp:revision>
  <dcterms:created xsi:type="dcterms:W3CDTF">2017-01-08T09:16:04Z</dcterms:created>
  <dcterms:modified xsi:type="dcterms:W3CDTF">2017-01-11T07:42:36Z</dcterms:modified>
</cp:coreProperties>
</file>