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62" r:id="rId6"/>
    <p:sldId id="263" r:id="rId7"/>
    <p:sldId id="264" r:id="rId8"/>
    <p:sldId id="265" r:id="rId9"/>
    <p:sldId id="266" r:id="rId10"/>
    <p:sldId id="267" r:id="rId11"/>
    <p:sldId id="269" r:id="rId12"/>
    <p:sldId id="268" r:id="rId13"/>
    <p:sldId id="270" r:id="rId14"/>
    <p:sldId id="271" r:id="rId15"/>
    <p:sldId id="272" r:id="rId16"/>
    <p:sldId id="273" r:id="rId17"/>
    <p:sldId id="274" r:id="rId18"/>
    <p:sldId id="275" r:id="rId19"/>
    <p:sldId id="276" r:id="rId20"/>
  </p:sldIdLst>
  <p:sldSz cx="12192000" cy="6858000"/>
  <p:notesSz cx="6858000" cy="9144000"/>
  <p:defaultTextStyle>
    <a:defPPr>
      <a:defRPr lang="it-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5" autoAdjust="0"/>
    <p:restoredTop sz="94660"/>
  </p:normalViewPr>
  <p:slideViewPr>
    <p:cSldViewPr snapToGrid="0">
      <p:cViewPr varScale="1">
        <p:scale>
          <a:sx n="106" d="100"/>
          <a:sy n="106" d="100"/>
        </p:scale>
        <p:origin x="-108" y="-19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endParaRPr lang="it-CH"/>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it-CH"/>
          </a:p>
        </p:txBody>
      </p:sp>
      <p:sp>
        <p:nvSpPr>
          <p:cNvPr id="4" name="Segnaposto data 3"/>
          <p:cNvSpPr>
            <a:spLocks noGrp="1"/>
          </p:cNvSpPr>
          <p:nvPr>
            <p:ph type="dt" sz="half" idx="10"/>
          </p:nvPr>
        </p:nvSpPr>
        <p:spPr/>
        <p:txBody>
          <a:bodyPr/>
          <a:lstStyle/>
          <a:p>
            <a:fld id="{340964C8-63F9-4D7E-A663-CAF9CF030380}" type="datetimeFigureOut">
              <a:rPr lang="it-CH" smtClean="0"/>
              <a:t>05.04.2017</a:t>
            </a:fld>
            <a:endParaRPr lang="it-CH"/>
          </a:p>
        </p:txBody>
      </p:sp>
      <p:sp>
        <p:nvSpPr>
          <p:cNvPr id="5" name="Segnaposto piè di pagina 4"/>
          <p:cNvSpPr>
            <a:spLocks noGrp="1"/>
          </p:cNvSpPr>
          <p:nvPr>
            <p:ph type="ftr" sz="quarter" idx="11"/>
          </p:nvPr>
        </p:nvSpPr>
        <p:spPr/>
        <p:txBody>
          <a:bodyPr/>
          <a:lstStyle/>
          <a:p>
            <a:endParaRPr lang="it-CH"/>
          </a:p>
        </p:txBody>
      </p:sp>
      <p:sp>
        <p:nvSpPr>
          <p:cNvPr id="6" name="Segnaposto numero diapositiva 5"/>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148361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it-CH"/>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data 3"/>
          <p:cNvSpPr>
            <a:spLocks noGrp="1"/>
          </p:cNvSpPr>
          <p:nvPr>
            <p:ph type="dt" sz="half" idx="10"/>
          </p:nvPr>
        </p:nvSpPr>
        <p:spPr/>
        <p:txBody>
          <a:bodyPr/>
          <a:lstStyle/>
          <a:p>
            <a:fld id="{340964C8-63F9-4D7E-A663-CAF9CF030380}" type="datetimeFigureOut">
              <a:rPr lang="it-CH" smtClean="0"/>
              <a:t>05.04.2017</a:t>
            </a:fld>
            <a:endParaRPr lang="it-CH"/>
          </a:p>
        </p:txBody>
      </p:sp>
      <p:sp>
        <p:nvSpPr>
          <p:cNvPr id="5" name="Segnaposto piè di pagina 4"/>
          <p:cNvSpPr>
            <a:spLocks noGrp="1"/>
          </p:cNvSpPr>
          <p:nvPr>
            <p:ph type="ftr" sz="quarter" idx="11"/>
          </p:nvPr>
        </p:nvSpPr>
        <p:spPr/>
        <p:txBody>
          <a:bodyPr/>
          <a:lstStyle/>
          <a:p>
            <a:endParaRPr lang="it-CH"/>
          </a:p>
        </p:txBody>
      </p:sp>
      <p:sp>
        <p:nvSpPr>
          <p:cNvPr id="6" name="Segnaposto numero diapositiva 5"/>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4060058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endParaRPr lang="it-CH"/>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data 3"/>
          <p:cNvSpPr>
            <a:spLocks noGrp="1"/>
          </p:cNvSpPr>
          <p:nvPr>
            <p:ph type="dt" sz="half" idx="10"/>
          </p:nvPr>
        </p:nvSpPr>
        <p:spPr/>
        <p:txBody>
          <a:bodyPr/>
          <a:lstStyle/>
          <a:p>
            <a:fld id="{340964C8-63F9-4D7E-A663-CAF9CF030380}" type="datetimeFigureOut">
              <a:rPr lang="it-CH" smtClean="0"/>
              <a:t>05.04.2017</a:t>
            </a:fld>
            <a:endParaRPr lang="it-CH"/>
          </a:p>
        </p:txBody>
      </p:sp>
      <p:sp>
        <p:nvSpPr>
          <p:cNvPr id="5" name="Segnaposto piè di pagina 4"/>
          <p:cNvSpPr>
            <a:spLocks noGrp="1"/>
          </p:cNvSpPr>
          <p:nvPr>
            <p:ph type="ftr" sz="quarter" idx="11"/>
          </p:nvPr>
        </p:nvSpPr>
        <p:spPr/>
        <p:txBody>
          <a:bodyPr/>
          <a:lstStyle/>
          <a:p>
            <a:endParaRPr lang="it-CH"/>
          </a:p>
        </p:txBody>
      </p:sp>
      <p:sp>
        <p:nvSpPr>
          <p:cNvPr id="6" name="Segnaposto numero diapositiva 5"/>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2879664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it-CH"/>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data 3"/>
          <p:cNvSpPr>
            <a:spLocks noGrp="1"/>
          </p:cNvSpPr>
          <p:nvPr>
            <p:ph type="dt" sz="half" idx="10"/>
          </p:nvPr>
        </p:nvSpPr>
        <p:spPr/>
        <p:txBody>
          <a:bodyPr/>
          <a:lstStyle/>
          <a:p>
            <a:fld id="{340964C8-63F9-4D7E-A663-CAF9CF030380}" type="datetimeFigureOut">
              <a:rPr lang="it-CH" smtClean="0"/>
              <a:t>05.04.2017</a:t>
            </a:fld>
            <a:endParaRPr lang="it-CH"/>
          </a:p>
        </p:txBody>
      </p:sp>
      <p:sp>
        <p:nvSpPr>
          <p:cNvPr id="5" name="Segnaposto piè di pagina 4"/>
          <p:cNvSpPr>
            <a:spLocks noGrp="1"/>
          </p:cNvSpPr>
          <p:nvPr>
            <p:ph type="ftr" sz="quarter" idx="11"/>
          </p:nvPr>
        </p:nvSpPr>
        <p:spPr/>
        <p:txBody>
          <a:bodyPr/>
          <a:lstStyle/>
          <a:p>
            <a:endParaRPr lang="it-CH"/>
          </a:p>
        </p:txBody>
      </p:sp>
      <p:sp>
        <p:nvSpPr>
          <p:cNvPr id="6" name="Segnaposto numero diapositiva 5"/>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4087782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endParaRPr lang="it-CH"/>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340964C8-63F9-4D7E-A663-CAF9CF030380}" type="datetimeFigureOut">
              <a:rPr lang="it-CH" smtClean="0"/>
              <a:t>05.04.2017</a:t>
            </a:fld>
            <a:endParaRPr lang="it-CH"/>
          </a:p>
        </p:txBody>
      </p:sp>
      <p:sp>
        <p:nvSpPr>
          <p:cNvPr id="5" name="Segnaposto piè di pagina 4"/>
          <p:cNvSpPr>
            <a:spLocks noGrp="1"/>
          </p:cNvSpPr>
          <p:nvPr>
            <p:ph type="ftr" sz="quarter" idx="11"/>
          </p:nvPr>
        </p:nvSpPr>
        <p:spPr/>
        <p:txBody>
          <a:bodyPr/>
          <a:lstStyle/>
          <a:p>
            <a:endParaRPr lang="it-CH"/>
          </a:p>
        </p:txBody>
      </p:sp>
      <p:sp>
        <p:nvSpPr>
          <p:cNvPr id="6" name="Segnaposto numero diapositiva 5"/>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3642060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it-CH"/>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5" name="Segnaposto data 4"/>
          <p:cNvSpPr>
            <a:spLocks noGrp="1"/>
          </p:cNvSpPr>
          <p:nvPr>
            <p:ph type="dt" sz="half" idx="10"/>
          </p:nvPr>
        </p:nvSpPr>
        <p:spPr/>
        <p:txBody>
          <a:bodyPr/>
          <a:lstStyle/>
          <a:p>
            <a:fld id="{340964C8-63F9-4D7E-A663-CAF9CF030380}" type="datetimeFigureOut">
              <a:rPr lang="it-CH" smtClean="0"/>
              <a:t>05.04.2017</a:t>
            </a:fld>
            <a:endParaRPr lang="it-CH"/>
          </a:p>
        </p:txBody>
      </p:sp>
      <p:sp>
        <p:nvSpPr>
          <p:cNvPr id="6" name="Segnaposto piè di pagina 5"/>
          <p:cNvSpPr>
            <a:spLocks noGrp="1"/>
          </p:cNvSpPr>
          <p:nvPr>
            <p:ph type="ftr" sz="quarter" idx="11"/>
          </p:nvPr>
        </p:nvSpPr>
        <p:spPr/>
        <p:txBody>
          <a:bodyPr/>
          <a:lstStyle/>
          <a:p>
            <a:endParaRPr lang="it-CH"/>
          </a:p>
        </p:txBody>
      </p:sp>
      <p:sp>
        <p:nvSpPr>
          <p:cNvPr id="7" name="Segnaposto numero diapositiva 6"/>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1315511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endParaRPr lang="it-CH"/>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7" name="Segnaposto data 6"/>
          <p:cNvSpPr>
            <a:spLocks noGrp="1"/>
          </p:cNvSpPr>
          <p:nvPr>
            <p:ph type="dt" sz="half" idx="10"/>
          </p:nvPr>
        </p:nvSpPr>
        <p:spPr/>
        <p:txBody>
          <a:bodyPr/>
          <a:lstStyle/>
          <a:p>
            <a:fld id="{340964C8-63F9-4D7E-A663-CAF9CF030380}" type="datetimeFigureOut">
              <a:rPr lang="it-CH" smtClean="0"/>
              <a:t>05.04.2017</a:t>
            </a:fld>
            <a:endParaRPr lang="it-CH"/>
          </a:p>
        </p:txBody>
      </p:sp>
      <p:sp>
        <p:nvSpPr>
          <p:cNvPr id="8" name="Segnaposto piè di pagina 7"/>
          <p:cNvSpPr>
            <a:spLocks noGrp="1"/>
          </p:cNvSpPr>
          <p:nvPr>
            <p:ph type="ftr" sz="quarter" idx="11"/>
          </p:nvPr>
        </p:nvSpPr>
        <p:spPr/>
        <p:txBody>
          <a:bodyPr/>
          <a:lstStyle/>
          <a:p>
            <a:endParaRPr lang="it-CH"/>
          </a:p>
        </p:txBody>
      </p:sp>
      <p:sp>
        <p:nvSpPr>
          <p:cNvPr id="9" name="Segnaposto numero diapositiva 8"/>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3863662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it-CH"/>
          </a:p>
        </p:txBody>
      </p:sp>
      <p:sp>
        <p:nvSpPr>
          <p:cNvPr id="3" name="Segnaposto data 2"/>
          <p:cNvSpPr>
            <a:spLocks noGrp="1"/>
          </p:cNvSpPr>
          <p:nvPr>
            <p:ph type="dt" sz="half" idx="10"/>
          </p:nvPr>
        </p:nvSpPr>
        <p:spPr/>
        <p:txBody>
          <a:bodyPr/>
          <a:lstStyle/>
          <a:p>
            <a:fld id="{340964C8-63F9-4D7E-A663-CAF9CF030380}" type="datetimeFigureOut">
              <a:rPr lang="it-CH" smtClean="0"/>
              <a:t>05.04.2017</a:t>
            </a:fld>
            <a:endParaRPr lang="it-CH"/>
          </a:p>
        </p:txBody>
      </p:sp>
      <p:sp>
        <p:nvSpPr>
          <p:cNvPr id="4" name="Segnaposto piè di pagina 3"/>
          <p:cNvSpPr>
            <a:spLocks noGrp="1"/>
          </p:cNvSpPr>
          <p:nvPr>
            <p:ph type="ftr" sz="quarter" idx="11"/>
          </p:nvPr>
        </p:nvSpPr>
        <p:spPr/>
        <p:txBody>
          <a:bodyPr/>
          <a:lstStyle/>
          <a:p>
            <a:endParaRPr lang="it-CH"/>
          </a:p>
        </p:txBody>
      </p:sp>
      <p:sp>
        <p:nvSpPr>
          <p:cNvPr id="5" name="Segnaposto numero diapositiva 4"/>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718306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40964C8-63F9-4D7E-A663-CAF9CF030380}" type="datetimeFigureOut">
              <a:rPr lang="it-CH" smtClean="0"/>
              <a:t>05.04.2017</a:t>
            </a:fld>
            <a:endParaRPr lang="it-CH"/>
          </a:p>
        </p:txBody>
      </p:sp>
      <p:sp>
        <p:nvSpPr>
          <p:cNvPr id="3" name="Segnaposto piè di pagina 2"/>
          <p:cNvSpPr>
            <a:spLocks noGrp="1"/>
          </p:cNvSpPr>
          <p:nvPr>
            <p:ph type="ftr" sz="quarter" idx="11"/>
          </p:nvPr>
        </p:nvSpPr>
        <p:spPr/>
        <p:txBody>
          <a:bodyPr/>
          <a:lstStyle/>
          <a:p>
            <a:endParaRPr lang="it-CH"/>
          </a:p>
        </p:txBody>
      </p:sp>
      <p:sp>
        <p:nvSpPr>
          <p:cNvPr id="4" name="Segnaposto numero diapositiva 3"/>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2219422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it-CH"/>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340964C8-63F9-4D7E-A663-CAF9CF030380}" type="datetimeFigureOut">
              <a:rPr lang="it-CH" smtClean="0"/>
              <a:t>05.04.2017</a:t>
            </a:fld>
            <a:endParaRPr lang="it-CH"/>
          </a:p>
        </p:txBody>
      </p:sp>
      <p:sp>
        <p:nvSpPr>
          <p:cNvPr id="6" name="Segnaposto piè di pagina 5"/>
          <p:cNvSpPr>
            <a:spLocks noGrp="1"/>
          </p:cNvSpPr>
          <p:nvPr>
            <p:ph type="ftr" sz="quarter" idx="11"/>
          </p:nvPr>
        </p:nvSpPr>
        <p:spPr/>
        <p:txBody>
          <a:bodyPr/>
          <a:lstStyle/>
          <a:p>
            <a:endParaRPr lang="it-CH"/>
          </a:p>
        </p:txBody>
      </p:sp>
      <p:sp>
        <p:nvSpPr>
          <p:cNvPr id="7" name="Segnaposto numero diapositiva 6"/>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2796835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it-CH"/>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CH"/>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340964C8-63F9-4D7E-A663-CAF9CF030380}" type="datetimeFigureOut">
              <a:rPr lang="it-CH" smtClean="0"/>
              <a:t>05.04.2017</a:t>
            </a:fld>
            <a:endParaRPr lang="it-CH"/>
          </a:p>
        </p:txBody>
      </p:sp>
      <p:sp>
        <p:nvSpPr>
          <p:cNvPr id="6" name="Segnaposto piè di pagina 5"/>
          <p:cNvSpPr>
            <a:spLocks noGrp="1"/>
          </p:cNvSpPr>
          <p:nvPr>
            <p:ph type="ftr" sz="quarter" idx="11"/>
          </p:nvPr>
        </p:nvSpPr>
        <p:spPr/>
        <p:txBody>
          <a:bodyPr/>
          <a:lstStyle/>
          <a:p>
            <a:endParaRPr lang="it-CH"/>
          </a:p>
        </p:txBody>
      </p:sp>
      <p:sp>
        <p:nvSpPr>
          <p:cNvPr id="7" name="Segnaposto numero diapositiva 6"/>
          <p:cNvSpPr>
            <a:spLocks noGrp="1"/>
          </p:cNvSpPr>
          <p:nvPr>
            <p:ph type="sldNum" sz="quarter" idx="12"/>
          </p:nvPr>
        </p:nvSpPr>
        <p:spPr/>
        <p:txBody>
          <a:bodyPr/>
          <a:lstStyle/>
          <a:p>
            <a:fld id="{8D952CDB-F31E-4CB8-9D83-52D9556576CA}" type="slidenum">
              <a:rPr lang="it-CH" smtClean="0"/>
              <a:t>‹N›</a:t>
            </a:fld>
            <a:endParaRPr lang="it-CH"/>
          </a:p>
        </p:txBody>
      </p:sp>
    </p:spTree>
    <p:extLst>
      <p:ext uri="{BB962C8B-B14F-4D97-AF65-F5344CB8AC3E}">
        <p14:creationId xmlns:p14="http://schemas.microsoft.com/office/powerpoint/2010/main" val="3322331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endParaRPr lang="it-CH"/>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it-CH"/>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0964C8-63F9-4D7E-A663-CAF9CF030380}" type="datetimeFigureOut">
              <a:rPr lang="it-CH" smtClean="0"/>
              <a:t>05.04.2017</a:t>
            </a:fld>
            <a:endParaRPr lang="it-CH"/>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CH"/>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952CDB-F31E-4CB8-9D83-52D9556576CA}" type="slidenum">
              <a:rPr lang="it-CH" smtClean="0"/>
              <a:t>‹N›</a:t>
            </a:fld>
            <a:endParaRPr lang="it-CH"/>
          </a:p>
        </p:txBody>
      </p:sp>
    </p:spTree>
    <p:extLst>
      <p:ext uri="{BB962C8B-B14F-4D97-AF65-F5344CB8AC3E}">
        <p14:creationId xmlns:p14="http://schemas.microsoft.com/office/powerpoint/2010/main" val="1140346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584385" y="772574"/>
            <a:ext cx="9144000" cy="875071"/>
          </a:xfrm>
        </p:spPr>
        <p:txBody>
          <a:bodyPr>
            <a:normAutofit/>
          </a:bodyPr>
          <a:lstStyle/>
          <a:p>
            <a:r>
              <a:rPr lang="it-CH" sz="3600" dirty="0">
                <a:latin typeface="Times New Roman" panose="02020603050405020304" pitchFamily="18" charset="0"/>
                <a:cs typeface="Times New Roman" panose="02020603050405020304" pitchFamily="18" charset="0"/>
              </a:rPr>
              <a:t>Antonella </a:t>
            </a:r>
            <a:r>
              <a:rPr lang="it-CH" sz="3600" dirty="0" err="1">
                <a:latin typeface="Times New Roman" panose="02020603050405020304" pitchFamily="18" charset="0"/>
                <a:cs typeface="Times New Roman" panose="02020603050405020304" pitchFamily="18" charset="0"/>
              </a:rPr>
              <a:t>Reffieuna</a:t>
            </a:r>
            <a:endParaRPr lang="it-CH" sz="3600" dirty="0">
              <a:latin typeface="Times New Roman" panose="02020603050405020304" pitchFamily="18" charset="0"/>
              <a:cs typeface="Times New Roman" panose="02020603050405020304" pitchFamily="18" charset="0"/>
            </a:endParaRPr>
          </a:p>
        </p:txBody>
      </p:sp>
      <p:sp>
        <p:nvSpPr>
          <p:cNvPr id="4" name="Sottotitolo 2"/>
          <p:cNvSpPr txBox="1">
            <a:spLocks/>
          </p:cNvSpPr>
          <p:nvPr/>
        </p:nvSpPr>
        <p:spPr>
          <a:xfrm>
            <a:off x="1771290" y="1709978"/>
            <a:ext cx="9144000" cy="175784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CH" sz="5400" dirty="0">
                <a:solidFill>
                  <a:srgbClr val="C00000"/>
                </a:solidFill>
                <a:latin typeface="Times New Roman" panose="02020603050405020304" pitchFamily="18" charset="0"/>
                <a:cs typeface="Times New Roman" panose="02020603050405020304" pitchFamily="18" charset="0"/>
              </a:rPr>
              <a:t>COME FUNZIONA L’APPRENDIMENTO</a:t>
            </a:r>
          </a:p>
        </p:txBody>
      </p:sp>
      <p:sp>
        <p:nvSpPr>
          <p:cNvPr id="5" name="Sottotitolo 2"/>
          <p:cNvSpPr txBox="1">
            <a:spLocks/>
          </p:cNvSpPr>
          <p:nvPr/>
        </p:nvSpPr>
        <p:spPr>
          <a:xfrm>
            <a:off x="1949570" y="3530152"/>
            <a:ext cx="9144000" cy="111280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CH" sz="2800" i="1" dirty="0">
                <a:solidFill>
                  <a:srgbClr val="C00000"/>
                </a:solidFill>
                <a:latin typeface="Times New Roman" panose="02020603050405020304" pitchFamily="18" charset="0"/>
                <a:cs typeface="Times New Roman" panose="02020603050405020304" pitchFamily="18" charset="0"/>
              </a:rPr>
              <a:t>Conoscere i processi per favorirne lo sviluppo in classe  </a:t>
            </a:r>
          </a:p>
        </p:txBody>
      </p:sp>
      <p:sp>
        <p:nvSpPr>
          <p:cNvPr id="6" name="Sottotitolo 2"/>
          <p:cNvSpPr txBox="1">
            <a:spLocks/>
          </p:cNvSpPr>
          <p:nvPr/>
        </p:nvSpPr>
        <p:spPr>
          <a:xfrm>
            <a:off x="1771290" y="4705292"/>
            <a:ext cx="9144000" cy="414069"/>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CH" dirty="0">
                <a:latin typeface="Times New Roman" panose="02020603050405020304" pitchFamily="18" charset="0"/>
                <a:cs typeface="Times New Roman" panose="02020603050405020304" pitchFamily="18" charset="0"/>
              </a:rPr>
              <a:t>Trento 2012, </a:t>
            </a:r>
            <a:r>
              <a:rPr lang="it-CH" dirty="0" err="1">
                <a:latin typeface="Times New Roman" panose="02020603050405020304" pitchFamily="18" charset="0"/>
                <a:cs typeface="Times New Roman" panose="02020603050405020304" pitchFamily="18" charset="0"/>
              </a:rPr>
              <a:t>Erickson</a:t>
            </a:r>
            <a:endParaRPr lang="it-CH" dirty="0">
              <a:latin typeface="Times New Roman" panose="02020603050405020304" pitchFamily="18" charset="0"/>
              <a:cs typeface="Times New Roman" panose="02020603050405020304" pitchFamily="18" charset="0"/>
            </a:endParaRPr>
          </a:p>
        </p:txBody>
      </p:sp>
      <p:sp>
        <p:nvSpPr>
          <p:cNvPr id="7" name="CasellaDiTesto 6"/>
          <p:cNvSpPr txBox="1"/>
          <p:nvPr/>
        </p:nvSpPr>
        <p:spPr>
          <a:xfrm>
            <a:off x="-8633" y="6478431"/>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Tree>
    <p:extLst>
      <p:ext uri="{BB962C8B-B14F-4D97-AF65-F5344CB8AC3E}">
        <p14:creationId xmlns:p14="http://schemas.microsoft.com/office/powerpoint/2010/main" val="1407675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647575"/>
            <a:ext cx="8000409" cy="1938992"/>
          </a:xfrm>
          <a:prstGeom prst="rect">
            <a:avLst/>
          </a:prstGeom>
          <a:noFill/>
          <a:ln>
            <a:solidFill>
              <a:srgbClr val="002060"/>
            </a:solidFill>
          </a:ln>
        </p:spPr>
        <p:txBody>
          <a:bodyPr wrap="square" rtlCol="0">
            <a:spAutoFit/>
          </a:bodyPr>
          <a:lstStyle/>
          <a:p>
            <a:r>
              <a:rPr lang="it-CH" sz="2000" b="1" dirty="0" smtClean="0">
                <a:solidFill>
                  <a:srgbClr val="C00000"/>
                </a:solidFill>
                <a:latin typeface="Times New Roman" panose="02020603050405020304" pitchFamily="18" charset="0"/>
                <a:cs typeface="Times New Roman" panose="02020603050405020304" pitchFamily="18" charset="0"/>
              </a:rPr>
              <a:t>Ogni attività</a:t>
            </a:r>
            <a:r>
              <a:rPr lang="it-CH" sz="2000" dirty="0" smtClean="0">
                <a:solidFill>
                  <a:srgbClr val="C00000"/>
                </a:solidFill>
                <a:latin typeface="Times New Roman" panose="02020603050405020304" pitchFamily="18" charset="0"/>
                <a:cs typeface="Times New Roman" panose="02020603050405020304" pitchFamily="18" charset="0"/>
              </a:rPr>
              <a:t> proposta a scuola deve comportare da parte dell’insegnante l’attenzione:</a:t>
            </a:r>
          </a:p>
          <a:p>
            <a:pPr marL="342900" indent="-342900">
              <a:buFontTx/>
              <a:buChar char="-"/>
            </a:pPr>
            <a:r>
              <a:rPr lang="it-CH" sz="2000" dirty="0" smtClean="0">
                <a:solidFill>
                  <a:srgbClr val="C00000"/>
                </a:solidFill>
                <a:latin typeface="Times New Roman" panose="02020603050405020304" pitchFamily="18" charset="0"/>
                <a:cs typeface="Times New Roman" panose="02020603050405020304" pitchFamily="18" charset="0"/>
              </a:rPr>
              <a:t>per gli aspetti linguistici (lessico e grammatica)</a:t>
            </a:r>
          </a:p>
          <a:p>
            <a:pPr marL="342900" indent="-342900">
              <a:buFontTx/>
              <a:buChar char="-"/>
            </a:pPr>
            <a:r>
              <a:rPr lang="it-CH" sz="2000" dirty="0" smtClean="0">
                <a:solidFill>
                  <a:srgbClr val="C00000"/>
                </a:solidFill>
                <a:latin typeface="Times New Roman" panose="02020603050405020304" pitchFamily="18" charset="0"/>
                <a:cs typeface="Times New Roman" panose="02020603050405020304" pitchFamily="18" charset="0"/>
              </a:rPr>
              <a:t>per le strategie di memorizzazione</a:t>
            </a:r>
          </a:p>
          <a:p>
            <a:pPr marL="342900" indent="-342900">
              <a:buFontTx/>
              <a:buChar char="-"/>
            </a:pPr>
            <a:r>
              <a:rPr lang="it-CH" sz="2000" dirty="0" smtClean="0">
                <a:solidFill>
                  <a:srgbClr val="C00000"/>
                </a:solidFill>
                <a:latin typeface="Times New Roman" panose="02020603050405020304" pitchFamily="18" charset="0"/>
                <a:cs typeface="Times New Roman" panose="02020603050405020304" pitchFamily="18" charset="0"/>
              </a:rPr>
              <a:t>per la finalizzazione all’apprendimento di una nuova conoscenza o di una nuova capacità, anche se non in tempi immediati. </a:t>
            </a:r>
            <a:endParaRPr lang="it-CH" sz="2000" dirty="0" smtClean="0">
              <a:solidFill>
                <a:srgbClr val="C00000"/>
              </a:solidFill>
              <a:latin typeface="Times New Roman" panose="02020603050405020304" pitchFamily="18" charset="0"/>
              <a:cs typeface="Times New Roman" panose="02020603050405020304" pitchFamily="18" charset="0"/>
            </a:endParaRP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667278"/>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105</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Apprendimento esplicito e memoria dichiarativa</a:t>
            </a:r>
          </a:p>
        </p:txBody>
      </p:sp>
      <p:sp>
        <p:nvSpPr>
          <p:cNvPr id="8" name="CasellaDiTesto 7"/>
          <p:cNvSpPr txBox="1"/>
          <p:nvPr/>
        </p:nvSpPr>
        <p:spPr>
          <a:xfrm>
            <a:off x="707555" y="2728809"/>
            <a:ext cx="8008879" cy="1015663"/>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Trascurare </a:t>
            </a:r>
            <a:r>
              <a:rPr lang="it-CH" sz="2000" b="1" dirty="0" smtClean="0">
                <a:solidFill>
                  <a:srgbClr val="C00000"/>
                </a:solidFill>
                <a:latin typeface="Times New Roman" panose="02020603050405020304" pitchFamily="18" charset="0"/>
                <a:cs typeface="Times New Roman" panose="02020603050405020304" pitchFamily="18" charset="0"/>
              </a:rPr>
              <a:t>uno</a:t>
            </a:r>
            <a:r>
              <a:rPr lang="it-CH" sz="2000" dirty="0" smtClean="0">
                <a:solidFill>
                  <a:srgbClr val="C00000"/>
                </a:solidFill>
                <a:latin typeface="Times New Roman" panose="02020603050405020304" pitchFamily="18" charset="0"/>
                <a:cs typeface="Times New Roman" panose="02020603050405020304" pitchFamily="18" charset="0"/>
              </a:rPr>
              <a:t> di questi elementi significa, nel migliore dei casi, constatare che gli allievi apprendono </a:t>
            </a:r>
            <a:r>
              <a:rPr lang="it-CH" sz="2000" b="1" i="1" dirty="0" smtClean="0">
                <a:solidFill>
                  <a:srgbClr val="C00000"/>
                </a:solidFill>
                <a:latin typeface="Times New Roman" panose="02020603050405020304" pitchFamily="18" charset="0"/>
                <a:cs typeface="Times New Roman" panose="02020603050405020304" pitchFamily="18" charset="0"/>
              </a:rPr>
              <a:t>nonostante </a:t>
            </a:r>
            <a:r>
              <a:rPr lang="it-CH" sz="2000" dirty="0" smtClean="0">
                <a:solidFill>
                  <a:srgbClr val="C00000"/>
                </a:solidFill>
                <a:latin typeface="Times New Roman" panose="02020603050405020304" pitchFamily="18" charset="0"/>
                <a:cs typeface="Times New Roman" panose="02020603050405020304" pitchFamily="18" charset="0"/>
              </a:rPr>
              <a:t>l’insegnante, anziché </a:t>
            </a:r>
            <a:r>
              <a:rPr lang="it-CH" sz="2000" b="1" i="1" dirty="0" smtClean="0">
                <a:solidFill>
                  <a:srgbClr val="C00000"/>
                </a:solidFill>
                <a:latin typeface="Times New Roman" panose="02020603050405020304" pitchFamily="18" charset="0"/>
                <a:cs typeface="Times New Roman" panose="02020603050405020304" pitchFamily="18" charset="0"/>
              </a:rPr>
              <a:t>grazie</a:t>
            </a:r>
            <a:r>
              <a:rPr lang="it-CH" sz="2000" i="1" dirty="0" smtClean="0">
                <a:solidFill>
                  <a:srgbClr val="C00000"/>
                </a:solidFill>
                <a:latin typeface="Times New Roman" panose="02020603050405020304" pitchFamily="18" charset="0"/>
                <a:cs typeface="Times New Roman" panose="02020603050405020304" pitchFamily="18" charset="0"/>
              </a:rPr>
              <a:t> </a:t>
            </a:r>
            <a:r>
              <a:rPr lang="it-CH" sz="2000" dirty="0" smtClean="0">
                <a:solidFill>
                  <a:srgbClr val="C00000"/>
                </a:solidFill>
                <a:latin typeface="Times New Roman" panose="02020603050405020304" pitchFamily="18" charset="0"/>
                <a:cs typeface="Times New Roman" panose="02020603050405020304" pitchFamily="18" charset="0"/>
              </a:rPr>
              <a:t>alla sua guida.</a:t>
            </a:r>
            <a:endParaRPr lang="it-CH" sz="2000" b="1" dirty="0">
              <a:solidFill>
                <a:srgbClr val="C00000"/>
              </a:solidFill>
              <a:latin typeface="Times New Roman" panose="02020603050405020304" pitchFamily="18" charset="0"/>
              <a:cs typeface="Times New Roman" panose="02020603050405020304" pitchFamily="18" charset="0"/>
            </a:endParaRPr>
          </a:p>
        </p:txBody>
      </p:sp>
      <p:sp>
        <p:nvSpPr>
          <p:cNvPr id="11" name="CasellaDiTesto 10"/>
          <p:cNvSpPr txBox="1"/>
          <p:nvPr/>
        </p:nvSpPr>
        <p:spPr>
          <a:xfrm>
            <a:off x="703321" y="3876168"/>
            <a:ext cx="8008879" cy="1015663"/>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Trascurare </a:t>
            </a:r>
            <a:r>
              <a:rPr lang="it-CH" sz="2000" b="1" dirty="0" smtClean="0">
                <a:solidFill>
                  <a:srgbClr val="C00000"/>
                </a:solidFill>
                <a:latin typeface="Times New Roman" panose="02020603050405020304" pitchFamily="18" charset="0"/>
                <a:cs typeface="Times New Roman" panose="02020603050405020304" pitchFamily="18" charset="0"/>
              </a:rPr>
              <a:t>uno</a:t>
            </a:r>
            <a:r>
              <a:rPr lang="it-CH" sz="2000" dirty="0" smtClean="0">
                <a:solidFill>
                  <a:srgbClr val="C00000"/>
                </a:solidFill>
                <a:latin typeface="Times New Roman" panose="02020603050405020304" pitchFamily="18" charset="0"/>
                <a:cs typeface="Times New Roman" panose="02020603050405020304" pitchFamily="18" charset="0"/>
              </a:rPr>
              <a:t> di questi elementi significa, nel peggiore dei casi, </a:t>
            </a:r>
            <a:r>
              <a:rPr lang="it-CH" sz="2000" b="1" i="1" dirty="0" smtClean="0">
                <a:solidFill>
                  <a:srgbClr val="C00000"/>
                </a:solidFill>
                <a:latin typeface="Times New Roman" panose="02020603050405020304" pitchFamily="18" charset="0"/>
                <a:cs typeface="Times New Roman" panose="02020603050405020304" pitchFamily="18" charset="0"/>
              </a:rPr>
              <a:t>impedire</a:t>
            </a:r>
            <a:r>
              <a:rPr lang="it-CH" sz="2000" dirty="0" smtClean="0">
                <a:solidFill>
                  <a:srgbClr val="C00000"/>
                </a:solidFill>
                <a:latin typeface="Times New Roman" panose="02020603050405020304" pitchFamily="18" charset="0"/>
                <a:cs typeface="Times New Roman" panose="02020603050405020304" pitchFamily="18" charset="0"/>
              </a:rPr>
              <a:t> agli allievi di sperimentare il successo scolastico, o far loro perdere la motivazione ad apprendere.</a:t>
            </a:r>
            <a:endParaRPr lang="it-CH" sz="20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1913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8"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647575"/>
            <a:ext cx="8000409" cy="400110"/>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L’apprendimento è un </a:t>
            </a:r>
            <a:r>
              <a:rPr lang="it-CH" sz="2000" b="1" i="1" dirty="0" smtClean="0">
                <a:solidFill>
                  <a:srgbClr val="C00000"/>
                </a:solidFill>
                <a:latin typeface="Times New Roman" panose="02020603050405020304" pitchFamily="18" charset="0"/>
                <a:cs typeface="Times New Roman" panose="02020603050405020304" pitchFamily="18" charset="0"/>
              </a:rPr>
              <a:t>cambiamento di natura incrementale</a:t>
            </a:r>
            <a:r>
              <a:rPr lang="it-CH" sz="2000" i="1" dirty="0" smtClean="0">
                <a:solidFill>
                  <a:srgbClr val="C00000"/>
                </a:solidFill>
                <a:latin typeface="Times New Roman" panose="02020603050405020304" pitchFamily="18" charset="0"/>
                <a:cs typeface="Times New Roman" panose="02020603050405020304" pitchFamily="18" charset="0"/>
              </a:rPr>
              <a:t>. </a:t>
            </a:r>
            <a:r>
              <a:rPr lang="it-CH" sz="2000" dirty="0" smtClean="0">
                <a:solidFill>
                  <a:srgbClr val="C00000"/>
                </a:solidFill>
                <a:latin typeface="Times New Roman" panose="02020603050405020304" pitchFamily="18" charset="0"/>
                <a:cs typeface="Times New Roman" panose="02020603050405020304" pitchFamily="18" charset="0"/>
              </a:rPr>
              <a:t>Perciò:</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667278"/>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pp. 106 - 107</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L’apprendimento come cambiamento</a:t>
            </a:r>
          </a:p>
        </p:txBody>
      </p:sp>
      <p:sp>
        <p:nvSpPr>
          <p:cNvPr id="9" name="CasellaDiTesto 8"/>
          <p:cNvSpPr txBox="1"/>
          <p:nvPr/>
        </p:nvSpPr>
        <p:spPr>
          <a:xfrm>
            <a:off x="649033" y="1184895"/>
            <a:ext cx="8000409" cy="1631216"/>
          </a:xfrm>
          <a:prstGeom prst="rect">
            <a:avLst/>
          </a:prstGeom>
          <a:noFill/>
          <a:ln>
            <a:solidFill>
              <a:srgbClr val="002060"/>
            </a:solidFill>
          </a:ln>
        </p:spPr>
        <p:txBody>
          <a:bodyPr wrap="square" rtlCol="0">
            <a:spAutoFit/>
          </a:bodyPr>
          <a:lstStyle/>
          <a:p>
            <a:r>
              <a:rPr lang="it-CH" sz="2000" dirty="0">
                <a:solidFill>
                  <a:srgbClr val="C00000"/>
                </a:solidFill>
                <a:latin typeface="Times New Roman" panose="02020603050405020304" pitchFamily="18" charset="0"/>
                <a:cs typeface="Times New Roman" panose="02020603050405020304" pitchFamily="18" charset="0"/>
              </a:rPr>
              <a:t>l</a:t>
            </a:r>
            <a:r>
              <a:rPr lang="it-CH" sz="2000" dirty="0" smtClean="0">
                <a:solidFill>
                  <a:srgbClr val="C00000"/>
                </a:solidFill>
                <a:latin typeface="Times New Roman" panose="02020603050405020304" pitchFamily="18" charset="0"/>
                <a:cs typeface="Times New Roman" panose="02020603050405020304" pitchFamily="18" charset="0"/>
              </a:rPr>
              <a:t>’apprendimento è un </a:t>
            </a:r>
            <a:r>
              <a:rPr lang="it-CH" sz="2000" b="1" i="1" dirty="0" smtClean="0">
                <a:solidFill>
                  <a:srgbClr val="C00000"/>
                </a:solidFill>
                <a:latin typeface="Times New Roman" panose="02020603050405020304" pitchFamily="18" charset="0"/>
                <a:cs typeface="Times New Roman" panose="02020603050405020304" pitchFamily="18" charset="0"/>
              </a:rPr>
              <a:t>processo</a:t>
            </a:r>
            <a:r>
              <a:rPr lang="it-CH" sz="2000" dirty="0" smtClean="0">
                <a:solidFill>
                  <a:srgbClr val="C00000"/>
                </a:solidFill>
                <a:latin typeface="Times New Roman" panose="02020603050405020304" pitchFamily="18" charset="0"/>
                <a:cs typeface="Times New Roman" panose="02020603050405020304" pitchFamily="18" charset="0"/>
              </a:rPr>
              <a:t>:</a:t>
            </a:r>
          </a:p>
          <a:p>
            <a:pPr marL="342900" indent="-342900">
              <a:buFontTx/>
              <a:buChar char="-"/>
            </a:pPr>
            <a:r>
              <a:rPr lang="it-CH" sz="2000" dirty="0" smtClean="0">
                <a:solidFill>
                  <a:srgbClr val="C00000"/>
                </a:solidFill>
                <a:latin typeface="Times New Roman" panose="02020603050405020304" pitchFamily="18" charset="0"/>
                <a:cs typeface="Times New Roman" panose="02020603050405020304" pitchFamily="18" charset="0"/>
              </a:rPr>
              <a:t>ha luogo nel tempo e, tranne pochissimi casi, non può avvenire istantaneamente</a:t>
            </a:r>
          </a:p>
          <a:p>
            <a:pPr marL="342900" indent="-342900">
              <a:buFontTx/>
              <a:buChar char="-"/>
            </a:pPr>
            <a:r>
              <a:rPr lang="it-CH" sz="2000" dirty="0" smtClean="0">
                <a:solidFill>
                  <a:srgbClr val="C00000"/>
                </a:solidFill>
                <a:latin typeface="Times New Roman" panose="02020603050405020304" pitchFamily="18" charset="0"/>
                <a:cs typeface="Times New Roman" panose="02020603050405020304" pitchFamily="18" charset="0"/>
              </a:rPr>
              <a:t>si realizza in rapporto a un obiettivo</a:t>
            </a:r>
          </a:p>
          <a:p>
            <a:pPr marL="342900" indent="-342900">
              <a:buFontTx/>
              <a:buChar char="-"/>
            </a:pPr>
            <a:r>
              <a:rPr lang="it-CH" sz="2000" dirty="0" smtClean="0">
                <a:solidFill>
                  <a:srgbClr val="C00000"/>
                </a:solidFill>
                <a:latin typeface="Times New Roman" panose="02020603050405020304" pitchFamily="18" charset="0"/>
                <a:cs typeface="Times New Roman" panose="02020603050405020304" pitchFamily="18" charset="0"/>
              </a:rPr>
              <a:t>è articolato in processi sottostanti, in rapporto gerarchico fra loro.</a:t>
            </a:r>
            <a:endParaRPr lang="it-CH" sz="2000" dirty="0" smtClean="0">
              <a:solidFill>
                <a:srgbClr val="C00000"/>
              </a:solidFill>
              <a:latin typeface="Times New Roman" panose="02020603050405020304" pitchFamily="18" charset="0"/>
              <a:cs typeface="Times New Roman" panose="02020603050405020304" pitchFamily="18" charset="0"/>
            </a:endParaRPr>
          </a:p>
        </p:txBody>
      </p:sp>
      <p:sp>
        <p:nvSpPr>
          <p:cNvPr id="13" name="CasellaDiTesto 12"/>
          <p:cNvSpPr txBox="1"/>
          <p:nvPr/>
        </p:nvSpPr>
        <p:spPr>
          <a:xfrm>
            <a:off x="657993" y="2959960"/>
            <a:ext cx="8000409" cy="707886"/>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L’apprendimento non può essere misurato direttamente.</a:t>
            </a:r>
          </a:p>
          <a:p>
            <a:r>
              <a:rPr lang="it-CH" sz="2000" dirty="0" smtClean="0">
                <a:solidFill>
                  <a:srgbClr val="C00000"/>
                </a:solidFill>
                <a:latin typeface="Times New Roman" panose="02020603050405020304" pitchFamily="18" charset="0"/>
                <a:cs typeface="Times New Roman" panose="02020603050405020304" pitchFamily="18" charset="0"/>
              </a:rPr>
              <a:t>La misurazione richiede la mediazione del comportamento.</a:t>
            </a:r>
            <a:endParaRPr lang="it-CH" sz="2000" dirty="0" smtClean="0">
              <a:solidFill>
                <a:srgbClr val="C00000"/>
              </a:solidFill>
              <a:latin typeface="Times New Roman" panose="02020603050405020304" pitchFamily="18" charset="0"/>
              <a:cs typeface="Times New Roman" panose="02020603050405020304" pitchFamily="18" charset="0"/>
            </a:endParaRPr>
          </a:p>
        </p:txBody>
      </p:sp>
      <p:sp>
        <p:nvSpPr>
          <p:cNvPr id="14" name="CasellaDiTesto 13"/>
          <p:cNvSpPr txBox="1"/>
          <p:nvPr/>
        </p:nvSpPr>
        <p:spPr>
          <a:xfrm>
            <a:off x="649023" y="3856455"/>
            <a:ext cx="8000409" cy="1015663"/>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Riferirsi al </a:t>
            </a:r>
            <a:r>
              <a:rPr lang="it-CH" sz="2000" b="1" i="1" dirty="0" smtClean="0">
                <a:solidFill>
                  <a:srgbClr val="C00000"/>
                </a:solidFill>
                <a:latin typeface="Times New Roman" panose="02020603050405020304" pitchFamily="18" charset="0"/>
                <a:cs typeface="Times New Roman" panose="02020603050405020304" pitchFamily="18" charset="0"/>
              </a:rPr>
              <a:t>processo</a:t>
            </a:r>
            <a:r>
              <a:rPr lang="it-CH" sz="2000" dirty="0" smtClean="0">
                <a:solidFill>
                  <a:srgbClr val="C00000"/>
                </a:solidFill>
                <a:latin typeface="Times New Roman" panose="02020603050405020304" pitchFamily="18" charset="0"/>
                <a:cs typeface="Times New Roman" panose="02020603050405020304" pitchFamily="18" charset="0"/>
              </a:rPr>
              <a:t> di apprendimento significa utilizzare principi di organizzazione di carattere generale ai quali informare poi le scelte operative. </a:t>
            </a:r>
          </a:p>
        </p:txBody>
      </p:sp>
    </p:spTree>
    <p:extLst>
      <p:ext uri="{BB962C8B-B14F-4D97-AF65-F5344CB8AC3E}">
        <p14:creationId xmlns:p14="http://schemas.microsoft.com/office/powerpoint/2010/main" val="262517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9" grpId="0" animBg="1"/>
      <p:bldP spid="13"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647575"/>
            <a:ext cx="8000409" cy="1323439"/>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Ciascun individuo funziona a livelli cognitivi diversi, sia in relazione a compiti differenti, sia all’interno di un singolo compito. La variabilità in termini di pensieri e azioni caratterizza le persone di tutte le età, e si esplicita attraverso il ricorso a strategie diversificate.</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667278"/>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111</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Apprendimento e cambiamento a breve termine</a:t>
            </a:r>
          </a:p>
        </p:txBody>
      </p:sp>
      <p:sp>
        <p:nvSpPr>
          <p:cNvPr id="8" name="CasellaDiTesto 7"/>
          <p:cNvSpPr txBox="1"/>
          <p:nvPr/>
        </p:nvSpPr>
        <p:spPr>
          <a:xfrm>
            <a:off x="707555" y="2298489"/>
            <a:ext cx="8008879" cy="707886"/>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Risulta pertanto negativo </a:t>
            </a:r>
            <a:r>
              <a:rPr lang="it-CH" sz="2000" b="1" i="1" dirty="0" smtClean="0">
                <a:solidFill>
                  <a:srgbClr val="C00000"/>
                </a:solidFill>
                <a:latin typeface="Times New Roman" panose="02020603050405020304" pitchFamily="18" charset="0"/>
                <a:cs typeface="Times New Roman" panose="02020603050405020304" pitchFamily="18" charset="0"/>
              </a:rPr>
              <a:t>imporre</a:t>
            </a:r>
            <a:r>
              <a:rPr lang="it-CH" sz="2000" dirty="0" smtClean="0">
                <a:solidFill>
                  <a:srgbClr val="C00000"/>
                </a:solidFill>
                <a:latin typeface="Times New Roman" panose="02020603050405020304" pitchFamily="18" charset="0"/>
                <a:cs typeface="Times New Roman" panose="02020603050405020304" pitchFamily="18" charset="0"/>
              </a:rPr>
              <a:t> agli allievi l’utilizzo di una sola strategia, anche se dal punto di vista del docente può apparire quella più efficace.</a:t>
            </a:r>
            <a:endParaRPr lang="it-CH" sz="2000" b="1" dirty="0">
              <a:solidFill>
                <a:srgbClr val="C00000"/>
              </a:solidFill>
              <a:latin typeface="Times New Roman" panose="02020603050405020304" pitchFamily="18" charset="0"/>
              <a:cs typeface="Times New Roman" panose="02020603050405020304" pitchFamily="18" charset="0"/>
            </a:endParaRPr>
          </a:p>
        </p:txBody>
      </p:sp>
      <p:sp>
        <p:nvSpPr>
          <p:cNvPr id="11" name="CasellaDiTesto 10"/>
          <p:cNvSpPr txBox="1"/>
          <p:nvPr/>
        </p:nvSpPr>
        <p:spPr>
          <a:xfrm>
            <a:off x="703321" y="3266548"/>
            <a:ext cx="8008879" cy="1015663"/>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Non esiste a priori una forma di apprendimento superiore alle altre, proprio per il fatto che nei diversi momenti temporali il livello cognitivo non è identico.</a:t>
            </a:r>
            <a:endParaRPr lang="it-CH" sz="20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1102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8"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647575"/>
            <a:ext cx="8000409" cy="707886"/>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Un cambiamento temporaneo non corrisponde alla realizzazione di un apprendimento.</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667278"/>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111</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Cosa significa apprendere </a:t>
            </a:r>
            <a:r>
              <a:rPr lang="it-CH" sz="1800" dirty="0" smtClean="0">
                <a:solidFill>
                  <a:srgbClr val="002060"/>
                </a:solidFill>
                <a:latin typeface="Times New Roman"/>
                <a:cs typeface="Times New Roman"/>
              </a:rPr>
              <a:t>«davvero».</a:t>
            </a:r>
            <a:endParaRPr lang="it-CH" sz="1800" dirty="0" smtClean="0">
              <a:solidFill>
                <a:srgbClr val="002060"/>
              </a:solidFill>
              <a:latin typeface="Times New Roman" panose="02020603050405020304" pitchFamily="18" charset="0"/>
              <a:cs typeface="Times New Roman" panose="02020603050405020304" pitchFamily="18" charset="0"/>
            </a:endParaRPr>
          </a:p>
        </p:txBody>
      </p:sp>
      <p:sp>
        <p:nvSpPr>
          <p:cNvPr id="8" name="CasellaDiTesto 7"/>
          <p:cNvSpPr txBox="1"/>
          <p:nvPr/>
        </p:nvSpPr>
        <p:spPr>
          <a:xfrm>
            <a:off x="707555" y="1661974"/>
            <a:ext cx="8008879" cy="707886"/>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Il cambiamento deve essere relativamente permanente, e talvolta perfino irreversibile.</a:t>
            </a:r>
            <a:endParaRPr lang="it-CH" sz="2000" b="1" dirty="0">
              <a:solidFill>
                <a:srgbClr val="C00000"/>
              </a:solidFill>
              <a:latin typeface="Times New Roman" panose="02020603050405020304" pitchFamily="18" charset="0"/>
              <a:cs typeface="Times New Roman" panose="02020603050405020304" pitchFamily="18" charset="0"/>
            </a:endParaRPr>
          </a:p>
        </p:txBody>
      </p:sp>
      <p:sp>
        <p:nvSpPr>
          <p:cNvPr id="11" name="CasellaDiTesto 10"/>
          <p:cNvSpPr txBox="1"/>
          <p:nvPr/>
        </p:nvSpPr>
        <p:spPr>
          <a:xfrm>
            <a:off x="703321" y="2638998"/>
            <a:ext cx="8008879" cy="1015663"/>
          </a:xfrm>
          <a:prstGeom prst="rect">
            <a:avLst/>
          </a:prstGeom>
          <a:noFill/>
          <a:ln>
            <a:solidFill>
              <a:srgbClr val="002060"/>
            </a:solidFill>
          </a:ln>
        </p:spPr>
        <p:txBody>
          <a:bodyPr wrap="square" rtlCol="0">
            <a:spAutoFit/>
          </a:bodyPr>
          <a:lstStyle/>
          <a:p>
            <a:r>
              <a:rPr lang="it-CH" sz="2000" dirty="0" smtClean="0">
                <a:solidFill>
                  <a:srgbClr val="C00000"/>
                </a:solidFill>
                <a:latin typeface="Times New Roman" panose="02020603050405020304" pitchFamily="18" charset="0"/>
                <a:cs typeface="Times New Roman" panose="02020603050405020304" pitchFamily="18" charset="0"/>
              </a:rPr>
              <a:t>Quando gli insegnanti affermano che gli allievi in un primo momento sembrano aver appreso ma poi dimenticano tutto, dovrebbero in realtà chiedersi se gli allievi hanno </a:t>
            </a:r>
            <a:r>
              <a:rPr lang="it-CH" sz="2000" i="1" dirty="0" smtClean="0">
                <a:solidFill>
                  <a:srgbClr val="C00000"/>
                </a:solidFill>
                <a:latin typeface="Times New Roman" panose="02020603050405020304" pitchFamily="18" charset="0"/>
                <a:cs typeface="Times New Roman" panose="02020603050405020304" pitchFamily="18" charset="0"/>
              </a:rPr>
              <a:t>davvero </a:t>
            </a:r>
            <a:r>
              <a:rPr lang="it-CH" sz="2000" dirty="0" smtClean="0">
                <a:solidFill>
                  <a:srgbClr val="C00000"/>
                </a:solidFill>
                <a:latin typeface="Times New Roman" panose="02020603050405020304" pitchFamily="18" charset="0"/>
                <a:cs typeface="Times New Roman" panose="02020603050405020304" pitchFamily="18" charset="0"/>
              </a:rPr>
              <a:t>appreso.</a:t>
            </a:r>
            <a:endParaRPr lang="it-CH" sz="20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0376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8"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647575"/>
            <a:ext cx="8000409" cy="3170099"/>
          </a:xfrm>
          <a:prstGeom prst="rect">
            <a:avLst/>
          </a:prstGeom>
          <a:noFill/>
          <a:ln>
            <a:solidFill>
              <a:srgbClr val="002060"/>
            </a:solidFill>
          </a:ln>
        </p:spPr>
        <p:txBody>
          <a:bodyPr wrap="square" rtlCol="0">
            <a:spAutoFit/>
          </a:bodyPr>
          <a:lstStyle/>
          <a:p>
            <a:r>
              <a:rPr lang="it-CH" sz="4000" dirty="0" smtClean="0">
                <a:solidFill>
                  <a:srgbClr val="C00000"/>
                </a:solidFill>
                <a:latin typeface="Times New Roman" panose="02020603050405020304" pitchFamily="18" charset="0"/>
                <a:cs typeface="Times New Roman" panose="02020603050405020304" pitchFamily="18" charset="0"/>
              </a:rPr>
              <a:t>L’insegnante è colui che sceglie lo stimolo più adeguato per aiutare l’allievo a costruire i corrispondenti circuiti nervosi e per rendere più efficiente l’apprendimento.</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89"/>
            <a:ext cx="4851399" cy="1102563"/>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116</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Cosa significa apprendere </a:t>
            </a:r>
            <a:r>
              <a:rPr lang="it-CH" sz="1800" dirty="0" smtClean="0">
                <a:solidFill>
                  <a:srgbClr val="002060"/>
                </a:solidFill>
                <a:latin typeface="Times New Roman"/>
                <a:cs typeface="Times New Roman"/>
              </a:rPr>
              <a:t>«davvero».</a:t>
            </a:r>
          </a:p>
          <a:p>
            <a:pPr algn="l">
              <a:lnSpc>
                <a:spcPct val="100000"/>
              </a:lnSpc>
              <a:spcBef>
                <a:spcPts val="0"/>
              </a:spcBef>
            </a:pPr>
            <a:r>
              <a:rPr lang="it-CH" sz="1800" dirty="0" smtClean="0">
                <a:solidFill>
                  <a:srgbClr val="002060"/>
                </a:solidFill>
                <a:latin typeface="Times New Roman"/>
                <a:cs typeface="Times New Roman"/>
              </a:rPr>
              <a:t>L’apprendimento a livello biologico.</a:t>
            </a:r>
            <a:endParaRPr lang="it-CH" sz="1800" dirty="0" smtClean="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564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1113755"/>
            <a:ext cx="8000409" cy="2062103"/>
          </a:xfrm>
          <a:prstGeom prst="rect">
            <a:avLst/>
          </a:prstGeom>
          <a:noFill/>
          <a:ln>
            <a:solidFill>
              <a:srgbClr val="002060"/>
            </a:solidFill>
          </a:ln>
        </p:spPr>
        <p:txBody>
          <a:bodyPr wrap="square" rtlCol="0">
            <a:spAutoFit/>
          </a:bodyPr>
          <a:lstStyle/>
          <a:p>
            <a:r>
              <a:rPr lang="it-CH" sz="3200" dirty="0" smtClean="0">
                <a:solidFill>
                  <a:srgbClr val="C00000"/>
                </a:solidFill>
                <a:latin typeface="Times New Roman" panose="02020603050405020304" pitchFamily="18" charset="0"/>
                <a:cs typeface="Times New Roman" panose="02020603050405020304" pitchFamily="18" charset="0"/>
              </a:rPr>
              <a:t>È solo attraverso l’</a:t>
            </a:r>
            <a:r>
              <a:rPr lang="it-CH" sz="3200" i="1" dirty="0" smtClean="0">
                <a:solidFill>
                  <a:srgbClr val="C00000"/>
                </a:solidFill>
                <a:latin typeface="Times New Roman" panose="02020603050405020304" pitchFamily="18" charset="0"/>
                <a:cs typeface="Times New Roman" panose="02020603050405020304" pitchFamily="18" charset="0"/>
              </a:rPr>
              <a:t>analisi del compito </a:t>
            </a:r>
            <a:r>
              <a:rPr lang="it-CH" sz="3200" dirty="0" smtClean="0">
                <a:solidFill>
                  <a:srgbClr val="C00000"/>
                </a:solidFill>
                <a:latin typeface="Times New Roman" panose="02020603050405020304" pitchFamily="18" charset="0"/>
                <a:cs typeface="Times New Roman" panose="02020603050405020304" pitchFamily="18" charset="0"/>
              </a:rPr>
              <a:t>che diventa possibile evidenziare se ciò che l’allievo deve apprendere si collega in modo </a:t>
            </a:r>
            <a:r>
              <a:rPr lang="it-CH" sz="3200" i="1" dirty="0" smtClean="0">
                <a:solidFill>
                  <a:srgbClr val="C00000"/>
                </a:solidFill>
                <a:latin typeface="Times New Roman" panose="02020603050405020304" pitchFamily="18" charset="0"/>
                <a:cs typeface="Times New Roman" panose="02020603050405020304" pitchFamily="18" charset="0"/>
              </a:rPr>
              <a:t>non arbitrario </a:t>
            </a:r>
            <a:r>
              <a:rPr lang="it-CH" sz="3200" dirty="0" smtClean="0">
                <a:solidFill>
                  <a:srgbClr val="C00000"/>
                </a:solidFill>
                <a:latin typeface="Times New Roman" panose="02020603050405020304" pitchFamily="18" charset="0"/>
                <a:cs typeface="Times New Roman" panose="02020603050405020304" pitchFamily="18" charset="0"/>
              </a:rPr>
              <a:t>a ciò che egli sa già.</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726046"/>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122</a:t>
            </a:r>
          </a:p>
          <a:p>
            <a:pPr algn="l">
              <a:lnSpc>
                <a:spcPct val="100000"/>
              </a:lnSpc>
              <a:spcBef>
                <a:spcPts val="0"/>
              </a:spcBef>
            </a:pPr>
            <a:r>
              <a:rPr lang="it-CH" sz="1800" dirty="0" smtClean="0">
                <a:solidFill>
                  <a:srgbClr val="002060"/>
                </a:solidFill>
                <a:latin typeface="Times New Roman"/>
                <a:cs typeface="Times New Roman"/>
              </a:rPr>
              <a:t>L’apprendimento significativo.</a:t>
            </a:r>
            <a:endParaRPr lang="it-CH" sz="1800" dirty="0" smtClean="0">
              <a:solidFill>
                <a:srgbClr val="002060"/>
              </a:solidFill>
              <a:latin typeface="Times New Roman" panose="02020603050405020304" pitchFamily="18" charset="0"/>
              <a:cs typeface="Times New Roman" panose="02020603050405020304" pitchFamily="18" charset="0"/>
            </a:endParaRPr>
          </a:p>
        </p:txBody>
      </p:sp>
      <p:sp>
        <p:nvSpPr>
          <p:cNvPr id="8" name="Sottotitolo 2"/>
          <p:cNvSpPr txBox="1">
            <a:spLocks/>
          </p:cNvSpPr>
          <p:nvPr/>
        </p:nvSpPr>
        <p:spPr>
          <a:xfrm>
            <a:off x="8906933" y="1113755"/>
            <a:ext cx="2800973" cy="528823"/>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200" i="1" dirty="0" smtClean="0">
                <a:solidFill>
                  <a:srgbClr val="002060"/>
                </a:solidFill>
                <a:latin typeface="Times New Roman" panose="02020603050405020304" pitchFamily="18" charset="0"/>
                <a:cs typeface="Times New Roman" panose="02020603050405020304" pitchFamily="18" charset="0"/>
              </a:rPr>
              <a:t>analisi del compito</a:t>
            </a:r>
          </a:p>
          <a:p>
            <a:pPr algn="l">
              <a:lnSpc>
                <a:spcPct val="100000"/>
              </a:lnSpc>
              <a:spcBef>
                <a:spcPts val="0"/>
              </a:spcBef>
            </a:pPr>
            <a:r>
              <a:rPr lang="it-CH" sz="1200" dirty="0" smtClean="0">
                <a:solidFill>
                  <a:srgbClr val="002060"/>
                </a:solidFill>
                <a:latin typeface="Times New Roman" panose="02020603050405020304" pitchFamily="18" charset="0"/>
                <a:cs typeface="Times New Roman" panose="02020603050405020304" pitchFamily="18" charset="0"/>
              </a:rPr>
              <a:t>v. scheda . </a:t>
            </a:r>
            <a:r>
              <a:rPr lang="it-CH" sz="1200" dirty="0" err="1" smtClean="0">
                <a:solidFill>
                  <a:srgbClr val="002060"/>
                </a:solidFill>
                <a:latin typeface="Times New Roman" panose="02020603050405020304" pitchFamily="18" charset="0"/>
                <a:cs typeface="Times New Roman" panose="02020603050405020304" pitchFamily="18" charset="0"/>
              </a:rPr>
              <a:t>docx</a:t>
            </a:r>
            <a:r>
              <a:rPr lang="it-CH" sz="1200" dirty="0" smtClean="0">
                <a:solidFill>
                  <a:srgbClr val="002060"/>
                </a:solidFill>
                <a:latin typeface="Times New Roman" panose="02020603050405020304" pitchFamily="18" charset="0"/>
                <a:cs typeface="Times New Roman" panose="02020603050405020304" pitchFamily="18" charset="0"/>
              </a:rPr>
              <a:t>, e Box 2.10, pp. 113-115</a:t>
            </a:r>
          </a:p>
        </p:txBody>
      </p:sp>
    </p:spTree>
    <p:extLst>
      <p:ext uri="{BB962C8B-B14F-4D97-AF65-F5344CB8AC3E}">
        <p14:creationId xmlns:p14="http://schemas.microsoft.com/office/powerpoint/2010/main" val="2852016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1113755"/>
            <a:ext cx="11193338" cy="1077218"/>
          </a:xfrm>
          <a:prstGeom prst="rect">
            <a:avLst/>
          </a:prstGeom>
          <a:noFill/>
          <a:ln>
            <a:solidFill>
              <a:srgbClr val="002060"/>
            </a:solidFill>
          </a:ln>
        </p:spPr>
        <p:txBody>
          <a:bodyPr wrap="square" rtlCol="0">
            <a:spAutoFit/>
          </a:bodyPr>
          <a:lstStyle/>
          <a:p>
            <a:r>
              <a:rPr lang="it-CH" sz="3200" b="1" dirty="0" smtClean="0">
                <a:solidFill>
                  <a:srgbClr val="C00000"/>
                </a:solidFill>
                <a:latin typeface="Times New Roman" panose="02020603050405020304" pitchFamily="18" charset="0"/>
                <a:cs typeface="Times New Roman" panose="02020603050405020304" pitchFamily="18" charset="0"/>
              </a:rPr>
              <a:t>Nessuno</a:t>
            </a:r>
            <a:r>
              <a:rPr lang="it-CH" sz="3200" dirty="0">
                <a:solidFill>
                  <a:srgbClr val="C00000"/>
                </a:solidFill>
                <a:latin typeface="Times New Roman" panose="02020603050405020304" pitchFamily="18" charset="0"/>
                <a:cs typeface="Times New Roman" panose="02020603050405020304" pitchFamily="18" charset="0"/>
              </a:rPr>
              <a:t> </a:t>
            </a:r>
            <a:r>
              <a:rPr lang="it-CH" sz="3200" dirty="0" smtClean="0">
                <a:solidFill>
                  <a:srgbClr val="C00000"/>
                </a:solidFill>
                <a:latin typeface="Times New Roman" panose="02020603050405020304" pitchFamily="18" charset="0"/>
                <a:cs typeface="Times New Roman" panose="02020603050405020304" pitchFamily="18" charset="0"/>
              </a:rPr>
              <a:t>degli assunti su cui si fonda un apprendimento efficace deriva direttamente dalle ricerche sul cervello. </a:t>
            </a:r>
            <a:endParaRPr lang="it-CH" sz="3200" b="1" dirty="0" smtClean="0">
              <a:solidFill>
                <a:srgbClr val="C00000"/>
              </a:solidFill>
              <a:latin typeface="Times New Roman" panose="02020603050405020304" pitchFamily="18" charset="0"/>
              <a:cs typeface="Times New Roman" panose="02020603050405020304" pitchFamily="18" charset="0"/>
            </a:endParaRP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726046"/>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127</a:t>
            </a:r>
          </a:p>
          <a:p>
            <a:pPr algn="l">
              <a:lnSpc>
                <a:spcPct val="100000"/>
              </a:lnSpc>
              <a:spcBef>
                <a:spcPts val="0"/>
              </a:spcBef>
            </a:pPr>
            <a:r>
              <a:rPr lang="it-CH" sz="1800" dirty="0" smtClean="0">
                <a:solidFill>
                  <a:srgbClr val="002060"/>
                </a:solidFill>
                <a:latin typeface="Times New Roman"/>
                <a:cs typeface="Times New Roman"/>
              </a:rPr>
              <a:t>L’</a:t>
            </a:r>
            <a:r>
              <a:rPr lang="it-CH" sz="1800" dirty="0" err="1" smtClean="0">
                <a:solidFill>
                  <a:srgbClr val="002060"/>
                </a:solidFill>
                <a:latin typeface="Times New Roman"/>
                <a:cs typeface="Times New Roman"/>
              </a:rPr>
              <a:t>insightful</a:t>
            </a:r>
            <a:r>
              <a:rPr lang="it-CH" sz="1800" dirty="0" smtClean="0">
                <a:solidFill>
                  <a:srgbClr val="002060"/>
                </a:solidFill>
                <a:latin typeface="Times New Roman"/>
                <a:cs typeface="Times New Roman"/>
              </a:rPr>
              <a:t> </a:t>
            </a:r>
            <a:r>
              <a:rPr lang="it-CH" sz="1800" dirty="0" err="1" smtClean="0">
                <a:solidFill>
                  <a:srgbClr val="002060"/>
                </a:solidFill>
                <a:latin typeface="Times New Roman"/>
                <a:cs typeface="Times New Roman"/>
              </a:rPr>
              <a:t>learning</a:t>
            </a:r>
            <a:r>
              <a:rPr lang="it-CH" sz="1800" dirty="0" smtClean="0">
                <a:solidFill>
                  <a:srgbClr val="002060"/>
                </a:solidFill>
                <a:latin typeface="Times New Roman"/>
                <a:cs typeface="Times New Roman"/>
              </a:rPr>
              <a:t>.</a:t>
            </a:r>
            <a:endParaRPr lang="it-CH" sz="1800" dirty="0" smtClean="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5360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1562005"/>
            <a:ext cx="11193338" cy="1077218"/>
          </a:xfrm>
          <a:prstGeom prst="rect">
            <a:avLst/>
          </a:prstGeom>
          <a:noFill/>
          <a:ln>
            <a:solidFill>
              <a:srgbClr val="002060"/>
            </a:solidFill>
          </a:ln>
        </p:spPr>
        <p:txBody>
          <a:bodyPr wrap="square" rtlCol="0">
            <a:spAutoFit/>
          </a:bodyPr>
          <a:lstStyle/>
          <a:p>
            <a:r>
              <a:rPr lang="it-CH" sz="3200" b="1" dirty="0" smtClean="0">
                <a:solidFill>
                  <a:srgbClr val="C00000"/>
                </a:solidFill>
                <a:latin typeface="Times New Roman" panose="02020603050405020304" pitchFamily="18" charset="0"/>
                <a:cs typeface="Times New Roman" panose="02020603050405020304" pitchFamily="18" charset="0"/>
              </a:rPr>
              <a:t>Nessuno</a:t>
            </a:r>
            <a:r>
              <a:rPr lang="it-CH" sz="3200" dirty="0">
                <a:solidFill>
                  <a:srgbClr val="C00000"/>
                </a:solidFill>
                <a:latin typeface="Times New Roman" panose="02020603050405020304" pitchFamily="18" charset="0"/>
                <a:cs typeface="Times New Roman" panose="02020603050405020304" pitchFamily="18" charset="0"/>
              </a:rPr>
              <a:t> </a:t>
            </a:r>
            <a:r>
              <a:rPr lang="it-CH" sz="3200" dirty="0" smtClean="0">
                <a:solidFill>
                  <a:srgbClr val="C00000"/>
                </a:solidFill>
                <a:latin typeface="Times New Roman" panose="02020603050405020304" pitchFamily="18" charset="0"/>
                <a:cs typeface="Times New Roman" panose="02020603050405020304" pitchFamily="18" charset="0"/>
              </a:rPr>
              <a:t>degli assunti su cui si fonda un apprendimento efficace deriva </a:t>
            </a:r>
            <a:r>
              <a:rPr lang="it-CH" sz="3200" i="1" dirty="0" smtClean="0">
                <a:solidFill>
                  <a:srgbClr val="C00000"/>
                </a:solidFill>
                <a:latin typeface="Times New Roman" panose="02020603050405020304" pitchFamily="18" charset="0"/>
                <a:cs typeface="Times New Roman" panose="02020603050405020304" pitchFamily="18" charset="0"/>
              </a:rPr>
              <a:t>direttamente</a:t>
            </a:r>
            <a:r>
              <a:rPr lang="it-CH" sz="3200" dirty="0" smtClean="0">
                <a:solidFill>
                  <a:srgbClr val="C00000"/>
                </a:solidFill>
                <a:latin typeface="Times New Roman" panose="02020603050405020304" pitchFamily="18" charset="0"/>
                <a:cs typeface="Times New Roman" panose="02020603050405020304" pitchFamily="18" charset="0"/>
              </a:rPr>
              <a:t> dalle ricerche sul cervello. </a:t>
            </a:r>
            <a:endParaRPr lang="it-CH" sz="3200" b="1" dirty="0" smtClean="0">
              <a:solidFill>
                <a:srgbClr val="C00000"/>
              </a:solidFill>
              <a:latin typeface="Times New Roman" panose="02020603050405020304" pitchFamily="18" charset="0"/>
              <a:cs typeface="Times New Roman" panose="02020603050405020304" pitchFamily="18" charset="0"/>
            </a:endParaRP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726046"/>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127</a:t>
            </a:r>
          </a:p>
          <a:p>
            <a:pPr algn="l">
              <a:lnSpc>
                <a:spcPct val="100000"/>
              </a:lnSpc>
              <a:spcBef>
                <a:spcPts val="0"/>
              </a:spcBef>
            </a:pPr>
            <a:r>
              <a:rPr lang="it-CH" sz="1800" dirty="0" smtClean="0">
                <a:solidFill>
                  <a:srgbClr val="002060"/>
                </a:solidFill>
                <a:latin typeface="Times New Roman"/>
                <a:cs typeface="Times New Roman"/>
              </a:rPr>
              <a:t>L’</a:t>
            </a:r>
            <a:r>
              <a:rPr lang="it-CH" sz="1800" dirty="0" err="1" smtClean="0">
                <a:solidFill>
                  <a:srgbClr val="002060"/>
                </a:solidFill>
                <a:latin typeface="Times New Roman"/>
                <a:cs typeface="Times New Roman"/>
              </a:rPr>
              <a:t>insightful</a:t>
            </a:r>
            <a:r>
              <a:rPr lang="it-CH" sz="1800" dirty="0" smtClean="0">
                <a:solidFill>
                  <a:srgbClr val="002060"/>
                </a:solidFill>
                <a:latin typeface="Times New Roman"/>
                <a:cs typeface="Times New Roman"/>
              </a:rPr>
              <a:t> </a:t>
            </a:r>
            <a:r>
              <a:rPr lang="it-CH" sz="1800" dirty="0" err="1" smtClean="0">
                <a:solidFill>
                  <a:srgbClr val="002060"/>
                </a:solidFill>
                <a:latin typeface="Times New Roman"/>
                <a:cs typeface="Times New Roman"/>
              </a:rPr>
              <a:t>learning</a:t>
            </a:r>
            <a:r>
              <a:rPr lang="it-CH" sz="1800" dirty="0" smtClean="0">
                <a:solidFill>
                  <a:srgbClr val="002060"/>
                </a:solidFill>
                <a:latin typeface="Times New Roman"/>
                <a:cs typeface="Times New Roman"/>
              </a:rPr>
              <a:t>.</a:t>
            </a:r>
            <a:endParaRPr lang="it-CH" sz="1800" dirty="0" smtClean="0">
              <a:solidFill>
                <a:srgbClr val="002060"/>
              </a:solidFill>
              <a:latin typeface="Times New Roman" panose="02020603050405020304" pitchFamily="18" charset="0"/>
              <a:cs typeface="Times New Roman" panose="02020603050405020304" pitchFamily="18" charset="0"/>
            </a:endParaRPr>
          </a:p>
        </p:txBody>
      </p:sp>
      <p:sp>
        <p:nvSpPr>
          <p:cNvPr id="8" name="CasellaDiTesto 7"/>
          <p:cNvSpPr txBox="1"/>
          <p:nvPr/>
        </p:nvSpPr>
        <p:spPr>
          <a:xfrm>
            <a:off x="711791" y="3212978"/>
            <a:ext cx="11193338" cy="1077218"/>
          </a:xfrm>
          <a:prstGeom prst="rect">
            <a:avLst/>
          </a:prstGeom>
          <a:noFill/>
          <a:ln>
            <a:solidFill>
              <a:srgbClr val="002060"/>
            </a:solidFill>
          </a:ln>
        </p:spPr>
        <p:txBody>
          <a:bodyPr wrap="square" rtlCol="0">
            <a:spAutoFit/>
          </a:bodyPr>
          <a:lstStyle/>
          <a:p>
            <a:r>
              <a:rPr lang="it-CH" sz="3200" dirty="0" smtClean="0">
                <a:solidFill>
                  <a:srgbClr val="C00000"/>
                </a:solidFill>
                <a:latin typeface="Times New Roman" panose="02020603050405020304" pitchFamily="18" charset="0"/>
                <a:cs typeface="Times New Roman" panose="02020603050405020304" pitchFamily="18" charset="0"/>
              </a:rPr>
              <a:t>Non esistono evidenze di carattere </a:t>
            </a:r>
            <a:r>
              <a:rPr lang="it-CH" sz="3200" dirty="0" err="1" smtClean="0">
                <a:solidFill>
                  <a:srgbClr val="C00000"/>
                </a:solidFill>
                <a:latin typeface="Times New Roman" panose="02020603050405020304" pitchFamily="18" charset="0"/>
                <a:cs typeface="Times New Roman" panose="02020603050405020304" pitchFamily="18" charset="0"/>
              </a:rPr>
              <a:t>neuroscientifico</a:t>
            </a:r>
            <a:r>
              <a:rPr lang="it-CH" sz="3200" dirty="0" smtClean="0">
                <a:solidFill>
                  <a:srgbClr val="C00000"/>
                </a:solidFill>
                <a:latin typeface="Times New Roman" panose="02020603050405020304" pitchFamily="18" charset="0"/>
                <a:cs typeface="Times New Roman" panose="02020603050405020304" pitchFamily="18" charset="0"/>
              </a:rPr>
              <a:t> che obblighino a modificare tali assunti.</a:t>
            </a:r>
          </a:p>
        </p:txBody>
      </p:sp>
    </p:spTree>
    <p:extLst>
      <p:ext uri="{BB962C8B-B14F-4D97-AF65-F5344CB8AC3E}">
        <p14:creationId xmlns:p14="http://schemas.microsoft.com/office/powerpoint/2010/main" val="2508077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726046"/>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127</a:t>
            </a:r>
          </a:p>
          <a:p>
            <a:pPr algn="l">
              <a:lnSpc>
                <a:spcPct val="100000"/>
              </a:lnSpc>
              <a:spcBef>
                <a:spcPts val="0"/>
              </a:spcBef>
            </a:pPr>
            <a:r>
              <a:rPr lang="it-CH" sz="1800" dirty="0" smtClean="0">
                <a:solidFill>
                  <a:srgbClr val="002060"/>
                </a:solidFill>
                <a:latin typeface="Times New Roman"/>
                <a:cs typeface="Times New Roman"/>
              </a:rPr>
              <a:t>L’</a:t>
            </a:r>
            <a:r>
              <a:rPr lang="it-CH" sz="1800" dirty="0" err="1" smtClean="0">
                <a:solidFill>
                  <a:srgbClr val="002060"/>
                </a:solidFill>
                <a:latin typeface="Times New Roman"/>
                <a:cs typeface="Times New Roman"/>
              </a:rPr>
              <a:t>insightful</a:t>
            </a:r>
            <a:r>
              <a:rPr lang="it-CH" sz="1800" dirty="0" smtClean="0">
                <a:solidFill>
                  <a:srgbClr val="002060"/>
                </a:solidFill>
                <a:latin typeface="Times New Roman"/>
                <a:cs typeface="Times New Roman"/>
              </a:rPr>
              <a:t> </a:t>
            </a:r>
            <a:r>
              <a:rPr lang="it-CH" sz="1800" dirty="0" err="1" smtClean="0">
                <a:solidFill>
                  <a:srgbClr val="002060"/>
                </a:solidFill>
                <a:latin typeface="Times New Roman"/>
                <a:cs typeface="Times New Roman"/>
              </a:rPr>
              <a:t>learning</a:t>
            </a:r>
            <a:r>
              <a:rPr lang="it-CH" sz="1800" dirty="0" smtClean="0">
                <a:solidFill>
                  <a:srgbClr val="002060"/>
                </a:solidFill>
                <a:latin typeface="Times New Roman"/>
                <a:cs typeface="Times New Roman"/>
              </a:rPr>
              <a:t>.</a:t>
            </a:r>
            <a:endParaRPr lang="it-CH" sz="1800" dirty="0" smtClean="0">
              <a:solidFill>
                <a:srgbClr val="002060"/>
              </a:solidFill>
              <a:latin typeface="Times New Roman" panose="02020603050405020304" pitchFamily="18" charset="0"/>
              <a:cs typeface="Times New Roman" panose="02020603050405020304" pitchFamily="18" charset="0"/>
            </a:endParaRPr>
          </a:p>
        </p:txBody>
      </p:sp>
      <p:sp>
        <p:nvSpPr>
          <p:cNvPr id="9" name="CasellaDiTesto 8"/>
          <p:cNvSpPr txBox="1"/>
          <p:nvPr/>
        </p:nvSpPr>
        <p:spPr>
          <a:xfrm>
            <a:off x="720751" y="882073"/>
            <a:ext cx="11193338" cy="2308324"/>
          </a:xfrm>
          <a:prstGeom prst="rect">
            <a:avLst/>
          </a:prstGeom>
          <a:noFill/>
          <a:ln>
            <a:solidFill>
              <a:srgbClr val="002060"/>
            </a:solidFill>
          </a:ln>
        </p:spPr>
        <p:txBody>
          <a:bodyPr wrap="square" rtlCol="0">
            <a:spAutoFit/>
          </a:bodyPr>
          <a:lstStyle/>
          <a:p>
            <a:r>
              <a:rPr lang="it-CH" sz="2400" dirty="0" smtClean="0">
                <a:solidFill>
                  <a:srgbClr val="C00000"/>
                </a:solidFill>
                <a:latin typeface="Times New Roman" panose="02020603050405020304" pitchFamily="18" charset="0"/>
                <a:cs typeface="Times New Roman" panose="02020603050405020304" pitchFamily="18" charset="0"/>
              </a:rPr>
              <a:t>Le neuroscienze </a:t>
            </a:r>
          </a:p>
          <a:p>
            <a:pPr marL="342900" indent="-342900">
              <a:buFontTx/>
              <a:buChar char="-"/>
            </a:pPr>
            <a:r>
              <a:rPr lang="it-CH" sz="2400" dirty="0" smtClean="0">
                <a:solidFill>
                  <a:srgbClr val="C00000"/>
                </a:solidFill>
                <a:latin typeface="Times New Roman" panose="02020603050405020304" pitchFamily="18" charset="0"/>
                <a:cs typeface="Times New Roman" panose="02020603050405020304" pitchFamily="18" charset="0"/>
              </a:rPr>
              <a:t>permettono di comprendere meglio l’influenza che sull’apprendimento esercitano le componenti biologiche</a:t>
            </a:r>
          </a:p>
          <a:p>
            <a:pPr marL="342900" indent="-342900">
              <a:buFontTx/>
              <a:buChar char="-"/>
            </a:pPr>
            <a:r>
              <a:rPr lang="it-CH" sz="2400" dirty="0" smtClean="0">
                <a:solidFill>
                  <a:srgbClr val="C00000"/>
                </a:solidFill>
                <a:latin typeface="Times New Roman" panose="02020603050405020304" pitchFamily="18" charset="0"/>
                <a:cs typeface="Times New Roman" panose="02020603050405020304" pitchFamily="18" charset="0"/>
              </a:rPr>
              <a:t>sottolineano le criticità di specifici processi cognitivi e ne evidenziano il substrato biologico</a:t>
            </a:r>
          </a:p>
          <a:p>
            <a:pPr marL="342900" indent="-342900">
              <a:buFontTx/>
              <a:buChar char="-"/>
            </a:pPr>
            <a:r>
              <a:rPr lang="it-CH" sz="2400" dirty="0" smtClean="0">
                <a:solidFill>
                  <a:srgbClr val="C00000"/>
                </a:solidFill>
                <a:latin typeface="Times New Roman" panose="02020603050405020304" pitchFamily="18" charset="0"/>
                <a:cs typeface="Times New Roman" panose="02020603050405020304" pitchFamily="18" charset="0"/>
              </a:rPr>
              <a:t>permettono di comprendere meglio il funzionamento della mente degli allievi.</a:t>
            </a:r>
            <a:endParaRPr lang="it-CH" sz="2400" dirty="0" smtClean="0">
              <a:solidFill>
                <a:srgbClr val="C00000"/>
              </a:solidFill>
              <a:latin typeface="Times New Roman" panose="02020603050405020304" pitchFamily="18" charset="0"/>
              <a:cs typeface="Times New Roman" panose="02020603050405020304" pitchFamily="18" charset="0"/>
            </a:endParaRPr>
          </a:p>
        </p:txBody>
      </p:sp>
      <p:sp>
        <p:nvSpPr>
          <p:cNvPr id="11" name="CasellaDiTesto 10"/>
          <p:cNvSpPr txBox="1"/>
          <p:nvPr/>
        </p:nvSpPr>
        <p:spPr>
          <a:xfrm>
            <a:off x="711781" y="3383303"/>
            <a:ext cx="11193338" cy="830997"/>
          </a:xfrm>
          <a:prstGeom prst="rect">
            <a:avLst/>
          </a:prstGeom>
          <a:noFill/>
          <a:ln>
            <a:solidFill>
              <a:srgbClr val="002060"/>
            </a:solidFill>
          </a:ln>
        </p:spPr>
        <p:txBody>
          <a:bodyPr wrap="square" rtlCol="0">
            <a:spAutoFit/>
          </a:bodyPr>
          <a:lstStyle/>
          <a:p>
            <a:r>
              <a:rPr lang="it-CH" sz="2400" dirty="0" smtClean="0">
                <a:solidFill>
                  <a:srgbClr val="C00000"/>
                </a:solidFill>
                <a:latin typeface="Times New Roman" panose="02020603050405020304" pitchFamily="18" charset="0"/>
                <a:cs typeface="Times New Roman" panose="02020603050405020304" pitchFamily="18" charset="0"/>
              </a:rPr>
              <a:t>L’elemento centrale rimane sempre e comunque </a:t>
            </a:r>
            <a:r>
              <a:rPr lang="it-CH" sz="2400" b="1" i="1" dirty="0" smtClean="0">
                <a:solidFill>
                  <a:srgbClr val="C00000"/>
                </a:solidFill>
                <a:latin typeface="Times New Roman" panose="02020603050405020304" pitchFamily="18" charset="0"/>
                <a:cs typeface="Times New Roman" panose="02020603050405020304" pitchFamily="18" charset="0"/>
              </a:rPr>
              <a:t> l’allievo</a:t>
            </a:r>
            <a:r>
              <a:rPr lang="it-CH" sz="2400" dirty="0" smtClean="0">
                <a:solidFill>
                  <a:srgbClr val="C00000"/>
                </a:solidFill>
                <a:latin typeface="Times New Roman" panose="02020603050405020304" pitchFamily="18" charset="0"/>
                <a:cs typeface="Times New Roman" panose="02020603050405020304" pitchFamily="18" charset="0"/>
              </a:rPr>
              <a:t>, impegnato attivamente con la </a:t>
            </a:r>
            <a:r>
              <a:rPr lang="it-CH" sz="2400" b="1" i="1" dirty="0" smtClean="0">
                <a:solidFill>
                  <a:srgbClr val="C00000"/>
                </a:solidFill>
                <a:latin typeface="Times New Roman" panose="02020603050405020304" pitchFamily="18" charset="0"/>
                <a:cs typeface="Times New Roman" panose="02020603050405020304" pitchFamily="18" charset="0"/>
              </a:rPr>
              <a:t>sua </a:t>
            </a:r>
            <a:r>
              <a:rPr lang="it-CH" sz="2400" dirty="0" smtClean="0">
                <a:solidFill>
                  <a:srgbClr val="C00000"/>
                </a:solidFill>
                <a:latin typeface="Times New Roman" panose="02020603050405020304" pitchFamily="18" charset="0"/>
                <a:cs typeface="Times New Roman" panose="02020603050405020304" pitchFamily="18" charset="0"/>
              </a:rPr>
              <a:t> mente e con il </a:t>
            </a:r>
            <a:r>
              <a:rPr lang="it-CH" sz="2400" b="1" i="1" dirty="0" smtClean="0">
                <a:solidFill>
                  <a:srgbClr val="C00000"/>
                </a:solidFill>
                <a:latin typeface="Times New Roman" panose="02020603050405020304" pitchFamily="18" charset="0"/>
                <a:cs typeface="Times New Roman" panose="02020603050405020304" pitchFamily="18" charset="0"/>
              </a:rPr>
              <a:t>suo </a:t>
            </a:r>
            <a:r>
              <a:rPr lang="it-CH" sz="2400" dirty="0" smtClean="0">
                <a:solidFill>
                  <a:srgbClr val="C00000"/>
                </a:solidFill>
                <a:latin typeface="Times New Roman" panose="02020603050405020304" pitchFamily="18" charset="0"/>
                <a:cs typeface="Times New Roman" panose="02020603050405020304" pitchFamily="18" charset="0"/>
              </a:rPr>
              <a:t> cervello nel costruire conoscenze. </a:t>
            </a:r>
          </a:p>
        </p:txBody>
      </p:sp>
    </p:spTree>
    <p:extLst>
      <p:ext uri="{BB962C8B-B14F-4D97-AF65-F5344CB8AC3E}">
        <p14:creationId xmlns:p14="http://schemas.microsoft.com/office/powerpoint/2010/main" val="4112769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726046"/>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131</a:t>
            </a:r>
          </a:p>
          <a:p>
            <a:pPr algn="l">
              <a:lnSpc>
                <a:spcPct val="100000"/>
              </a:lnSpc>
              <a:spcBef>
                <a:spcPts val="0"/>
              </a:spcBef>
            </a:pPr>
            <a:r>
              <a:rPr lang="it-CH" sz="1800" dirty="0" smtClean="0">
                <a:solidFill>
                  <a:srgbClr val="002060"/>
                </a:solidFill>
                <a:latin typeface="Times New Roman"/>
                <a:cs typeface="Times New Roman"/>
              </a:rPr>
              <a:t>Apprendimento automatico vs. automatismo</a:t>
            </a:r>
            <a:endParaRPr lang="it-CH" sz="1800" dirty="0" smtClean="0">
              <a:solidFill>
                <a:srgbClr val="002060"/>
              </a:solidFill>
              <a:latin typeface="Times New Roman" panose="02020603050405020304" pitchFamily="18" charset="0"/>
              <a:cs typeface="Times New Roman" panose="02020603050405020304" pitchFamily="18" charset="0"/>
            </a:endParaRPr>
          </a:p>
        </p:txBody>
      </p:sp>
      <p:sp>
        <p:nvSpPr>
          <p:cNvPr id="9" name="CasellaDiTesto 8"/>
          <p:cNvSpPr txBox="1"/>
          <p:nvPr/>
        </p:nvSpPr>
        <p:spPr>
          <a:xfrm>
            <a:off x="720751" y="1787497"/>
            <a:ext cx="11193338" cy="1200329"/>
          </a:xfrm>
          <a:prstGeom prst="rect">
            <a:avLst/>
          </a:prstGeom>
          <a:noFill/>
          <a:ln>
            <a:solidFill>
              <a:srgbClr val="002060"/>
            </a:solidFill>
          </a:ln>
        </p:spPr>
        <p:txBody>
          <a:bodyPr wrap="square" rtlCol="0">
            <a:spAutoFit/>
          </a:bodyPr>
          <a:lstStyle/>
          <a:p>
            <a:r>
              <a:rPr lang="it-CH" sz="2400" dirty="0" smtClean="0">
                <a:solidFill>
                  <a:srgbClr val="C00000"/>
                </a:solidFill>
                <a:latin typeface="Times New Roman" panose="02020603050405020304" pitchFamily="18" charset="0"/>
                <a:cs typeface="Times New Roman" panose="02020603050405020304" pitchFamily="18" charset="0"/>
              </a:rPr>
              <a:t>Disporre di una conoscenza scientifica delle fasi di sviluppo delle funzioni cognitive, emotive, motorie e sociali di un individuo orienta  a prevedere attività di apprendimento coerenti con il livello raggiunto da tali funzioni.</a:t>
            </a:r>
          </a:p>
        </p:txBody>
      </p:sp>
      <p:sp>
        <p:nvSpPr>
          <p:cNvPr id="11" name="CasellaDiTesto 10"/>
          <p:cNvSpPr txBox="1"/>
          <p:nvPr/>
        </p:nvSpPr>
        <p:spPr>
          <a:xfrm>
            <a:off x="720751" y="3139090"/>
            <a:ext cx="11193338" cy="1200329"/>
          </a:xfrm>
          <a:prstGeom prst="rect">
            <a:avLst/>
          </a:prstGeom>
          <a:noFill/>
          <a:ln>
            <a:solidFill>
              <a:srgbClr val="002060"/>
            </a:solidFill>
          </a:ln>
        </p:spPr>
        <p:txBody>
          <a:bodyPr wrap="square" rtlCol="0">
            <a:spAutoFit/>
          </a:bodyPr>
          <a:lstStyle/>
          <a:p>
            <a:r>
              <a:rPr lang="it-CH" sz="2400" dirty="0" smtClean="0">
                <a:solidFill>
                  <a:srgbClr val="C00000"/>
                </a:solidFill>
                <a:latin typeface="Times New Roman" panose="02020603050405020304" pitchFamily="18" charset="0"/>
                <a:cs typeface="Times New Roman" panose="02020603050405020304" pitchFamily="18" charset="0"/>
              </a:rPr>
              <a:t>Ciò consente di non identificare l’automatismo con le capacità più elementari: anche le capacità complesse possono trasformarsi in automatismi, consentendo così apprendimenti di livello superiore.</a:t>
            </a:r>
          </a:p>
        </p:txBody>
      </p:sp>
      <p:sp>
        <p:nvSpPr>
          <p:cNvPr id="8" name="CasellaDiTesto 7"/>
          <p:cNvSpPr txBox="1"/>
          <p:nvPr/>
        </p:nvSpPr>
        <p:spPr>
          <a:xfrm>
            <a:off x="710789" y="675886"/>
            <a:ext cx="11193338" cy="830997"/>
          </a:xfrm>
          <a:prstGeom prst="rect">
            <a:avLst/>
          </a:prstGeom>
          <a:noFill/>
          <a:ln>
            <a:solidFill>
              <a:srgbClr val="002060"/>
            </a:solidFill>
          </a:ln>
        </p:spPr>
        <p:txBody>
          <a:bodyPr wrap="square" rtlCol="0">
            <a:spAutoFit/>
          </a:bodyPr>
          <a:lstStyle/>
          <a:p>
            <a:r>
              <a:rPr lang="it-CH" sz="2400" dirty="0" smtClean="0">
                <a:solidFill>
                  <a:srgbClr val="C00000"/>
                </a:solidFill>
                <a:latin typeface="Times New Roman" panose="02020603050405020304" pitchFamily="18" charset="0"/>
                <a:cs typeface="Times New Roman" panose="02020603050405020304" pitchFamily="18" charset="0"/>
              </a:rPr>
              <a:t>L’acquisizione di automatismi riconduce a una concezione gerarchica dell’attività degli individui, e cioè a una gerarchia di funzioni interne all’individuo</a:t>
            </a:r>
          </a:p>
        </p:txBody>
      </p:sp>
    </p:spTree>
    <p:extLst>
      <p:ext uri="{BB962C8B-B14F-4D97-AF65-F5344CB8AC3E}">
        <p14:creationId xmlns:p14="http://schemas.microsoft.com/office/powerpoint/2010/main" val="2143698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animBg="1"/>
      <p:bldP spid="11"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225800" y="1717019"/>
            <a:ext cx="5706533" cy="523220"/>
          </a:xfrm>
          <a:prstGeom prst="rect">
            <a:avLst/>
          </a:prstGeom>
          <a:noFill/>
        </p:spPr>
        <p:txBody>
          <a:bodyPr wrap="square" rtlCol="0">
            <a:spAutoFit/>
          </a:bodyPr>
          <a:lstStyle/>
          <a:p>
            <a:pPr algn="ctr"/>
            <a:r>
              <a:rPr lang="it-CH" sz="2800" dirty="0">
                <a:solidFill>
                  <a:srgbClr val="002060"/>
                </a:solidFill>
                <a:latin typeface="Times New Roman" panose="02020603050405020304" pitchFamily="18" charset="0"/>
                <a:cs typeface="Times New Roman" panose="02020603050405020304" pitchFamily="18" charset="0"/>
              </a:rPr>
              <a:t>Cap. </a:t>
            </a:r>
            <a:r>
              <a:rPr lang="it-CH" sz="2800" dirty="0" smtClean="0">
                <a:solidFill>
                  <a:srgbClr val="002060"/>
                </a:solidFill>
                <a:latin typeface="Times New Roman" panose="02020603050405020304" pitchFamily="18" charset="0"/>
                <a:cs typeface="Times New Roman" panose="02020603050405020304" pitchFamily="18" charset="0"/>
              </a:rPr>
              <a:t>2</a:t>
            </a:r>
            <a:endParaRPr lang="it-CH" sz="2800" dirty="0">
              <a:solidFill>
                <a:srgbClr val="002060"/>
              </a:solidFill>
              <a:latin typeface="Times New Roman" panose="02020603050405020304" pitchFamily="18" charset="0"/>
              <a:cs typeface="Times New Roman" panose="02020603050405020304" pitchFamily="18" charset="0"/>
            </a:endParaRPr>
          </a:p>
        </p:txBody>
      </p:sp>
      <p:sp>
        <p:nvSpPr>
          <p:cNvPr id="3" name="CasellaDiTesto 2"/>
          <p:cNvSpPr txBox="1"/>
          <p:nvPr/>
        </p:nvSpPr>
        <p:spPr>
          <a:xfrm>
            <a:off x="1024467" y="3124199"/>
            <a:ext cx="10092266" cy="1015663"/>
          </a:xfrm>
          <a:prstGeom prst="rect">
            <a:avLst/>
          </a:prstGeom>
          <a:noFill/>
        </p:spPr>
        <p:txBody>
          <a:bodyPr wrap="square" rtlCol="0">
            <a:spAutoFit/>
          </a:bodyPr>
          <a:lstStyle/>
          <a:p>
            <a:pPr algn="ctr"/>
            <a:r>
              <a:rPr lang="it-CH" sz="60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60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35737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9278650" y="46007"/>
            <a:ext cx="2409645" cy="426498"/>
          </a:xfrm>
        </p:spPr>
        <p:txBody>
          <a:bodyPr>
            <a:normAutofit/>
          </a:bodyPr>
          <a:lstStyle/>
          <a:p>
            <a:pPr algn="l"/>
            <a:r>
              <a:rPr lang="it-CH" sz="2000" dirty="0" err="1">
                <a:solidFill>
                  <a:srgbClr val="002060"/>
                </a:solidFill>
                <a:latin typeface="Times New Roman" panose="02020603050405020304" pitchFamily="18" charset="0"/>
                <a:cs typeface="Times New Roman" panose="02020603050405020304" pitchFamily="18" charset="0"/>
              </a:rPr>
              <a:t>Reffieuna</a:t>
            </a:r>
            <a:r>
              <a:rPr lang="it-CH" sz="20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559977" y="986858"/>
            <a:ext cx="11161759" cy="1077218"/>
          </a:xfrm>
          <a:prstGeom prst="rect">
            <a:avLst/>
          </a:prstGeom>
          <a:noFill/>
        </p:spPr>
        <p:txBody>
          <a:bodyPr wrap="square" rtlCol="0">
            <a:spAutoFit/>
          </a:bodyPr>
          <a:lstStyle/>
          <a:p>
            <a:r>
              <a:rPr lang="it-CH" sz="3200" dirty="0" smtClean="0">
                <a:solidFill>
                  <a:srgbClr val="002060"/>
                </a:solidFill>
                <a:latin typeface="Times New Roman" panose="02020603050405020304" pitchFamily="18" charset="0"/>
                <a:cs typeface="Times New Roman" panose="02020603050405020304" pitchFamily="18" charset="0"/>
              </a:rPr>
              <a:t>Le sintesi qui proposte focalizzano su </a:t>
            </a:r>
            <a:r>
              <a:rPr lang="it-CH" sz="3200" b="1" dirty="0" smtClean="0">
                <a:solidFill>
                  <a:srgbClr val="002060"/>
                </a:solidFill>
                <a:latin typeface="Times New Roman" panose="02020603050405020304" pitchFamily="18" charset="0"/>
                <a:cs typeface="Times New Roman" panose="02020603050405020304" pitchFamily="18" charset="0"/>
              </a:rPr>
              <a:t>tesi</a:t>
            </a:r>
            <a:r>
              <a:rPr lang="it-CH" sz="3200" dirty="0" smtClean="0">
                <a:solidFill>
                  <a:srgbClr val="002060"/>
                </a:solidFill>
                <a:latin typeface="Times New Roman" panose="02020603050405020304" pitchFamily="18" charset="0"/>
                <a:cs typeface="Times New Roman" panose="02020603050405020304" pitchFamily="18" charset="0"/>
              </a:rPr>
              <a:t>, che possono offrire spunti di utile riflessione. </a:t>
            </a:r>
            <a:endParaRPr lang="it-CH" sz="3200" dirty="0">
              <a:solidFill>
                <a:srgbClr val="002060"/>
              </a:solidFill>
              <a:latin typeface="Times New Roman" panose="02020603050405020304" pitchFamily="18" charset="0"/>
              <a:cs typeface="Times New Roman" panose="02020603050405020304" pitchFamily="18" charset="0"/>
            </a:endParaRPr>
          </a:p>
        </p:txBody>
      </p:sp>
      <p:sp>
        <p:nvSpPr>
          <p:cNvPr id="12" name="CasellaDiTesto 11"/>
          <p:cNvSpPr txBox="1"/>
          <p:nvPr/>
        </p:nvSpPr>
        <p:spPr>
          <a:xfrm>
            <a:off x="6054844" y="3302983"/>
            <a:ext cx="5580879" cy="1569660"/>
          </a:xfrm>
          <a:prstGeom prst="rect">
            <a:avLst/>
          </a:prstGeom>
          <a:noFill/>
        </p:spPr>
        <p:txBody>
          <a:bodyPr wrap="square" rtlCol="0">
            <a:spAutoFit/>
          </a:bodyPr>
          <a:lstStyle/>
          <a:p>
            <a:r>
              <a:rPr lang="it-CH" sz="3200" dirty="0" smtClean="0">
                <a:solidFill>
                  <a:srgbClr val="C00000"/>
                </a:solidFill>
                <a:latin typeface="Times New Roman" panose="02020603050405020304" pitchFamily="18" charset="0"/>
                <a:cs typeface="Times New Roman" panose="02020603050405020304" pitchFamily="18" charset="0"/>
              </a:rPr>
              <a:t>Le slide riportano le tesi, la pagina, e il capitolo o il box in cui sono inserite.</a:t>
            </a:r>
            <a:endParaRPr lang="it-CH" sz="3200" dirty="0">
              <a:solidFill>
                <a:srgbClr val="C00000"/>
              </a:solidFill>
              <a:latin typeface="Times New Roman" panose="02020603050405020304" pitchFamily="18" charset="0"/>
              <a:cs typeface="Times New Roman" panose="02020603050405020304" pitchFamily="18" charset="0"/>
            </a:endParaRPr>
          </a:p>
        </p:txBody>
      </p:sp>
      <p:sp>
        <p:nvSpPr>
          <p:cNvPr id="13" name="Sottotitolo 2"/>
          <p:cNvSpPr txBox="1">
            <a:spLocks/>
          </p:cNvSpPr>
          <p:nvPr/>
        </p:nvSpPr>
        <p:spPr>
          <a:xfrm>
            <a:off x="9287938" y="330877"/>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7356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584790" y="2110381"/>
            <a:ext cx="10989143" cy="1200329"/>
          </a:xfrm>
          <a:prstGeom prst="rect">
            <a:avLst/>
          </a:prstGeom>
          <a:noFill/>
          <a:ln>
            <a:solidFill>
              <a:srgbClr val="002060"/>
            </a:solidFill>
          </a:ln>
        </p:spPr>
        <p:txBody>
          <a:bodyPr wrap="square" rtlCol="0">
            <a:spAutoFit/>
          </a:bodyPr>
          <a:lstStyle/>
          <a:p>
            <a:r>
              <a:rPr lang="it-CH" sz="2400" dirty="0" smtClean="0">
                <a:solidFill>
                  <a:srgbClr val="C00000"/>
                </a:solidFill>
                <a:latin typeface="Times New Roman" panose="02020603050405020304" pitchFamily="18" charset="0"/>
                <a:cs typeface="Times New Roman" panose="02020603050405020304" pitchFamily="18" charset="0"/>
              </a:rPr>
              <a:t>Eccessivo affollamento, elevato livello di rumore, assenza di routine, continui cambiamenti nell’organizzazione del </a:t>
            </a:r>
            <a:r>
              <a:rPr lang="it-CH" sz="2400" dirty="0" err="1" smtClean="0">
                <a:solidFill>
                  <a:srgbClr val="C00000"/>
                </a:solidFill>
                <a:latin typeface="Times New Roman" panose="02020603050405020304" pitchFamily="18" charset="0"/>
                <a:cs typeface="Times New Roman" panose="02020603050405020304" pitchFamily="18" charset="0"/>
              </a:rPr>
              <a:t>setting</a:t>
            </a:r>
            <a:r>
              <a:rPr lang="it-CH" sz="2400" dirty="0" smtClean="0">
                <a:solidFill>
                  <a:srgbClr val="C00000"/>
                </a:solidFill>
                <a:latin typeface="Times New Roman" panose="02020603050405020304" pitchFamily="18" charset="0"/>
                <a:cs typeface="Times New Roman" panose="02020603050405020304" pitchFamily="18" charset="0"/>
              </a:rPr>
              <a:t> sono elementi che impediscono di cogliere regolarità e frequenze, e l’eccessiva variabilità è di fatto di ostacolo all’apprendimento.</a:t>
            </a:r>
            <a:endParaRPr lang="it-CH" sz="2400" dirty="0">
              <a:solidFill>
                <a:srgbClr val="C00000"/>
              </a:solidFill>
              <a:latin typeface="Times New Roman" panose="02020603050405020304" pitchFamily="18" charset="0"/>
              <a:cs typeface="Times New Roman" panose="02020603050405020304" pitchFamily="18" charset="0"/>
            </a:endParaRP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8964282" y="4013200"/>
            <a:ext cx="2812851" cy="1261534"/>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endParaRPr lang="it-CH" sz="1800" i="1" dirty="0">
              <a:solidFill>
                <a:srgbClr val="002060"/>
              </a:solidFill>
              <a:latin typeface="Times New Roman" panose="02020603050405020304" pitchFamily="18" charset="0"/>
              <a:cs typeface="Times New Roman" panose="02020603050405020304" pitchFamily="18" charset="0"/>
            </a:endParaRPr>
          </a:p>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91</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L’apprendimento statistico</a:t>
            </a:r>
            <a:endParaRPr lang="it-CH" sz="1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0327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647575"/>
            <a:ext cx="8000409" cy="646331"/>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Soprattutto in ambito scolastico l’apprendimento implicito è stato finora quasi totalmente ignorato.</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735010"/>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91</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Apprendimento implicito e memoria procedurale</a:t>
            </a:r>
            <a:endParaRPr lang="it-CH" sz="1800" dirty="0">
              <a:solidFill>
                <a:srgbClr val="002060"/>
              </a:solidFill>
              <a:latin typeface="Times New Roman" panose="02020603050405020304" pitchFamily="18" charset="0"/>
              <a:cs typeface="Times New Roman" panose="02020603050405020304" pitchFamily="18" charset="0"/>
            </a:endParaRPr>
          </a:p>
        </p:txBody>
      </p:sp>
      <p:sp>
        <p:nvSpPr>
          <p:cNvPr id="8" name="CasellaDiTesto 7"/>
          <p:cNvSpPr txBox="1"/>
          <p:nvPr/>
        </p:nvSpPr>
        <p:spPr>
          <a:xfrm>
            <a:off x="711790" y="1406047"/>
            <a:ext cx="8000410" cy="923330"/>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A scuola la dimensione dell’esplicito è sempre stata prevalente e il fatto che gli alunni non fossero in gradi di riferire verbalmente le conoscenze acquisite è sempre stato considerato indice di mancato apprendimento.</a:t>
            </a:r>
          </a:p>
        </p:txBody>
      </p:sp>
      <p:sp>
        <p:nvSpPr>
          <p:cNvPr id="9" name="CasellaDiTesto 8"/>
          <p:cNvSpPr txBox="1"/>
          <p:nvPr/>
        </p:nvSpPr>
        <p:spPr>
          <a:xfrm>
            <a:off x="711788" y="2420104"/>
            <a:ext cx="8008879" cy="1200329"/>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In realtà la scuola non si è mai adeguatamente occupata del processo attraverso il quale si acquisiscono conoscenze e capacità, soprattutto non ha mai considerato fondamentale richiamare l’attenzione degli insegnanti sui processi cognitivi realizzati dagli alunni quando apprendono.</a:t>
            </a:r>
            <a:endParaRPr lang="it-CH" dirty="0">
              <a:solidFill>
                <a:srgbClr val="C00000"/>
              </a:solidFill>
              <a:latin typeface="Times New Roman" panose="02020603050405020304" pitchFamily="18" charset="0"/>
              <a:cs typeface="Times New Roman" panose="02020603050405020304" pitchFamily="18" charset="0"/>
            </a:endParaRPr>
          </a:p>
        </p:txBody>
      </p:sp>
      <p:sp>
        <p:nvSpPr>
          <p:cNvPr id="11" name="CasellaDiTesto 10"/>
          <p:cNvSpPr txBox="1"/>
          <p:nvPr/>
        </p:nvSpPr>
        <p:spPr>
          <a:xfrm>
            <a:off x="703320" y="3757925"/>
            <a:ext cx="8008880" cy="1200329"/>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La conseguenza è stata che un buon numero di insegnanti non solo ignora l’esistenza di una forma di memoria non collegata al linguaggio (la memoria procedurale), ma non ritiene che la capacità di esplicitazione debba essere oggetto di specifico insegnamento e quindi di apprendimento graduale.</a:t>
            </a:r>
            <a:endParaRPr lang="it-CH"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7166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8" grpId="0" animBg="1"/>
      <p:bldP spid="9"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647575"/>
            <a:ext cx="8000409" cy="923330"/>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Il riferimento alla memoria procedurale richiama soprattutto la necessità che in ogni periodo temporale e </a:t>
            </a:r>
            <a:r>
              <a:rPr lang="it-CH" b="1" dirty="0" smtClean="0">
                <a:solidFill>
                  <a:srgbClr val="C00000"/>
                </a:solidFill>
                <a:latin typeface="Times New Roman" panose="02020603050405020304" pitchFamily="18" charset="0"/>
                <a:cs typeface="Times New Roman" panose="02020603050405020304" pitchFamily="18" charset="0"/>
              </a:rPr>
              <a:t>in ogni livello scolastico</a:t>
            </a:r>
            <a:r>
              <a:rPr lang="it-CH" dirty="0" smtClean="0">
                <a:solidFill>
                  <a:srgbClr val="C00000"/>
                </a:solidFill>
                <a:latin typeface="Times New Roman" panose="02020603050405020304" pitchFamily="18" charset="0"/>
                <a:cs typeface="Times New Roman" panose="02020603050405020304" pitchFamily="18" charset="0"/>
              </a:rPr>
              <a:t> si sia consapevoli che gli apprendimenti realizzati dagli </a:t>
            </a:r>
            <a:r>
              <a:rPr lang="it-CH" dirty="0" err="1" smtClean="0">
                <a:solidFill>
                  <a:srgbClr val="C00000"/>
                </a:solidFill>
                <a:latin typeface="Times New Roman" panose="02020603050405020304" pitchFamily="18" charset="0"/>
                <a:cs typeface="Times New Roman" panose="02020603050405020304" pitchFamily="18" charset="0"/>
              </a:rPr>
              <a:t>alllievi</a:t>
            </a:r>
            <a:r>
              <a:rPr lang="it-CH" dirty="0" smtClean="0">
                <a:solidFill>
                  <a:srgbClr val="C00000"/>
                </a:solidFill>
                <a:latin typeface="Times New Roman" panose="02020603050405020304" pitchFamily="18" charset="0"/>
                <a:cs typeface="Times New Roman" panose="02020603050405020304" pitchFamily="18" charset="0"/>
              </a:rPr>
              <a:t> non sono mai completamente espliciti.</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667278"/>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96</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Box 2.4 La memoria procedurale</a:t>
            </a:r>
          </a:p>
        </p:txBody>
      </p:sp>
      <p:sp>
        <p:nvSpPr>
          <p:cNvPr id="8" name="CasellaDiTesto 7"/>
          <p:cNvSpPr txBox="1"/>
          <p:nvPr/>
        </p:nvSpPr>
        <p:spPr>
          <a:xfrm>
            <a:off x="711790" y="1668524"/>
            <a:ext cx="8000410" cy="646331"/>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Ciò implica la rivalutazione dell’esercizio come  modalità operativa per imparare le procedure necessarie a realizzare i diversi compiti.</a:t>
            </a:r>
          </a:p>
        </p:txBody>
      </p:sp>
      <p:sp>
        <p:nvSpPr>
          <p:cNvPr id="9" name="CasellaDiTesto 8"/>
          <p:cNvSpPr txBox="1"/>
          <p:nvPr/>
        </p:nvSpPr>
        <p:spPr>
          <a:xfrm>
            <a:off x="711788" y="2420104"/>
            <a:ext cx="8008879" cy="646331"/>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Per imparare a scrivere occorre che ogni giorno si scriva, per imparare il calcolo è necessario che ogni giorno si eseguano operazioni aritmetiche.</a:t>
            </a:r>
            <a:endParaRPr lang="it-CH" dirty="0">
              <a:solidFill>
                <a:srgbClr val="C00000"/>
              </a:solidFill>
              <a:latin typeface="Times New Roman" panose="02020603050405020304" pitchFamily="18" charset="0"/>
              <a:cs typeface="Times New Roman" panose="02020603050405020304" pitchFamily="18" charset="0"/>
            </a:endParaRPr>
          </a:p>
        </p:txBody>
      </p:sp>
      <p:sp>
        <p:nvSpPr>
          <p:cNvPr id="11" name="CasellaDiTesto 10"/>
          <p:cNvSpPr txBox="1"/>
          <p:nvPr/>
        </p:nvSpPr>
        <p:spPr>
          <a:xfrm>
            <a:off x="703320" y="3258372"/>
            <a:ext cx="8008880" cy="646331"/>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Insegnanti e genitori di alunni di </a:t>
            </a:r>
            <a:r>
              <a:rPr lang="it-CH" b="1" dirty="0" smtClean="0">
                <a:solidFill>
                  <a:srgbClr val="C00000"/>
                </a:solidFill>
                <a:latin typeface="Times New Roman" panose="02020603050405020304" pitchFamily="18" charset="0"/>
                <a:cs typeface="Times New Roman" panose="02020603050405020304" pitchFamily="18" charset="0"/>
              </a:rPr>
              <a:t>scuole secondarie superiori</a:t>
            </a:r>
            <a:r>
              <a:rPr lang="it-CH" dirty="0" smtClean="0">
                <a:solidFill>
                  <a:srgbClr val="C00000"/>
                </a:solidFill>
                <a:latin typeface="Times New Roman" panose="02020603050405020304" pitchFamily="18" charset="0"/>
                <a:cs typeface="Times New Roman" panose="02020603050405020304" pitchFamily="18" charset="0"/>
              </a:rPr>
              <a:t> evidenziano come si tratti di una necessità fondamentale non soltanto per la scuola primaria. </a:t>
            </a:r>
            <a:endParaRPr lang="it-CH" dirty="0">
              <a:solidFill>
                <a:srgbClr val="C00000"/>
              </a:solidFill>
              <a:latin typeface="Times New Roman" panose="02020603050405020304" pitchFamily="18" charset="0"/>
              <a:cs typeface="Times New Roman" panose="02020603050405020304" pitchFamily="18" charset="0"/>
            </a:endParaRPr>
          </a:p>
        </p:txBody>
      </p:sp>
      <p:sp>
        <p:nvSpPr>
          <p:cNvPr id="13" name="CasellaDiTesto 12"/>
          <p:cNvSpPr txBox="1"/>
          <p:nvPr/>
        </p:nvSpPr>
        <p:spPr>
          <a:xfrm>
            <a:off x="711791" y="4096598"/>
            <a:ext cx="8008880" cy="646331"/>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Le stesse abilità di studio, infatti, sono fondate sull’acquisizione di procedure che devono essere possedute in modo automatico.</a:t>
            </a:r>
            <a:endParaRPr lang="it-CH"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0264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8" grpId="0" animBg="1"/>
      <p:bldP spid="9" grpId="0" animBg="1"/>
      <p:bldP spid="11"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647575"/>
            <a:ext cx="8000409" cy="1477328"/>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In passato si riteneva che l’apprendimento delle capacità comportasse </a:t>
            </a:r>
            <a:r>
              <a:rPr lang="it-CH" b="1" dirty="0" smtClean="0">
                <a:solidFill>
                  <a:srgbClr val="C00000"/>
                </a:solidFill>
                <a:latin typeface="Times New Roman" panose="02020603050405020304" pitchFamily="18" charset="0"/>
                <a:cs typeface="Times New Roman" panose="02020603050405020304" pitchFamily="18" charset="0"/>
              </a:rPr>
              <a:t>tre fasi</a:t>
            </a:r>
            <a:r>
              <a:rPr lang="it-CH" dirty="0" smtClean="0">
                <a:solidFill>
                  <a:srgbClr val="C00000"/>
                </a:solidFill>
                <a:latin typeface="Times New Roman" panose="02020603050405020304" pitchFamily="18" charset="0"/>
                <a:cs typeface="Times New Roman" panose="02020603050405020304" pitchFamily="18" charset="0"/>
              </a:rPr>
              <a:t>:</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una fase iniziale, di tipo dichiarativo, in cui occorre imparare;</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una fase intermedia di tipo procedurale in cui si elabora il modo in cui realizzare tale capacità;</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una fase finale autonoma, in cui la capacità appresa diventa fluente e automatica.</a:t>
            </a:r>
            <a:endParaRPr lang="it-CH" dirty="0" smtClean="0">
              <a:solidFill>
                <a:srgbClr val="C00000"/>
              </a:solidFill>
              <a:latin typeface="Times New Roman" panose="02020603050405020304" pitchFamily="18" charset="0"/>
              <a:cs typeface="Times New Roman" panose="02020603050405020304" pitchFamily="18" charset="0"/>
            </a:endParaRP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667278"/>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101</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Apprendimento implicito e memoria procedurale</a:t>
            </a:r>
          </a:p>
        </p:txBody>
      </p:sp>
      <p:sp>
        <p:nvSpPr>
          <p:cNvPr id="9" name="CasellaDiTesto 8"/>
          <p:cNvSpPr txBox="1"/>
          <p:nvPr/>
        </p:nvSpPr>
        <p:spPr>
          <a:xfrm>
            <a:off x="711788" y="2420104"/>
            <a:ext cx="8008879" cy="2308324"/>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Gli studi sul ruolo del cervelletto nei processi di automatizzazione hanno posto in luce </a:t>
            </a:r>
            <a:r>
              <a:rPr lang="it-CH" b="1" dirty="0" smtClean="0">
                <a:solidFill>
                  <a:srgbClr val="C00000"/>
                </a:solidFill>
                <a:latin typeface="Times New Roman" panose="02020603050405020304" pitchFamily="18" charset="0"/>
                <a:cs typeface="Times New Roman" panose="02020603050405020304" pitchFamily="18" charset="0"/>
              </a:rPr>
              <a:t>cinque fasi</a:t>
            </a:r>
            <a:r>
              <a:rPr lang="it-CH" dirty="0" smtClean="0">
                <a:solidFill>
                  <a:srgbClr val="C00000"/>
                </a:solidFill>
                <a:latin typeface="Times New Roman" panose="02020603050405020304" pitchFamily="18" charset="0"/>
                <a:cs typeface="Times New Roman" panose="02020603050405020304" pitchFamily="18" charset="0"/>
              </a:rPr>
              <a:t>:</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apprendimento veloce, misurabile in minuti;</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apprendimento lento, misurabile in ore;</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consolidamento durante il sonno notturno;</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automatizzazione, legata al ripetersi dell’attività per centinaia di volte;</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memorizzazione, misurabile in settimane, in cui ciò che è stato appreso viene conservato.</a:t>
            </a:r>
            <a:endParaRPr lang="it-CH"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8917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647575"/>
            <a:ext cx="8000409" cy="1200329"/>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L’apprendimento implicito richiede l’intervento di</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capacità di ascolto</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capacità di attenzione</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capacità di interazione con oggetti e persone.</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667278"/>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101</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Apprendimento implicito e memoria procedurale</a:t>
            </a:r>
          </a:p>
        </p:txBody>
      </p:sp>
      <p:sp>
        <p:nvSpPr>
          <p:cNvPr id="9" name="CasellaDiTesto 8"/>
          <p:cNvSpPr txBox="1"/>
          <p:nvPr/>
        </p:nvSpPr>
        <p:spPr>
          <a:xfrm>
            <a:off x="711788" y="2052539"/>
            <a:ext cx="8008879" cy="1477328"/>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L’apprendimento implicito viene </a:t>
            </a:r>
            <a:r>
              <a:rPr lang="it-CH" b="1" dirty="0" smtClean="0">
                <a:solidFill>
                  <a:srgbClr val="C00000"/>
                </a:solidFill>
                <a:latin typeface="Times New Roman" panose="02020603050405020304" pitchFamily="18" charset="0"/>
                <a:cs typeface="Times New Roman" panose="02020603050405020304" pitchFamily="18" charset="0"/>
              </a:rPr>
              <a:t>facilitato</a:t>
            </a:r>
            <a:r>
              <a:rPr lang="it-CH" dirty="0" smtClean="0">
                <a:solidFill>
                  <a:srgbClr val="C00000"/>
                </a:solidFill>
                <a:latin typeface="Times New Roman" panose="02020603050405020304" pitchFamily="18" charset="0"/>
                <a:cs typeface="Times New Roman" panose="02020603050405020304" pitchFamily="18" charset="0"/>
              </a:rPr>
              <a:t> dalle seguenti caratteristiche di contesto:</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forte strutturazione</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coerenza</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regolarità</a:t>
            </a:r>
          </a:p>
          <a:p>
            <a:pPr marL="285750" indent="-285750">
              <a:buFontTx/>
              <a:buChar char="-"/>
            </a:pPr>
            <a:r>
              <a:rPr lang="it-CH" dirty="0" smtClean="0">
                <a:solidFill>
                  <a:srgbClr val="C00000"/>
                </a:solidFill>
                <a:latin typeface="Times New Roman" panose="02020603050405020304" pitchFamily="18" charset="0"/>
                <a:cs typeface="Times New Roman" panose="02020603050405020304" pitchFamily="18" charset="0"/>
              </a:rPr>
              <a:t>ripetitività dei compiti proposti</a:t>
            </a:r>
            <a:endParaRPr lang="it-CH" dirty="0">
              <a:solidFill>
                <a:srgbClr val="C00000"/>
              </a:solidFill>
              <a:latin typeface="Times New Roman" panose="02020603050405020304" pitchFamily="18" charset="0"/>
              <a:cs typeface="Times New Roman" panose="02020603050405020304" pitchFamily="18" charset="0"/>
            </a:endParaRPr>
          </a:p>
        </p:txBody>
      </p:sp>
      <p:sp>
        <p:nvSpPr>
          <p:cNvPr id="8" name="CasellaDiTesto 7"/>
          <p:cNvSpPr txBox="1"/>
          <p:nvPr/>
        </p:nvSpPr>
        <p:spPr>
          <a:xfrm>
            <a:off x="711791" y="3742812"/>
            <a:ext cx="8008879" cy="369332"/>
          </a:xfrm>
          <a:prstGeom prst="rect">
            <a:avLst/>
          </a:prstGeom>
          <a:noFill/>
          <a:ln>
            <a:solidFill>
              <a:srgbClr val="002060"/>
            </a:solidFill>
          </a:ln>
        </p:spPr>
        <p:txBody>
          <a:bodyPr wrap="square" rtlCol="0">
            <a:spAutoFit/>
          </a:bodyPr>
          <a:lstStyle/>
          <a:p>
            <a:r>
              <a:rPr lang="it-CH" dirty="0" smtClean="0">
                <a:solidFill>
                  <a:srgbClr val="C00000"/>
                </a:solidFill>
                <a:latin typeface="Times New Roman" panose="02020603050405020304" pitchFamily="18" charset="0"/>
                <a:cs typeface="Times New Roman" panose="02020603050405020304" pitchFamily="18" charset="0"/>
              </a:rPr>
              <a:t>L’apprendimento implicito è perciò </a:t>
            </a:r>
            <a:r>
              <a:rPr lang="it-CH" b="1" dirty="0" smtClean="0">
                <a:solidFill>
                  <a:srgbClr val="C00000"/>
                </a:solidFill>
                <a:latin typeface="Times New Roman" panose="02020603050405020304" pitchFamily="18" charset="0"/>
                <a:cs typeface="Times New Roman" panose="02020603050405020304" pitchFamily="18" charset="0"/>
              </a:rPr>
              <a:t>compito-specifico</a:t>
            </a:r>
            <a:r>
              <a:rPr lang="it-CH" dirty="0" smtClean="0">
                <a:solidFill>
                  <a:srgbClr val="C00000"/>
                </a:solidFill>
                <a:latin typeface="Times New Roman" panose="02020603050405020304" pitchFamily="18" charset="0"/>
                <a:cs typeface="Times New Roman" panose="02020603050405020304" pitchFamily="18" charset="0"/>
              </a:rPr>
              <a:t>.</a:t>
            </a:r>
            <a:endParaRPr lang="it-CH"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63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9"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0253927" y="46007"/>
            <a:ext cx="2047337" cy="281797"/>
          </a:xfrm>
        </p:spPr>
        <p:txBody>
          <a:bodyPr>
            <a:normAutofit fontScale="92500" lnSpcReduction="10000"/>
          </a:bodyPr>
          <a:lstStyle/>
          <a:p>
            <a:pPr algn="l"/>
            <a:r>
              <a:rPr lang="it-CH" sz="1600" dirty="0" err="1">
                <a:solidFill>
                  <a:srgbClr val="002060"/>
                </a:solidFill>
                <a:latin typeface="Times New Roman" panose="02020603050405020304" pitchFamily="18" charset="0"/>
                <a:cs typeface="Times New Roman" panose="02020603050405020304" pitchFamily="18" charset="0"/>
              </a:rPr>
              <a:t>Reffieuna</a:t>
            </a:r>
            <a:r>
              <a:rPr lang="it-CH" sz="1600" dirty="0">
                <a:solidFill>
                  <a:srgbClr val="002060"/>
                </a:solidFill>
                <a:latin typeface="Times New Roman" panose="02020603050405020304" pitchFamily="18" charset="0"/>
                <a:cs typeface="Times New Roman" panose="02020603050405020304" pitchFamily="18" charset="0"/>
              </a:rPr>
              <a:t> (2012)</a:t>
            </a:r>
          </a:p>
        </p:txBody>
      </p:sp>
      <p:sp>
        <p:nvSpPr>
          <p:cNvPr id="7" name="CasellaDiTesto 6"/>
          <p:cNvSpPr txBox="1"/>
          <p:nvPr/>
        </p:nvSpPr>
        <p:spPr>
          <a:xfrm>
            <a:off x="-8631" y="6487057"/>
            <a:ext cx="3321170" cy="369332"/>
          </a:xfrm>
          <a:prstGeom prst="rect">
            <a:avLst/>
          </a:prstGeom>
          <a:noFill/>
        </p:spPr>
        <p:txBody>
          <a:bodyPr wrap="square" rtlCol="0">
            <a:spAutoFit/>
          </a:bodyPr>
          <a:lstStyle/>
          <a:p>
            <a:r>
              <a:rPr lang="it-CH" i="1" dirty="0" err="1">
                <a:latin typeface="Times New Roman" panose="02020603050405020304" pitchFamily="18" charset="0"/>
                <a:cs typeface="Times New Roman" panose="02020603050405020304" pitchFamily="18" charset="0"/>
              </a:rPr>
              <a:t>Monteore</a:t>
            </a:r>
            <a:r>
              <a:rPr lang="it-CH" i="1" dirty="0">
                <a:latin typeface="Times New Roman" panose="02020603050405020304" pitchFamily="18" charset="0"/>
                <a:cs typeface="Times New Roman" panose="02020603050405020304" pitchFamily="18" charset="0"/>
              </a:rPr>
              <a:t> 2016 – 2017 </a:t>
            </a:r>
            <a:r>
              <a:rPr lang="it-CH" dirty="0">
                <a:latin typeface="Times New Roman" panose="02020603050405020304" pitchFamily="18" charset="0"/>
                <a:cs typeface="Times New Roman" panose="02020603050405020304" pitchFamily="18" charset="0"/>
              </a:rPr>
              <a:t>NASON</a:t>
            </a:r>
          </a:p>
        </p:txBody>
      </p:sp>
      <p:sp>
        <p:nvSpPr>
          <p:cNvPr id="2" name="CasellaDiTesto 1"/>
          <p:cNvSpPr txBox="1"/>
          <p:nvPr/>
        </p:nvSpPr>
        <p:spPr>
          <a:xfrm>
            <a:off x="711791" y="647575"/>
            <a:ext cx="8000409" cy="830997"/>
          </a:xfrm>
          <a:prstGeom prst="rect">
            <a:avLst/>
          </a:prstGeom>
          <a:noFill/>
          <a:ln>
            <a:solidFill>
              <a:srgbClr val="002060"/>
            </a:solidFill>
          </a:ln>
        </p:spPr>
        <p:txBody>
          <a:bodyPr wrap="square" rtlCol="0">
            <a:spAutoFit/>
          </a:bodyPr>
          <a:lstStyle/>
          <a:p>
            <a:r>
              <a:rPr lang="it-CH" sz="2400" dirty="0" smtClean="0">
                <a:solidFill>
                  <a:srgbClr val="C00000"/>
                </a:solidFill>
                <a:latin typeface="Times New Roman" panose="02020603050405020304" pitchFamily="18" charset="0"/>
                <a:cs typeface="Times New Roman" panose="02020603050405020304" pitchFamily="18" charset="0"/>
              </a:rPr>
              <a:t>Lo sviluppo adeguato della memoria dichiarativa degli alunni rientra tra i compiti dell’insegnamento.</a:t>
            </a:r>
          </a:p>
        </p:txBody>
      </p:sp>
      <p:sp>
        <p:nvSpPr>
          <p:cNvPr id="10" name="Sottotitolo 2"/>
          <p:cNvSpPr txBox="1">
            <a:spLocks/>
          </p:cNvSpPr>
          <p:nvPr/>
        </p:nvSpPr>
        <p:spPr>
          <a:xfrm>
            <a:off x="9160933" y="203872"/>
            <a:ext cx="3031067" cy="33960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t-CH" sz="1800" dirty="0" smtClean="0">
                <a:solidFill>
                  <a:srgbClr val="C00000"/>
                </a:solidFill>
                <a:latin typeface="Times New Roman" panose="02020603050405020304" pitchFamily="18" charset="0"/>
                <a:cs typeface="Times New Roman" panose="02020603050405020304" pitchFamily="18" charset="0"/>
              </a:rPr>
              <a:t>Il processo di apprendimento</a:t>
            </a:r>
            <a:endParaRPr lang="it-CH" sz="1800" dirty="0">
              <a:solidFill>
                <a:srgbClr val="C00000"/>
              </a:solidFill>
              <a:latin typeface="Times New Roman" panose="02020603050405020304" pitchFamily="18" charset="0"/>
              <a:cs typeface="Times New Roman" panose="02020603050405020304" pitchFamily="18" charset="0"/>
            </a:endParaRPr>
          </a:p>
        </p:txBody>
      </p:sp>
      <p:sp>
        <p:nvSpPr>
          <p:cNvPr id="12" name="Sottotitolo 2"/>
          <p:cNvSpPr txBox="1">
            <a:spLocks/>
          </p:cNvSpPr>
          <p:nvPr/>
        </p:nvSpPr>
        <p:spPr>
          <a:xfrm>
            <a:off x="7205133" y="5208590"/>
            <a:ext cx="4851399" cy="667278"/>
          </a:xfrm>
          <a:prstGeom prst="rect">
            <a:avLst/>
          </a:prstGeom>
          <a:ln>
            <a:solidFill>
              <a:srgbClr val="C00000"/>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it-CH" sz="1800" b="1" dirty="0" smtClean="0">
                <a:solidFill>
                  <a:srgbClr val="002060"/>
                </a:solidFill>
                <a:latin typeface="Times New Roman" panose="02020603050405020304" pitchFamily="18" charset="0"/>
                <a:cs typeface="Times New Roman" panose="02020603050405020304" pitchFamily="18" charset="0"/>
              </a:rPr>
              <a:t>p. 105</a:t>
            </a:r>
          </a:p>
          <a:p>
            <a:pPr algn="l">
              <a:lnSpc>
                <a:spcPct val="100000"/>
              </a:lnSpc>
              <a:spcBef>
                <a:spcPts val="0"/>
              </a:spcBef>
            </a:pPr>
            <a:r>
              <a:rPr lang="it-CH" sz="1800" dirty="0" smtClean="0">
                <a:solidFill>
                  <a:srgbClr val="002060"/>
                </a:solidFill>
                <a:latin typeface="Times New Roman" panose="02020603050405020304" pitchFamily="18" charset="0"/>
                <a:cs typeface="Times New Roman" panose="02020603050405020304" pitchFamily="18" charset="0"/>
              </a:rPr>
              <a:t>Apprendimento esplicito e memoria dichiarativa</a:t>
            </a:r>
          </a:p>
        </p:txBody>
      </p:sp>
      <p:sp>
        <p:nvSpPr>
          <p:cNvPr id="9" name="CasellaDiTesto 8"/>
          <p:cNvSpPr txBox="1"/>
          <p:nvPr/>
        </p:nvSpPr>
        <p:spPr>
          <a:xfrm>
            <a:off x="717315" y="1631198"/>
            <a:ext cx="8008879" cy="1200329"/>
          </a:xfrm>
          <a:prstGeom prst="rect">
            <a:avLst/>
          </a:prstGeom>
          <a:noFill/>
          <a:ln>
            <a:solidFill>
              <a:srgbClr val="002060"/>
            </a:solidFill>
          </a:ln>
        </p:spPr>
        <p:txBody>
          <a:bodyPr wrap="square" rtlCol="0">
            <a:spAutoFit/>
          </a:bodyPr>
          <a:lstStyle/>
          <a:p>
            <a:r>
              <a:rPr lang="it-CH" sz="2400" dirty="0" smtClean="0">
                <a:solidFill>
                  <a:srgbClr val="C00000"/>
                </a:solidFill>
                <a:latin typeface="Times New Roman" panose="02020603050405020304" pitchFamily="18" charset="0"/>
                <a:cs typeface="Times New Roman" panose="02020603050405020304" pitchFamily="18" charset="0"/>
              </a:rPr>
              <a:t>Lo sviluppo della memoria dichiarativa è graduale, e quindi richiede il ricorso a strategie diverse in rapporto all’età e al livello scolastico.</a:t>
            </a:r>
            <a:endParaRPr lang="it-CH" sz="2400" dirty="0">
              <a:solidFill>
                <a:srgbClr val="C00000"/>
              </a:solidFill>
              <a:latin typeface="Times New Roman" panose="02020603050405020304" pitchFamily="18" charset="0"/>
              <a:cs typeface="Times New Roman" panose="02020603050405020304" pitchFamily="18" charset="0"/>
            </a:endParaRPr>
          </a:p>
        </p:txBody>
      </p:sp>
      <p:sp>
        <p:nvSpPr>
          <p:cNvPr id="8" name="CasellaDiTesto 7"/>
          <p:cNvSpPr txBox="1"/>
          <p:nvPr/>
        </p:nvSpPr>
        <p:spPr>
          <a:xfrm>
            <a:off x="711791" y="3043542"/>
            <a:ext cx="8008879" cy="1200329"/>
          </a:xfrm>
          <a:prstGeom prst="rect">
            <a:avLst/>
          </a:prstGeom>
          <a:noFill/>
          <a:ln>
            <a:solidFill>
              <a:srgbClr val="002060"/>
            </a:solidFill>
          </a:ln>
        </p:spPr>
        <p:txBody>
          <a:bodyPr wrap="square" rtlCol="0">
            <a:spAutoFit/>
          </a:bodyPr>
          <a:lstStyle/>
          <a:p>
            <a:r>
              <a:rPr lang="it-CH" sz="2400" dirty="0" smtClean="0">
                <a:solidFill>
                  <a:srgbClr val="C00000"/>
                </a:solidFill>
                <a:latin typeface="Times New Roman" panose="02020603050405020304" pitchFamily="18" charset="0"/>
                <a:cs typeface="Times New Roman" panose="02020603050405020304" pitchFamily="18" charset="0"/>
              </a:rPr>
              <a:t>Solo lo sviluppo della memoria dichiarativa rende possibile la realizzazione dell’apprendimento scolastico, che si fonda in larga parte sulle capacità di verbalizzazione.</a:t>
            </a:r>
            <a:endParaRPr lang="it-CH" sz="24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734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9" grpId="0" animBg="1"/>
      <p:bldP spid="8"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TotalTime>
  <Words>1538</Words>
  <Application>Microsoft Office PowerPoint</Application>
  <PresentationFormat>Personalizzato</PresentationFormat>
  <Paragraphs>162</Paragraphs>
  <Slides>19</Slides>
  <Notes>0</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Vittore Nason</dc:creator>
  <cp:lastModifiedBy>Vittore Nason</cp:lastModifiedBy>
  <cp:revision>39</cp:revision>
  <dcterms:created xsi:type="dcterms:W3CDTF">2017-02-08T14:41:23Z</dcterms:created>
  <dcterms:modified xsi:type="dcterms:W3CDTF">2017-04-05T09:40:42Z</dcterms:modified>
</cp:coreProperties>
</file>