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handoutMasterIdLst>
    <p:handoutMasterId r:id="rId84"/>
  </p:handoutMasterIdLst>
  <p:sldIdLst>
    <p:sldId id="630" r:id="rId2"/>
    <p:sldId id="575" r:id="rId3"/>
    <p:sldId id="577" r:id="rId4"/>
    <p:sldId id="663" r:id="rId5"/>
    <p:sldId id="664" r:id="rId6"/>
    <p:sldId id="666" r:id="rId7"/>
    <p:sldId id="667" r:id="rId8"/>
    <p:sldId id="578" r:id="rId9"/>
    <p:sldId id="592" r:id="rId10"/>
    <p:sldId id="580" r:id="rId11"/>
    <p:sldId id="579" r:id="rId12"/>
    <p:sldId id="582" r:id="rId13"/>
    <p:sldId id="668" r:id="rId14"/>
    <p:sldId id="673" r:id="rId15"/>
    <p:sldId id="674" r:id="rId16"/>
    <p:sldId id="669" r:id="rId17"/>
    <p:sldId id="670" r:id="rId18"/>
    <p:sldId id="671" r:id="rId19"/>
    <p:sldId id="672" r:id="rId20"/>
    <p:sldId id="637" r:id="rId21"/>
    <p:sldId id="638" r:id="rId22"/>
    <p:sldId id="627" r:id="rId23"/>
    <p:sldId id="635" r:id="rId24"/>
    <p:sldId id="628" r:id="rId25"/>
    <p:sldId id="629" r:id="rId26"/>
    <p:sldId id="675" r:id="rId27"/>
    <p:sldId id="676" r:id="rId28"/>
    <p:sldId id="644" r:id="rId29"/>
    <p:sldId id="645" r:id="rId30"/>
    <p:sldId id="646" r:id="rId31"/>
    <p:sldId id="647" r:id="rId32"/>
    <p:sldId id="648" r:id="rId33"/>
    <p:sldId id="649" r:id="rId34"/>
    <p:sldId id="651" r:id="rId35"/>
    <p:sldId id="652" r:id="rId36"/>
    <p:sldId id="653" r:id="rId37"/>
    <p:sldId id="654" r:id="rId38"/>
    <p:sldId id="641" r:id="rId39"/>
    <p:sldId id="655" r:id="rId40"/>
    <p:sldId id="642" r:id="rId41"/>
    <p:sldId id="650" r:id="rId42"/>
    <p:sldId id="643" r:id="rId43"/>
    <p:sldId id="656" r:id="rId44"/>
    <p:sldId id="657" r:id="rId45"/>
    <p:sldId id="658" r:id="rId46"/>
    <p:sldId id="591" r:id="rId47"/>
    <p:sldId id="606" r:id="rId48"/>
    <p:sldId id="620" r:id="rId49"/>
    <p:sldId id="607" r:id="rId50"/>
    <p:sldId id="612" r:id="rId51"/>
    <p:sldId id="608" r:id="rId52"/>
    <p:sldId id="619" r:id="rId53"/>
    <p:sldId id="588" r:id="rId54"/>
    <p:sldId id="622" r:id="rId55"/>
    <p:sldId id="621" r:id="rId56"/>
    <p:sldId id="623" r:id="rId57"/>
    <p:sldId id="661" r:id="rId58"/>
    <p:sldId id="594" r:id="rId59"/>
    <p:sldId id="603" r:id="rId60"/>
    <p:sldId id="596" r:id="rId61"/>
    <p:sldId id="617" r:id="rId62"/>
    <p:sldId id="662" r:id="rId63"/>
    <p:sldId id="614" r:id="rId64"/>
    <p:sldId id="616" r:id="rId65"/>
    <p:sldId id="615" r:id="rId66"/>
    <p:sldId id="618" r:id="rId67"/>
    <p:sldId id="595" r:id="rId68"/>
    <p:sldId id="597" r:id="rId69"/>
    <p:sldId id="601" r:id="rId70"/>
    <p:sldId id="600" r:id="rId71"/>
    <p:sldId id="599" r:id="rId72"/>
    <p:sldId id="605" r:id="rId73"/>
    <p:sldId id="602" r:id="rId74"/>
    <p:sldId id="624" r:id="rId75"/>
    <p:sldId id="625" r:id="rId76"/>
    <p:sldId id="626" r:id="rId77"/>
    <p:sldId id="613" r:id="rId78"/>
    <p:sldId id="632" r:id="rId79"/>
    <p:sldId id="631" r:id="rId80"/>
    <p:sldId id="633" r:id="rId81"/>
    <p:sldId id="634" r:id="rId82"/>
  </p:sldIdLst>
  <p:sldSz cx="9144000" cy="6858000" type="screen4x3"/>
  <p:notesSz cx="6797675" cy="9926638"/>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1915"/>
    <a:srgbClr val="BB0F0B"/>
    <a:srgbClr val="2CA323"/>
    <a:srgbClr val="C51401"/>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494" y="-252"/>
      </p:cViewPr>
      <p:guideLst>
        <p:guide orient="horz" pos="2160"/>
        <p:guide pos="2880"/>
      </p:guideLst>
    </p:cSldViewPr>
  </p:slideViewPr>
  <p:notesTextViewPr>
    <p:cViewPr>
      <p:scale>
        <a:sx n="1" d="1"/>
        <a:sy n="1" d="1"/>
      </p:scale>
      <p:origin x="0" y="0"/>
    </p:cViewPr>
  </p:notesTextViewPr>
  <p:sorterViewPr>
    <p:cViewPr>
      <p:scale>
        <a:sx n="100" d="100"/>
        <a:sy n="100" d="100"/>
      </p:scale>
      <p:origin x="0" y="677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it-CH"/>
          </a:p>
        </p:txBody>
      </p:sp>
      <p:sp>
        <p:nvSpPr>
          <p:cNvPr id="3" name="Segnaposto dat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5F23BD90-997C-4CF8-8871-2C32C75FD3AB}" type="datetimeFigureOut">
              <a:rPr lang="it-CH"/>
              <a:pPr>
                <a:defRPr/>
              </a:pPr>
              <a:t>06.05.2018</a:t>
            </a:fld>
            <a:endParaRPr lang="it-CH"/>
          </a:p>
        </p:txBody>
      </p:sp>
      <p:sp>
        <p:nvSpPr>
          <p:cNvPr id="4" name="Segnaposto piè di pagina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pPr>
              <a:defRPr/>
            </a:pPr>
            <a:endParaRPr lang="it-CH"/>
          </a:p>
        </p:txBody>
      </p:sp>
      <p:sp>
        <p:nvSpPr>
          <p:cNvPr id="5" name="Segnaposto numero diapositiva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pPr>
              <a:defRPr/>
            </a:pPr>
            <a:fld id="{47114766-95A3-4117-9F13-5F9AC0802266}" type="slidenum">
              <a:rPr lang="it-CH"/>
              <a:pPr>
                <a:defRPr/>
              </a:pPr>
              <a:t>‹N›</a:t>
            </a:fld>
            <a:endParaRPr lang="it-CH"/>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CH"/>
          </a:p>
        </p:txBody>
      </p:sp>
      <p:sp>
        <p:nvSpPr>
          <p:cNvPr id="3" name="Segnaposto data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554CAE3-1CA3-4B7F-943B-73DBF88EE098}" type="datetimeFigureOut">
              <a:rPr lang="it-CH"/>
              <a:pPr>
                <a:defRPr/>
              </a:pPr>
              <a:t>06.05.2018</a:t>
            </a:fld>
            <a:endParaRPr lang="it-CH"/>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CH" noProof="0"/>
          </a:p>
        </p:txBody>
      </p:sp>
      <p:sp>
        <p:nvSpPr>
          <p:cNvPr id="6" name="Segnaposto piè di pagina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CH"/>
          </a:p>
        </p:txBody>
      </p:sp>
      <p:sp>
        <p:nvSpPr>
          <p:cNvPr id="7" name="Segnaposto numero diapositiva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C02E4C3-5FA9-40BA-8838-B3432FE23F35}" type="slidenum">
              <a:rPr lang="it-CH"/>
              <a:pPr>
                <a:defRPr/>
              </a:pPr>
              <a:t>‹N›</a:t>
            </a:fld>
            <a:endParaRPr lang="it-CH"/>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defRPr/>
            </a:lvl1pPr>
          </a:lstStyle>
          <a:p>
            <a:pPr>
              <a:defRPr/>
            </a:pPr>
            <a:fld id="{6EE877F4-DE7A-411B-A211-83A0FBE45184}" type="datetimeFigureOut">
              <a:rPr lang="de-CH"/>
              <a:pPr>
                <a:defRPr/>
              </a:pPr>
              <a:t>06.05.2018</a:t>
            </a:fld>
            <a:endParaRPr lang="de-CH"/>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D2B7CD0A-77BE-479A-9864-D6A38518F634}" type="slidenum">
              <a:rPr lang="de-CH"/>
              <a:pPr>
                <a:defRPr/>
              </a:pPr>
              <a:t>‹N›</a:t>
            </a:fld>
            <a:endParaRPr lang="de-C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lvl1pPr>
              <a:defRPr/>
            </a:lvl1pPr>
          </a:lstStyle>
          <a:p>
            <a:pPr>
              <a:defRPr/>
            </a:pPr>
            <a:fld id="{07D25F42-1163-4588-8CF1-07F53853EEEF}" type="datetimeFigureOut">
              <a:rPr lang="de-CH"/>
              <a:pPr>
                <a:defRPr/>
              </a:pPr>
              <a:t>06.05.2018</a:t>
            </a:fld>
            <a:endParaRPr lang="de-CH"/>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BC4DAA82-2737-485D-BD13-15061DE129EB}" type="slidenum">
              <a:rPr lang="de-CH"/>
              <a:pPr>
                <a:defRPr/>
              </a:pPr>
              <a:t>‹N›</a:t>
            </a:fld>
            <a:endParaRPr lang="de-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smtClean="0"/>
          </a:p>
        </p:txBody>
      </p:sp>
      <p:sp>
        <p:nvSpPr>
          <p:cNvPr id="4" name="Date Placeholder 3"/>
          <p:cNvSpPr>
            <a:spLocks noGrp="1"/>
          </p:cNvSpPr>
          <p:nvPr>
            <p:ph type="dt" sz="half" idx="10"/>
          </p:nvPr>
        </p:nvSpPr>
        <p:spPr/>
        <p:txBody>
          <a:bodyPr/>
          <a:lstStyle>
            <a:lvl1pPr>
              <a:defRPr/>
            </a:lvl1pPr>
          </a:lstStyle>
          <a:p>
            <a:pPr>
              <a:defRPr/>
            </a:pPr>
            <a:fld id="{EF86302C-1D0B-4441-8DD0-FC8358ADE58A}" type="datetimeFigureOut">
              <a:rPr lang="de-CH"/>
              <a:pPr>
                <a:defRPr/>
              </a:pPr>
              <a:t>06.05.2018</a:t>
            </a:fld>
            <a:endParaRPr lang="de-CH"/>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3B64FB33-5EC3-4ADB-A980-6F23937CA848}" type="slidenum">
              <a:rPr lang="de-CH"/>
              <a:pPr>
                <a:defRPr/>
              </a:pPr>
              <a:t>‹N›</a:t>
            </a:fld>
            <a:endParaRPr lang="de-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Date Placeholder 3"/>
          <p:cNvSpPr>
            <a:spLocks noGrp="1"/>
          </p:cNvSpPr>
          <p:nvPr>
            <p:ph type="dt" sz="half" idx="14"/>
          </p:nvPr>
        </p:nvSpPr>
        <p:spPr/>
        <p:txBody>
          <a:bodyPr/>
          <a:lstStyle>
            <a:lvl1pPr>
              <a:defRPr/>
            </a:lvl1pPr>
          </a:lstStyle>
          <a:p>
            <a:pPr>
              <a:defRPr/>
            </a:pPr>
            <a:fld id="{0DB182CE-EB34-4A20-9C4A-5E05F973E4A7}" type="datetimeFigureOut">
              <a:rPr lang="de-CH"/>
              <a:pPr>
                <a:defRPr/>
              </a:pPr>
              <a:t>06.05.2018</a:t>
            </a:fld>
            <a:endParaRPr lang="de-CH"/>
          </a:p>
        </p:txBody>
      </p:sp>
      <p:sp>
        <p:nvSpPr>
          <p:cNvPr id="6" name="Footer Placeholder 4"/>
          <p:cNvSpPr>
            <a:spLocks noGrp="1"/>
          </p:cNvSpPr>
          <p:nvPr>
            <p:ph type="ftr" sz="quarter" idx="15"/>
          </p:nvPr>
        </p:nvSpPr>
        <p:spPr/>
        <p:txBody>
          <a:bodyPr/>
          <a:lstStyle>
            <a:lvl1pPr>
              <a:defRPr/>
            </a:lvl1pPr>
          </a:lstStyle>
          <a:p>
            <a:pPr>
              <a:defRPr/>
            </a:pPr>
            <a:endParaRPr lang="de-CH"/>
          </a:p>
        </p:txBody>
      </p:sp>
      <p:sp>
        <p:nvSpPr>
          <p:cNvPr id="7" name="Slide Number Placeholder 5"/>
          <p:cNvSpPr>
            <a:spLocks noGrp="1"/>
          </p:cNvSpPr>
          <p:nvPr>
            <p:ph type="sldNum" sz="quarter" idx="16"/>
          </p:nvPr>
        </p:nvSpPr>
        <p:spPr/>
        <p:txBody>
          <a:bodyPr/>
          <a:lstStyle>
            <a:lvl1pPr>
              <a:defRPr/>
            </a:lvl1pPr>
          </a:lstStyle>
          <a:p>
            <a:pPr>
              <a:defRPr/>
            </a:pPr>
            <a:fld id="{A94D8A64-93CF-4B87-BF21-0EC272C82A89}" type="slidenum">
              <a:rPr lang="de-CH"/>
              <a:pPr>
                <a:defRPr/>
              </a:pPr>
              <a:t>‹N›</a:t>
            </a:fld>
            <a:endParaRPr lang="de-C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1" name="Content Placeholder 10"/>
          <p:cNvSpPr>
            <a:spLocks noGrp="1"/>
          </p:cNvSpPr>
          <p:nvPr>
            <p:ph sz="quarter" idx="13"/>
          </p:nvPr>
        </p:nvSpPr>
        <p:spPr>
          <a:xfrm>
            <a:off x="457200" y="2212848"/>
            <a:ext cx="4041648" cy="391363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5"/>
          </p:nvPr>
        </p:nvSpPr>
        <p:spPr/>
        <p:txBody>
          <a:bodyPr/>
          <a:lstStyle>
            <a:lvl1pPr>
              <a:defRPr/>
            </a:lvl1pPr>
          </a:lstStyle>
          <a:p>
            <a:pPr>
              <a:defRPr/>
            </a:pPr>
            <a:fld id="{652BF658-C732-446B-BA56-7320CFD6475D}" type="datetimeFigureOut">
              <a:rPr lang="de-CH"/>
              <a:pPr>
                <a:defRPr/>
              </a:pPr>
              <a:t>06.05.2018</a:t>
            </a:fld>
            <a:endParaRPr lang="de-CH"/>
          </a:p>
        </p:txBody>
      </p:sp>
      <p:sp>
        <p:nvSpPr>
          <p:cNvPr id="8" name="Footer Placeholder 4"/>
          <p:cNvSpPr>
            <a:spLocks noGrp="1"/>
          </p:cNvSpPr>
          <p:nvPr>
            <p:ph type="ftr" sz="quarter" idx="16"/>
          </p:nvPr>
        </p:nvSpPr>
        <p:spPr/>
        <p:txBody>
          <a:bodyPr/>
          <a:lstStyle>
            <a:lvl1pPr>
              <a:defRPr/>
            </a:lvl1pPr>
          </a:lstStyle>
          <a:p>
            <a:pPr>
              <a:defRPr/>
            </a:pPr>
            <a:endParaRPr lang="de-CH"/>
          </a:p>
        </p:txBody>
      </p:sp>
      <p:sp>
        <p:nvSpPr>
          <p:cNvPr id="9" name="Slide Number Placeholder 5"/>
          <p:cNvSpPr>
            <a:spLocks noGrp="1"/>
          </p:cNvSpPr>
          <p:nvPr>
            <p:ph type="sldNum" sz="quarter" idx="17"/>
          </p:nvPr>
        </p:nvSpPr>
        <p:spPr/>
        <p:txBody>
          <a:bodyPr/>
          <a:lstStyle>
            <a:lvl1pPr>
              <a:defRPr/>
            </a:lvl1pPr>
          </a:lstStyle>
          <a:p>
            <a:pPr>
              <a:defRPr/>
            </a:pPr>
            <a:fld id="{8D823A69-E15E-4021-8C81-E411FD98C6A9}" type="slidenum">
              <a:rPr lang="de-CH"/>
              <a:pPr>
                <a:defRPr/>
              </a:pPr>
              <a:t>‹N›</a:t>
            </a:fld>
            <a:endParaRPr lang="de-C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fld id="{2F75017F-E186-408C-A3A1-9BD7484681AC}" type="datetimeFigureOut">
              <a:rPr lang="de-CH"/>
              <a:pPr>
                <a:defRPr/>
              </a:pPr>
              <a:t>06.05.2018</a:t>
            </a:fld>
            <a:endParaRPr lang="de-CH"/>
          </a:p>
        </p:txBody>
      </p:sp>
      <p:sp>
        <p:nvSpPr>
          <p:cNvPr id="4" name="Footer Placeholder 4"/>
          <p:cNvSpPr>
            <a:spLocks noGrp="1"/>
          </p:cNvSpPr>
          <p:nvPr>
            <p:ph type="ftr" sz="quarter" idx="11"/>
          </p:nvPr>
        </p:nvSpPr>
        <p:spPr/>
        <p:txBody>
          <a:bodyPr/>
          <a:lstStyle>
            <a:lvl1pPr>
              <a:defRPr/>
            </a:lvl1pPr>
          </a:lstStyle>
          <a:p>
            <a:pPr>
              <a:defRPr/>
            </a:pPr>
            <a:endParaRPr lang="de-CH"/>
          </a:p>
        </p:txBody>
      </p:sp>
      <p:sp>
        <p:nvSpPr>
          <p:cNvPr id="5" name="Slide Number Placeholder 5"/>
          <p:cNvSpPr>
            <a:spLocks noGrp="1"/>
          </p:cNvSpPr>
          <p:nvPr>
            <p:ph type="sldNum" sz="quarter" idx="12"/>
          </p:nvPr>
        </p:nvSpPr>
        <p:spPr/>
        <p:txBody>
          <a:bodyPr/>
          <a:lstStyle>
            <a:lvl1pPr>
              <a:defRPr/>
            </a:lvl1pPr>
          </a:lstStyle>
          <a:p>
            <a:pPr>
              <a:defRPr/>
            </a:pPr>
            <a:fld id="{119194D7-1EDF-4380-9483-E4BEF47D8D77}" type="slidenum">
              <a:rPr lang="de-CH"/>
              <a:pPr>
                <a:defRPr/>
              </a:pPr>
              <a:t>‹N›</a:t>
            </a:fld>
            <a:endParaRPr lang="de-C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03A5FC-2A94-4FD9-B73B-5967AD85B2B6}" type="datetimeFigureOut">
              <a:rPr lang="de-CH"/>
              <a:pPr>
                <a:defRPr/>
              </a:pPr>
              <a:t>06.05.2018</a:t>
            </a:fld>
            <a:endParaRPr lang="de-CH"/>
          </a:p>
        </p:txBody>
      </p:sp>
      <p:sp>
        <p:nvSpPr>
          <p:cNvPr id="3" name="Footer Placeholder 4"/>
          <p:cNvSpPr>
            <a:spLocks noGrp="1"/>
          </p:cNvSpPr>
          <p:nvPr>
            <p:ph type="ftr" sz="quarter" idx="11"/>
          </p:nvPr>
        </p:nvSpPr>
        <p:spPr/>
        <p:txBody>
          <a:bodyPr/>
          <a:lstStyle>
            <a:lvl1pPr>
              <a:defRPr/>
            </a:lvl1pPr>
          </a:lstStyle>
          <a:p>
            <a:pPr>
              <a:defRPr/>
            </a:pPr>
            <a:endParaRPr lang="de-CH"/>
          </a:p>
        </p:txBody>
      </p:sp>
      <p:sp>
        <p:nvSpPr>
          <p:cNvPr id="4" name="Slide Number Placeholder 5"/>
          <p:cNvSpPr>
            <a:spLocks noGrp="1"/>
          </p:cNvSpPr>
          <p:nvPr>
            <p:ph type="sldNum" sz="quarter" idx="12"/>
          </p:nvPr>
        </p:nvSpPr>
        <p:spPr/>
        <p:txBody>
          <a:bodyPr/>
          <a:lstStyle>
            <a:lvl1pPr>
              <a:defRPr/>
            </a:lvl1pPr>
          </a:lstStyle>
          <a:p>
            <a:pPr>
              <a:defRPr/>
            </a:pPr>
            <a:fld id="{FC35B93E-4747-4003-9AA1-B9614EBA5B44}" type="slidenum">
              <a:rPr lang="de-CH"/>
              <a:pPr>
                <a:defRPr/>
              </a:pPr>
              <a:t>‹N›</a:t>
            </a:fld>
            <a:endParaRPr lang="de-C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6B2D0153-81FB-40C3-AC96-FC9FCAD7EEF6}" type="datetimeFigureOut">
              <a:rPr lang="de-CH"/>
              <a:pPr>
                <a:defRPr/>
              </a:pPr>
              <a:t>06.05.2018</a:t>
            </a:fld>
            <a:endParaRPr lang="de-CH"/>
          </a:p>
        </p:txBody>
      </p:sp>
      <p:sp>
        <p:nvSpPr>
          <p:cNvPr id="6" name="Footer Placeholder 4"/>
          <p:cNvSpPr>
            <a:spLocks noGrp="1"/>
          </p:cNvSpPr>
          <p:nvPr>
            <p:ph type="ftr" sz="quarter" idx="11"/>
          </p:nvPr>
        </p:nvSpPr>
        <p:spPr/>
        <p:txBody>
          <a:bodyPr/>
          <a:lstStyle>
            <a:lvl1pPr>
              <a:defRPr/>
            </a:lvl1pPr>
          </a:lstStyle>
          <a:p>
            <a:pPr>
              <a:defRPr/>
            </a:pPr>
            <a:endParaRPr lang="de-CH"/>
          </a:p>
        </p:txBody>
      </p:sp>
      <p:sp>
        <p:nvSpPr>
          <p:cNvPr id="7" name="Slide Number Placeholder 5"/>
          <p:cNvSpPr>
            <a:spLocks noGrp="1"/>
          </p:cNvSpPr>
          <p:nvPr>
            <p:ph type="sldNum" sz="quarter" idx="12"/>
          </p:nvPr>
        </p:nvSpPr>
        <p:spPr/>
        <p:txBody>
          <a:bodyPr/>
          <a:lstStyle>
            <a:lvl1pPr>
              <a:defRPr/>
            </a:lvl1pPr>
          </a:lstStyle>
          <a:p>
            <a:pPr>
              <a:defRPr/>
            </a:pPr>
            <a:fld id="{32CA68DE-3C20-4826-9AE2-0CFA855A6408}" type="slidenum">
              <a:rPr lang="de-CH"/>
              <a:pPr>
                <a:defRPr/>
              </a:pPr>
              <a:t>‹N›</a:t>
            </a:fld>
            <a:endParaRPr lang="de-C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it-IT" smtClean="0"/>
              <a:t>Fare clic per modificare lo stile del titolo</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FD6C2562-6AF9-4F3C-9184-FEE949192E88}" type="datetimeFigureOut">
              <a:rPr lang="de-CH"/>
              <a:pPr>
                <a:defRPr/>
              </a:pPr>
              <a:t>06.05.2018</a:t>
            </a:fld>
            <a:endParaRPr lang="de-CH"/>
          </a:p>
        </p:txBody>
      </p:sp>
      <p:sp>
        <p:nvSpPr>
          <p:cNvPr id="6" name="Footer Placeholder 4"/>
          <p:cNvSpPr>
            <a:spLocks noGrp="1"/>
          </p:cNvSpPr>
          <p:nvPr>
            <p:ph type="ftr" sz="quarter" idx="11"/>
          </p:nvPr>
        </p:nvSpPr>
        <p:spPr/>
        <p:txBody>
          <a:bodyPr/>
          <a:lstStyle>
            <a:lvl1pPr>
              <a:defRPr/>
            </a:lvl1pPr>
          </a:lstStyle>
          <a:p>
            <a:pPr>
              <a:defRPr/>
            </a:pPr>
            <a:endParaRPr lang="de-CH"/>
          </a:p>
        </p:txBody>
      </p:sp>
      <p:sp>
        <p:nvSpPr>
          <p:cNvPr id="7" name="Slide Number Placeholder 5"/>
          <p:cNvSpPr>
            <a:spLocks noGrp="1"/>
          </p:cNvSpPr>
          <p:nvPr>
            <p:ph type="sldNum" sz="quarter" idx="12"/>
          </p:nvPr>
        </p:nvSpPr>
        <p:spPr/>
        <p:txBody>
          <a:bodyPr/>
          <a:lstStyle>
            <a:lvl1pPr>
              <a:defRPr/>
            </a:lvl1pPr>
          </a:lstStyle>
          <a:p>
            <a:pPr>
              <a:defRPr/>
            </a:pPr>
            <a:fld id="{C38D58A5-8616-49A2-9C8B-B2552FD39EB2}" type="slidenum">
              <a:rPr lang="de-CH"/>
              <a:pPr>
                <a:defRPr/>
              </a:pPr>
              <a:t>‹N›</a:t>
            </a:fld>
            <a:endParaRPr lang="de-C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lvl1pPr>
              <a:defRPr/>
            </a:lvl1pPr>
          </a:lstStyle>
          <a:p>
            <a:pPr>
              <a:defRPr/>
            </a:pPr>
            <a:fld id="{985E4D59-8D20-457F-B83A-A41D4DE5D207}" type="datetimeFigureOut">
              <a:rPr lang="de-CH"/>
              <a:pPr>
                <a:defRPr/>
              </a:pPr>
              <a:t>06.05.2018</a:t>
            </a:fld>
            <a:endParaRPr lang="de-CH"/>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18B0F7BC-1213-4D92-990C-E90995DEF8C5}" type="slidenum">
              <a:rPr lang="de-CH"/>
              <a:pPr>
                <a:defRPr/>
              </a:pPr>
              <a:t>‹N›</a:t>
            </a:fld>
            <a:endParaRPr lang="de-C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it-IT" smtClean="0"/>
              <a:t>Fare clic per modificare lo stile del titolo</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fontAlgn="auto">
              <a:spcBef>
                <a:spcPts val="0"/>
              </a:spcBef>
              <a:spcAft>
                <a:spcPts val="0"/>
              </a:spcAft>
              <a:defRPr sz="1200">
                <a:solidFill>
                  <a:schemeClr val="tx1">
                    <a:lumMod val="65000"/>
                    <a:lumOff val="35000"/>
                  </a:schemeClr>
                </a:solidFill>
                <a:latin typeface="Century Gothic" pitchFamily="34" charset="0"/>
                <a:cs typeface="+mn-cs"/>
              </a:defRPr>
            </a:lvl1pPr>
          </a:lstStyle>
          <a:p>
            <a:pPr>
              <a:defRPr/>
            </a:pPr>
            <a:fld id="{896008F3-80A3-420A-963A-6E63CE5EA553}" type="datetimeFigureOut">
              <a:rPr lang="de-CH"/>
              <a:pPr>
                <a:defRPr/>
              </a:pPr>
              <a:t>06.05.2018</a:t>
            </a:fld>
            <a:endParaRPr lang="de-CH"/>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fontAlgn="auto">
              <a:spcBef>
                <a:spcPts val="0"/>
              </a:spcBef>
              <a:spcAft>
                <a:spcPts val="0"/>
              </a:spcAft>
              <a:defRPr sz="1200">
                <a:solidFill>
                  <a:schemeClr val="tx1">
                    <a:lumMod val="65000"/>
                    <a:lumOff val="35000"/>
                  </a:schemeClr>
                </a:solidFill>
                <a:latin typeface="Century Gothic" pitchFamily="34" charset="0"/>
                <a:cs typeface="+mn-cs"/>
              </a:defRPr>
            </a:lvl1pPr>
          </a:lstStyle>
          <a:p>
            <a:pPr>
              <a:defRPr/>
            </a:pPr>
            <a:endParaRPr lang="de-CH"/>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fontAlgn="auto">
              <a:spcBef>
                <a:spcPts val="0"/>
              </a:spcBef>
              <a:spcAft>
                <a:spcPts val="0"/>
              </a:spcAft>
              <a:defRPr sz="1200">
                <a:solidFill>
                  <a:schemeClr val="tx1">
                    <a:lumMod val="65000"/>
                    <a:lumOff val="35000"/>
                  </a:schemeClr>
                </a:solidFill>
                <a:latin typeface="Century Gothic" pitchFamily="34" charset="0"/>
                <a:cs typeface="+mn-cs"/>
              </a:defRPr>
            </a:lvl1pPr>
          </a:lstStyle>
          <a:p>
            <a:pPr>
              <a:defRPr/>
            </a:pPr>
            <a:fld id="{7EB8ACAF-DDE6-42DF-813F-1C3D94FE45FA}" type="slidenum">
              <a:rPr lang="de-CH"/>
              <a:pPr>
                <a:defRPr/>
              </a:pPr>
              <a:t>‹N›</a:t>
            </a:fld>
            <a:endParaRPr lang="de-CH"/>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h/url?sa=i&amp;rct=j&amp;q=&amp;esrc=s&amp;source=images&amp;cd=&amp;cad=rja&amp;uact=8&amp;ved=0ahUKEwjHqYz-3JbTAhXHbhQKHZf5CzEQjRwIBw&amp;url=http://lamiapreistoria.blogspot.com/2011/04/lalimentazione-nellitalia-antica-dalla.html&amp;psig=AFQjCNGyXuZIp1eLoxI5uJPiaHDcr6kFJw&amp;ust=1491804830462651"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h/url?sa=i&amp;rct=j&amp;q=&amp;esrc=s&amp;source=images&amp;cd=&amp;cad=rja&amp;uact=8&amp;ved=0ahUKEwigjqmi3ZbTAhUFyRQKHZPtB_QQjRwIBw&amp;url=http://ilmondodiaura.altervista.org/EGIZI/Egizialimentazione.htm&amp;bvm=bv.152174688,d.d24&amp;psig=AFQjCNFmMQxO0lIOTzPrtLWHPX7mBQMn9Q&amp;ust=1491805105124619" TargetMode="Externa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hyperlink" Target="http://www.google.ch/url?sa=i&amp;rct=j&amp;q=&amp;esrc=s&amp;source=images&amp;cd=&amp;cad=rja&amp;uact=8&amp;ved=0ahUKEwic2cG93ZbTAhVCvBQKHRAiAisQjRwIBw&amp;url=http://www.aton-ra.com/egitto/monumenti-egitto/42-approfondimenti-egitto-vari/179-risorse-agricoltura-antico-egitto.html&amp;bvm=bv.152174688,d.d24&amp;psig=AFQjCNFmMQxO0lIOTzPrtLWHPX7mBQMn9Q&amp;ust=149180510512461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h/url?sa=i&amp;rct=j&amp;q=&amp;esrc=s&amp;source=images&amp;cd=&amp;cad=rja&amp;uact=8&amp;ved=0ahUKEwjgm7zq3ZbTAhWBvBQKHUJABrQQjRwIBw&amp;url=http://www.beniculturali.it/alimentazione/sezioni/etastorica/etruria/&amp;bvm=bv.152174688,d.d24&amp;psig=AFQjCNEGp2W5Lizien6QxObq9R0GJ93k2w&amp;ust=1491805227253985"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hyperlink" Target="http://www.google.ch/url?sa=i&amp;rct=j&amp;q=&amp;esrc=s&amp;source=images&amp;cd=&amp;cad=rja&amp;uact=8&amp;ved=2ahUKEwjTo6TcovDaAhXPCOwKHbA6A14QjRx6BAgBEAU&amp;url=http%3A%2F%2Fwww.authentico-ita.org%2Fperche-estero-mancano-prodotti-autentici-per-cucinare-piatti-italiani%2F&amp;psig=AOvVaw0RqMw6v6omTUjeUN5rYdDC&amp;ust=1525667994424187" TargetMode="External"/><Relationship Id="rId13" Type="http://schemas.openxmlformats.org/officeDocument/2006/relationships/image" Target="../media/image15.jpeg"/><Relationship Id="rId18" Type="http://schemas.openxmlformats.org/officeDocument/2006/relationships/hyperlink" Target="https://www.google.ch/url?sa=i&amp;rct=j&amp;q=&amp;esrc=s&amp;source=images&amp;cd=&amp;cad=rja&amp;uact=8&amp;ved=2ahUKEwjvod_So_DaAhXoMewKHUP3BUwQjRx6BAgBEAU&amp;url=https%3A%2F%2Fwww.ricetta.it%2F3-ricette-con-il-salmone-fresco-secondi-piatti&amp;psig=AOvVaw0ZGRSgoctruIrS7bqiepQE&amp;ust=1525668342277084"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hyperlink" Target="https://www.google.ch/url?sa=i&amp;rct=j&amp;q=&amp;esrc=s&amp;source=images&amp;cd=&amp;cad=rja&amp;uact=8&amp;ved=2ahUKEwikq9aLo_DaAhWCzqQKHZRTBiAQjRx6BAgBEAU&amp;url=https%3A%2F%2Fwww.viverebene.org%2Fmangiare-sano-per-vegetariani%2F&amp;psig=AOvVaw16XwF15LMeCesSaQ61aln7&amp;ust=1525668184588663" TargetMode="External"/><Relationship Id="rId17" Type="http://schemas.openxmlformats.org/officeDocument/2006/relationships/image" Target="../media/image17.jpeg"/><Relationship Id="rId2" Type="http://schemas.openxmlformats.org/officeDocument/2006/relationships/hyperlink" Target="http://www.google.ch/url?sa=i&amp;rct=j&amp;q=&amp;esrc=s&amp;source=images&amp;cd=&amp;cad=rja&amp;uact=8&amp;ved=2ahUKEwiar8isovDaAhWO_qQKHSuNA_UQjRx6BAgBEAU&amp;url=http%3A%2F%2Fwww.repubblica.it%2Fsapori%2F2016%2F10%2F19%2Fnews%2Fricette_italiane_stravolte_all_estero-150104531%2F&amp;psig=AOvVaw0RqMw6v6omTUjeUN5rYdDC&amp;ust=1525667994424187" TargetMode="External"/><Relationship Id="rId16" Type="http://schemas.openxmlformats.org/officeDocument/2006/relationships/hyperlink" Target="http://www.google.ch/url?sa=i&amp;rct=j&amp;q=&amp;esrc=s&amp;source=images&amp;cd=&amp;cad=rja&amp;uact=8&amp;ved=2ahUKEwikicWwo_DaAhXN_qQKHYw6AZ8QjRx6BAgBEAU&amp;url=http%3A%2F%2Fwww.altiformaggi.com%2Feu-it%2Fcrema-di-salva-cremasco-dop.aspx&amp;psig=AOvVaw16XwF15LMeCesSaQ61aln7&amp;ust=1525668184588663" TargetMode="External"/><Relationship Id="rId1" Type="http://schemas.openxmlformats.org/officeDocument/2006/relationships/slideLayout" Target="../slideLayouts/slideLayout6.xml"/><Relationship Id="rId6" Type="http://schemas.openxmlformats.org/officeDocument/2006/relationships/hyperlink" Target="http://www.google.ch/url?sa=i&amp;rct=j&amp;q=&amp;esrc=s&amp;source=images&amp;cd=&amp;cad=rja&amp;uact=8&amp;ved=2ahUKEwj55t3JovDaAhVL2KQKHQJyBwsQjRx6BAgBEAU&amp;url=http%3A%2F%2Fwww.kung-food.it%2Fnews-cucina%2Fi-10-piatti-piu-ordinati-nei-ristoranti-italiani%2F18691%2F&amp;psig=AOvVaw0RqMw6v6omTUjeUN5rYdDC&amp;ust=1525667994424187" TargetMode="External"/><Relationship Id="rId11" Type="http://schemas.openxmlformats.org/officeDocument/2006/relationships/image" Target="../media/image14.jpeg"/><Relationship Id="rId5" Type="http://schemas.openxmlformats.org/officeDocument/2006/relationships/image" Target="../media/image11.jpeg"/><Relationship Id="rId15" Type="http://schemas.openxmlformats.org/officeDocument/2006/relationships/image" Target="../media/image16.jpeg"/><Relationship Id="rId10" Type="http://schemas.openxmlformats.org/officeDocument/2006/relationships/hyperlink" Target="http://www.google.ch/url?sa=i&amp;rct=j&amp;q=&amp;esrc=s&amp;source=images&amp;cd=&amp;cad=rja&amp;uact=8&amp;ved=2ahUKEwiq-NnuovDaAhUR-aQKHQMTACkQjRx6BAgBEAU&amp;url=http%3A%2F%2Fwww.turistafaidate.it%2Fsapori-e-profumi-tutti-italiani-alla-scoperta-dei-piatti-tipici-del-nostro-centro-italia-49&amp;psig=AOvVaw0RqMw6v6omTUjeUN5rYdDC&amp;ust=1525667994424187" TargetMode="External"/><Relationship Id="rId19" Type="http://schemas.openxmlformats.org/officeDocument/2006/relationships/image" Target="../media/image18.jpeg"/><Relationship Id="rId4" Type="http://schemas.openxmlformats.org/officeDocument/2006/relationships/hyperlink" Target="http://www.google.ch/url?sa=i&amp;rct=j&amp;q=&amp;esrc=s&amp;source=images&amp;cd=&amp;cad=rja&amp;uact=8&amp;ved=2ahUKEwjkw-C5ovDaAhXK66QKHUEACDgQjRx6BAgBEAU&amp;url=http%3A%2F%2Fwww.10elol.it%2Farticolo%2Fi-5-piatti-italiani-piu-amati-dagli-stranieri%2F130609%2F&amp;psig=AOvVaw0RqMw6v6omTUjeUN5rYdDC&amp;ust=1525667994424187" TargetMode="External"/><Relationship Id="rId9" Type="http://schemas.openxmlformats.org/officeDocument/2006/relationships/image" Target="../media/image13.jpeg"/><Relationship Id="rId14" Type="http://schemas.openxmlformats.org/officeDocument/2006/relationships/hyperlink" Target="https://www.google.ch/url?sa=i&amp;rct=j&amp;q=&amp;esrc=s&amp;source=images&amp;cd=&amp;cad=rja&amp;uact=8&amp;ved=2ahUKEwjZnu-bo_DaAhXF1qQKHbT4C6gQjRx6BAgBEAU&amp;url=https%3A%2F%2Fwww.ecoo.it%2Farticolo%2Fprimi-piatti-vegani-per-natale-le-ricette-migliori%2F42893%2F&amp;psig=AOvVaw16XwF15LMeCesSaQ61aln7&amp;ust=1525668184588663"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rsi.ch/la1/programmi/informazione/patti-chiari/la-prova/Ecco-dove-si-nascondono-gli-zuccheri-aggiunti-6893582.html" TargetMode="External"/><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hyperlink" Target="https://www.google.ch/url?sa=i&amp;rct=j&amp;q=&amp;esrc=s&amp;source=images&amp;cd=&amp;cad=rja&amp;uact=8&amp;ved=2ahUKEwiI7cyvpvDaAhVO46QKHb0sBJgQjRx6BAgBEAU&amp;url=https%3A%2F%2Fgiajr.com%2Frione-bellezza%2Feducazione-alimentare-1-step-imparare-a-leggere-le-etichette-degli-alimenti-%25F0%259F%258D%259D%25F0%259F%258D%2595%25F0%259F%258D%2594%25F0%259F%258D%2597%25F0%259F%258D%25B3%25F0%259F%25A7%2580%25F0%259F%258D%25B0%25F0%259F%258D%259E%25F0%259F%258D%25A9%2F&amp;psig=AOvVaw0K0X3TJjM-rsWScIZQhMKl&amp;ust=1525669074558823" TargetMode="External"/><Relationship Id="rId1" Type="http://schemas.openxmlformats.org/officeDocument/2006/relationships/slideLayout" Target="../slideLayouts/slideLayout6.xml"/><Relationship Id="rId6" Type="http://schemas.openxmlformats.org/officeDocument/2006/relationships/hyperlink" Target="http://www.google.ch/url?sa=i&amp;rct=j&amp;q=&amp;esrc=s&amp;source=images&amp;cd=&amp;cad=rja&amp;uact=8&amp;ved=2ahUKEwjT-KKap_DaAhUDr6QKHWHPCB8QjRx6BAgBEAU&amp;url=http%3A%2F%2Fwww.allenamentocompleto.it%2Fallenamento-e-salute%2Fcosa-sono-le-calorie-differenza-tra-kcal-cal-e-kj%2F&amp;psig=AOvVaw0K0X3TJjM-rsWScIZQhMKl&amp;ust=1525669074558823" TargetMode="External"/><Relationship Id="rId5" Type="http://schemas.openxmlformats.org/officeDocument/2006/relationships/image" Target="../media/image20.jpeg"/><Relationship Id="rId4" Type="http://schemas.openxmlformats.org/officeDocument/2006/relationships/hyperlink" Target="https://www.google.ch/url?sa=i&amp;rct=j&amp;q=&amp;esrc=s&amp;source=images&amp;cd=&amp;cad=rja&amp;uact=8&amp;ved=2ahUKEwjZ7YPJpvDaAhWuMewKHV1yBg4QjRx6BAgBEAU&amp;url=https%3A%2F%2Fwww.italyaround.com%2Fetichette-alimentari-informazioni-sulle-etichette-dei-cibi%2F&amp;psig=AOvVaw0K0X3TJjM-rsWScIZQhMKl&amp;ust=1525669074558823" TargetMode="External"/><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hyperlink" Target="https://www.google.ch/url?sa=i&amp;rct=j&amp;q=&amp;esrc=s&amp;source=images&amp;cd=&amp;cad=rja&amp;uact=8&amp;ved=2ahUKEwjfn_WFqPDaAhWC2KQKHaq9ANgQjRx6BAgBEAU&amp;url=https%3A%2F%2Fwww.gqitalia.it%2Flifestyle%2Ffood-drinks%2F2017%2F10%2F12%2Fcome-leggere-le-etichette-degli-alimenti%2F&amp;psig=AOvVaw0K0X3TJjM-rsWScIZQhMKl&amp;ust=1525669074558823" TargetMode="External"/><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hyperlink" Target="http://www.google.ch/url?sa=i&amp;rct=j&amp;q=&amp;esrc=s&amp;source=images&amp;cd=&amp;cad=rja&amp;uact=8&amp;ved=2ahUKEwjj1tqAp_DaAhWCGewKHQRbABsQjRx6BAgBEAU&amp;url=http%3A%2F%2Fwww.cibiexpo.it%2Fprodotti-e-punti-vendita%2Fla-sicurezza-alimentare&amp;psig=AOvVaw0K0X3TJjM-rsWScIZQhMKl&amp;ust=1525669074558823" TargetMode="External"/><Relationship Id="rId1" Type="http://schemas.openxmlformats.org/officeDocument/2006/relationships/slideLayout" Target="../slideLayouts/slideLayout6.xml"/><Relationship Id="rId6" Type="http://schemas.openxmlformats.org/officeDocument/2006/relationships/hyperlink" Target="http://www.google.ch/url?sa=i&amp;rct=j&amp;q=&amp;esrc=s&amp;source=images&amp;cd=&amp;cad=rja&amp;uact=8&amp;ved=2ahUKEwjBlvD1p_DaAhUGzqQKHe0UCzkQjRx6BAgBEAU&amp;url=http%3A%2F%2Fslideplayer.it%2Fslide%2F2711567%2F&amp;psig=AOvVaw0K0X3TJjM-rsWScIZQhMKl&amp;ust=1525669074558823" TargetMode="External"/><Relationship Id="rId5" Type="http://schemas.openxmlformats.org/officeDocument/2006/relationships/image" Target="../media/image24.jpeg"/><Relationship Id="rId4" Type="http://schemas.openxmlformats.org/officeDocument/2006/relationships/hyperlink" Target="https://www.gazzettadiparma.it/news/dieta/389419/la-dieta-dei-diabetici-inizia-leggendo-bene-le-etichette.html" TargetMode="External"/><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hyperlink" Target="https://www.google.ch/url?sa=i&amp;rct=j&amp;q=&amp;esrc=s&amp;source=images&amp;cd=&amp;cad=rja&amp;uact=8&amp;ved=2ahUKEwjFs8rKpPDaAhUBC-wKHQNyBtwQjRx6BAgBEAU&amp;url=https%3A%2F%2Fwww.riza.it%2Fdieta-e-salute%2Fmangiare-sano%2F6176%2Ftroppe-bevande-gassate-danneggiano-il-cervello.html&amp;psig=AOvVaw0qcUuChOCrH2vZaY0qMSz-&amp;ust=1525668521457970" TargetMode="External"/><Relationship Id="rId13"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29.jpeg"/><Relationship Id="rId12" Type="http://schemas.openxmlformats.org/officeDocument/2006/relationships/hyperlink" Target="https://www.google.ch/url?sa=i&amp;rct=j&amp;q=&amp;esrc=s&amp;source=images&amp;cd=&amp;cad=rja&amp;uact=8&amp;ved=2ahUKEwiysd3rpPDaAhWEDuwKHS83BpoQjRx6BAgBEAU&amp;url=https%3A%2F%2Fdieta.pourfemme.it%2Farticolo%2F10-bevande-light-e-dissetanti-per-l-estate%2F17661%2F&amp;psig=AOvVaw0qcUuChOCrH2vZaY0qMSz-&amp;ust=1525668521457970" TargetMode="External"/><Relationship Id="rId17" Type="http://schemas.openxmlformats.org/officeDocument/2006/relationships/image" Target="../media/image34.jpeg"/><Relationship Id="rId2" Type="http://schemas.openxmlformats.org/officeDocument/2006/relationships/hyperlink" Target="http://www.google.ch/url?sa=i&amp;rct=j&amp;q=&amp;esrc=s&amp;source=images&amp;cd=&amp;cad=rja&amp;uact=8&amp;ved=2ahUKEwi37Y6mpPDaAhVBsKQKHbcqC0oQjRx6BAgBEAU&amp;url=http%3A%2F%2Fwww.pizzainncatania.com%2Fbevande.html&amp;psig=AOvVaw0qcUuChOCrH2vZaY0qMSz-&amp;ust=1525668521457970" TargetMode="External"/><Relationship Id="rId16" Type="http://schemas.openxmlformats.org/officeDocument/2006/relationships/hyperlink" Target="http://www.google.ch/url?sa=i&amp;rct=j&amp;q=&amp;esrc=s&amp;source=images&amp;cd=&amp;cad=rja&amp;uact=8&amp;ved=2ahUKEwjD-MOKpfDaAhXDsKQKHdQHCuUQjRx6BAgBEAU&amp;url=http%3A%2F%2Fwisesociety.it%2Falimentazione%2Fbevande-light-ricercatori-diabete%2F&amp;psig=AOvVaw0qcUuChOCrH2vZaY0qMSz-&amp;ust=1525668521457970" TargetMode="External"/><Relationship Id="rId1" Type="http://schemas.openxmlformats.org/officeDocument/2006/relationships/slideLayout" Target="../slideLayouts/slideLayout6.xml"/><Relationship Id="rId6" Type="http://schemas.openxmlformats.org/officeDocument/2006/relationships/hyperlink" Target="http://www.google.ch/url?sa=i&amp;rct=j&amp;q=&amp;esrc=s&amp;source=images&amp;cd=&amp;cad=rja&amp;uact=8&amp;ved=2ahUKEwj-1Oi_pPDaAhVE2aQKHY15C04QjRx6BAgBEAU&amp;url=http%3A%2F%2Fwww.italgrob.it%2Fsezione.asp%3FIdPost%3D6755&amp;psig=AOvVaw0qcUuChOCrH2vZaY0qMSz-&amp;ust=1525668521457970" TargetMode="External"/><Relationship Id="rId11" Type="http://schemas.openxmlformats.org/officeDocument/2006/relationships/image" Target="../media/image31.jpeg"/><Relationship Id="rId5" Type="http://schemas.openxmlformats.org/officeDocument/2006/relationships/image" Target="../media/image28.jpeg"/><Relationship Id="rId15" Type="http://schemas.openxmlformats.org/officeDocument/2006/relationships/image" Target="../media/image33.jpeg"/><Relationship Id="rId10" Type="http://schemas.openxmlformats.org/officeDocument/2006/relationships/hyperlink" Target="http://www.google.ch/url?sa=i&amp;rct=j&amp;q=&amp;esrc=s&amp;source=images&amp;cd=&amp;cad=rja&amp;uact=8&amp;ved=2ahUKEwiXpabXpPDaAhUILewKHZArA3IQjRx6BAgBEAU&amp;url=http%3A%2F%2Fwww.elbabevande.it%2F&amp;psig=AOvVaw0qcUuChOCrH2vZaY0qMSz-&amp;ust=1525668521457970" TargetMode="External"/><Relationship Id="rId4" Type="http://schemas.openxmlformats.org/officeDocument/2006/relationships/hyperlink" Target="http://www.google.ch/url?sa=i&amp;rct=j&amp;q=&amp;esrc=s&amp;source=images&amp;cd=&amp;cad=rja&amp;uact=8&amp;ved=2ahUKEwiB88eypPDaAhUF_qQKHRGLA78QjRx6BAgBEAU&amp;url=http%3A%2F%2Fwww.pantamarketpuglia.it%2Fassortimento_dettaglio.asp%3Fid%3D388&amp;psig=AOvVaw0qcUuChOCrH2vZaY0qMSz-&amp;ust=1525668521457970" TargetMode="External"/><Relationship Id="rId9" Type="http://schemas.openxmlformats.org/officeDocument/2006/relationships/image" Target="../media/image30.jpeg"/><Relationship Id="rId14" Type="http://schemas.openxmlformats.org/officeDocument/2006/relationships/hyperlink" Target="https://www.google.ch/url?sa=i&amp;rct=j&amp;q=&amp;esrc=s&amp;source=images&amp;cd=&amp;cad=rja&amp;uact=8&amp;ved=2ahUKEwjruob8pPDaAhXGxqQKHXTXAdIQjRx6BAgBEAU&amp;url=https%3A%2F%2Fwww.greenme.it%2Fmangiare%2Falimentazione-a-salute%2F5562-energy-drink-infoenergydrink-sito&amp;psig=AOvVaw0qcUuChOCrH2vZaY0qMSz-&amp;ust=152566852145797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oogle.ch/url?sa=i&amp;rct=j&amp;q=&amp;esrc=s&amp;source=images&amp;cd=&amp;cad=rja&amp;uact=8&amp;ved=2ahUKEwiSw-K6pfDaAhVB3aQKHY3RCPQQjRx6BAgBEAU&amp;url=http%3A%2F%2Fwww.02blog.it%2Fpost%2F10019%2Fobbligo-di-acqua-del-rubinetto-gratuita-in-tutti-i-bar-e-ristoranti-la-proposta-del-cdz3&amp;psig=AOvVaw2KUNrgX-uDiVUB02iL43Ee&amp;ust=1525668808873787"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hyperlink" Target="http://www.google.it/url?sa=i&amp;rct=j&amp;q=&amp;esrc=s&amp;source=images&amp;cd=&amp;cad=rja&amp;uact=8&amp;ved=0ahUKEwjH1cjq9bfRAhUHVxQKHdS0Dt4QjRwIBw&amp;url=http://www.keywordsking.com/dG9uaW8gIGJvcmc/&amp;psig=AFQjCNGb9POS8MF1hJDqRdl6tl7CFAawGA&amp;ust=1484149308328773" TargetMode="Externa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com/url?sa=i&amp;rct=j&amp;q=&amp;esrc=s&amp;source=images&amp;cd=&amp;cad=rja&amp;uact=8&amp;ved=2ahUKEwjLiKaLqOfaAhXE0RQKHVOpAuEQjRx6BAgBEAU&amp;url=http://www.dentista-palermo.com/blog/2014/3/24/cibi-acidi-e-cibi-basici-il-necessario-equilibrio&amp;psig=AOvVaw0E2CoO1XrB7Ic7S0SzBgFK&amp;ust=1525360293512088"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google.ch/url?sa=i&amp;rct=j&amp;q=&amp;esrc=s&amp;source=images&amp;cd=&amp;cad=rja&amp;uact=8&amp;ved=0ahUKEwjRgrSjzMXQAhWFuBoKHZ0zAwYQjRwIBw&amp;url=http://www.rimedio-naturale.it/perche-e-come-neutralizzare-lacidita-del-corpo.html&amp;bvm=bv.139782543,d.d2s&amp;psig=AFQjCNHt4KkbKVEtuxz1m4K2qV5xEeuOLg&amp;ust=1480221133086903"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google.com/url?sa=i&amp;rct=j&amp;q=&amp;esrc=s&amp;source=images&amp;cd=&amp;cad=rja&amp;uact=8&amp;ved=2ahUKEwiB2cafqOfaAhUCrRQKHULsApQQjRx6BAgBEAU&amp;url=https://www.abcallenamento.it/alimentazione/cibi-acidi-cosa-limitare-o-evitare.html&amp;psig=AOvVaw0E2CoO1XrB7Ic7S0SzBgFK&amp;ust=1525360293512088"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37.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4.jpeg"/><Relationship Id="rId7" Type="http://schemas.openxmlformats.org/officeDocument/2006/relationships/hyperlink" Target="http://www.google.it/url?sa=i&amp;rct=j&amp;q=&amp;esrc=s&amp;source=images&amp;cd=&amp;cad=rja&amp;uact=8&amp;ved=0ahUKEwjrlsHhhbjRAhVLPRQKHYqBAt0QjRwIBw&amp;url=http://it.dreamstime.com/immagini-stock-pane-integrale-con-il-seme-di-zucca-image32051084&amp;bvm=bv.143423383,d.d24&amp;psig=AFQjCNFgtkPmLlYwIY5nJdO2WzPGqpB1Dg&amp;ust=1484153219403379" TargetMode="External"/><Relationship Id="rId2"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hyperlink" Target="https://www.google.it/url?sa=i&amp;rct=j&amp;q=&amp;esrc=s&amp;source=images&amp;cd=&amp;cad=rja&amp;uact=8&amp;ved=0ahUKEwj4hdrUhbjRAhVBWRQKHRehC90QjRwIBw&amp;url=https://it.dreamstime.com/fotografia-stock-seme-di-lino-e-farina-d-avena-sul-tagliere-e-sulle-fette-di-pane-integrale-image44865166&amp;bvm=bv.143423383,d.d24&amp;psig=AFQjCNFgtkPmLlYwIY5nJdO2WzPGqpB1Dg&amp;ust=1484153219403379" TargetMode="Externa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izo6_og7jRAhWDXhQKHSqLCOUQjRwIBw&amp;url=http://www.lafucina.it/2015/08/13/cereali-integrali-decorticati-perlati/&amp;bvm=bv.143423383,d.d24&amp;psig=AFQjCNFgtkPmLlYwIY5nJdO2WzPGqpB1Dg&amp;ust=1484153219403379" TargetMode="External"/><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google.it/url?sa=i&amp;rct=j&amp;q=&amp;esrc=s&amp;source=images&amp;cd=&amp;cad=rja&amp;uact=8&amp;ved=0ahUKEwja3s7bi7rRAhVH0RQKHXO3ChYQjRwIBw&amp;url=http://www.my-personaltrainer.it/Importanza-della-fibra-alimentare.htm&amp;psig=AFQjCNEPhcjV8kqoOKleVTNlcD8TCYRINQ&amp;ust=1484224051131174" TargetMode="External"/><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hyperlink" Target="http://www.google.it/url?sa=i&amp;rct=j&amp;q=&amp;esrc=s&amp;source=images&amp;cd=&amp;cad=rja&amp;uact=8&amp;ved=0ahUKEwjDsNn6i7rRAhXFcRQKHT_CAxYQjRwIBw&amp;url=http://www.giallozafferano.it/ricerca-ricette/fibre/&amp;bvm=bv.143423383,d.d24&amp;psig=AFQjCNFgoL5ufU5VZh0s3eFn2naquq8gpg&amp;ust=1484224121474236" TargetMode="Externa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jl_LPNj7rRAhVCVBQKHeazChYQjRwIBw&amp;url=http://www.pinkblog.it/post/173173/i-benefici-dei-cereali-integrali-e-5-ricette-per-gustarli&amp;bvm=bv.143423383,d.d24&amp;psig=AFQjCNFgoL5ufU5VZh0s3eFn2naquq8gpg&amp;ust=1484224121474236" TargetMode="External"/><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http://www.malattievascolari.com/img/gal-arterie/arteriosclerosi.jpg" TargetMode="External"/><Relationship Id="rId2" Type="http://schemas.openxmlformats.org/officeDocument/2006/relationships/image" Target="../media/image75.jpeg"/><Relationship Id="rId1" Type="http://schemas.openxmlformats.org/officeDocument/2006/relationships/slideLayout" Target="../slideLayouts/slideLayout6.xml"/><Relationship Id="rId5" Type="http://schemas.openxmlformats.org/officeDocument/2006/relationships/image" Target="http://salute.pourfemme.it/img/Arteriosclerosi.jpg" TargetMode="Externa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google.ch/url?sa=i&amp;rct=j&amp;q=&amp;esrc=s&amp;source=images&amp;cd=&amp;cad=rja&amp;uact=8&amp;ved=2ahUKEwjJu8mQ2OjaAhWS-KQKHf_gAcQQjRx6BAgBEAU&amp;url=http://palestraperdonne.it/carboidrati-o-grassi/evoluzione-uomo/&amp;psig=AOvVaw0yWvhtNpp-wwdjCbnPejPE&amp;ust=1525407551083093"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1.jpeg"/><Relationship Id="rId2" Type="http://schemas.openxmlformats.org/officeDocument/2006/relationships/hyperlink" Target="http://www.google.ch/url?sa=i&amp;rct=j&amp;q=&amp;esrc=s&amp;source=images&amp;cd=&amp;cad=rja&amp;uact=8&amp;ved=0ahUKEwiEsMDiyJrTAhUE1RoKHduXCIQQjRwIBw&amp;url=http://qn.quotidiano.net/lifestyle/2014/05/26/1070691-animali-pae-europee.shtml&amp;psig=AFQjCNFxjLDhrpuKbzwrONeIgr44bSZtRA&amp;ust=1491937030480743" TargetMode="External"/><Relationship Id="rId1" Type="http://schemas.openxmlformats.org/officeDocument/2006/relationships/slideLayout" Target="../slideLayouts/slideLayout6.xml"/><Relationship Id="rId6" Type="http://schemas.openxmlformats.org/officeDocument/2006/relationships/hyperlink" Target="http://www.google.ch/url?sa=i&amp;rct=j&amp;q=&amp;esrc=s&amp;source=images&amp;cd=&amp;cad=rja&amp;uact=8&amp;ved=0ahUKEwiNxuHQyZrTAhUGXBoKHWhOBXgQjRwIBw&amp;url=http://zoelagatta-d.blogautore.repubblica.it/2016/02/24/al-macello-senza-pieta-inchiesta-al-confine-con-la-turchia/&amp;bvm=bv.152174688,bs.1,d.ZGg&amp;psig=AFQjCNExqw28T8PiZNcJHa-pdwjfeyHGew&amp;ust=1491937271163897" TargetMode="External"/><Relationship Id="rId5" Type="http://schemas.openxmlformats.org/officeDocument/2006/relationships/image" Target="../media/image80.jpeg"/><Relationship Id="rId4" Type="http://schemas.openxmlformats.org/officeDocument/2006/relationships/hyperlink" Target="http://www.google.ch/url?sa=i&amp;rct=j&amp;q=&amp;esrc=s&amp;source=images&amp;cd=&amp;cad=rja&amp;uact=8&amp;ved=0ahUKEwjspJS1yZrTAhXGVxoKHYelDHQQjRwIBw&amp;url=http://www.essereanimali.org/2015/10/dallue-stop-ai-finanziamenti-alla-corrida/&amp;bvm=bv.152174688,bs.1,d.ZGg&amp;psig=AFQjCNG_XcZ6IcqMyN-5Q1J_seW-rOLzQg&amp;ust=1491937204594259"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4.jpeg"/><Relationship Id="rId2" Type="http://schemas.openxmlformats.org/officeDocument/2006/relationships/hyperlink" Target="http://www.google.ch/url?sa=i&amp;rct=j&amp;q=&amp;esrc=s&amp;source=images&amp;cd=&amp;cad=rja&amp;uact=8&amp;ved=0ahUKEwit59-i4JbTAhWCVxQKHc8HCVYQjRwIBw&amp;url=http://castelvetranonews.it/notizie/attualita/italia/ogm-opportunita-per-la-nostra-agricoltura-o-pericolo-per-salute-e-ambiente/&amp;bvm=bv.152174688,d.d24&amp;psig=AFQjCNF8t75vwlf2FybQmcPiSVQClZkb3A&amp;ust=1491805895505601" TargetMode="External"/><Relationship Id="rId1" Type="http://schemas.openxmlformats.org/officeDocument/2006/relationships/slideLayout" Target="../slideLayouts/slideLayout6.xml"/><Relationship Id="rId6" Type="http://schemas.openxmlformats.org/officeDocument/2006/relationships/hyperlink" Target="http://www.google.ch/url?sa=i&amp;rct=j&amp;q=&amp;esrc=s&amp;source=images&amp;cd=&amp;cad=rja&amp;uact=8&amp;ved=0ahUKEwjg-bfJ4JbTAhVFOhQKHbieBfQQjRwIBw&amp;url=http://www.lonesto.it/?p=18585&amp;bvm=bv.152174688,d.d24&amp;psig=AFQjCNHiy5DxzZHJynGf8AKmqDLTCx7W2w&amp;ust=1491805994973488" TargetMode="External"/><Relationship Id="rId5" Type="http://schemas.openxmlformats.org/officeDocument/2006/relationships/image" Target="../media/image83.jpeg"/><Relationship Id="rId4" Type="http://schemas.openxmlformats.org/officeDocument/2006/relationships/hyperlink" Target="http://www.google.ch/url?sa=i&amp;rct=j&amp;q=&amp;esrc=s&amp;source=images&amp;cd=&amp;cad=rja&amp;uact=8&amp;ved=0ahUKEwivl--q4JbTAhWI7RQKHcXwCm0QjRwIBw&amp;url=http://www.interris.it/2015/11/18/78268/open/pregiudizi-verso-gli-ogm.html&amp;bvm=bv.152174688,d.d24&amp;psig=AFQjCNF8t75vwlf2FybQmcPiSVQClZkb3A&amp;ust=1491805895505601"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www.google.com/url?sa=i&amp;rct=j&amp;q=&amp;esrc=s&amp;source=images&amp;cd=&amp;cad=rja&amp;uact=8&amp;ved=2ahUKEwjTjdfrpOfaAhUEyRQKHVTmAmkQjRx6BAgBEAU&amp;url=http://slideplayer.it/slide/568409/&amp;psig=AOvVaw1M57Abvs-cKnRFP0KjO1SC&amp;ust=1525359417704059"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google.com/url?sa=i&amp;rct=j&amp;q=&amp;esrc=s&amp;source=images&amp;cd=&amp;cad=rja&amp;uact=8&amp;ved=2ahUKEwjgkbmWoOfaAhVC6RQKHTEXDfMQjRx6BAgBEAU&amp;url=http://slideplayer.it/slide/2765144/&amp;psig=AOvVaw040P7H_Q_ir_v4ottxCnGZ&amp;ust=1525358167217873"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h/url?sa=i&amp;rct=j&amp;q=&amp;esrc=s&amp;source=images&amp;cd=&amp;cad=rja&amp;uact=8&amp;ved=2ahUKEwjt1q282ejaAhXIKewKHXX2BW4QjRx6BAgBEAU&amp;url=http://www.delbenechiropratica.it/levoluzione-delluomo-passa-anche-la-corsa/&amp;psig=AOvVaw1EAhAuTXWEFiQhcL8cdtxx&amp;ust=1525407860884966"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www.google.com/url?sa=i&amp;rct=j&amp;q=&amp;esrc=s&amp;source=images&amp;cd=&amp;cad=rja&amp;uact=8&amp;ved=2ahUKEwjSlI-3oOfaAhULVhQKHWfrCmcQjRx6BAgBEAU&amp;url=http://slideplayer.it/slide/928052/&amp;psig=AOvVaw040P7H_Q_ir_v4ottxCnGZ&amp;ust=1525358167217873" TargetMode="Externa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s://www.google.com/url?sa=i&amp;rct=j&amp;q=&amp;esrc=s&amp;source=images&amp;cd=&amp;cad=rja&amp;uact=8&amp;ved=2ahUKEwijupf_oOfaAhVERhQKHR25BlcQjRx6BAgBEAU&amp;url=https://www.slideshare.net/Lola32/bioetica-e-ambiente&amp;psig=AOvVaw040P7H_Q_ir_v4ottxCnGZ&amp;ust=1525358167217873"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google.com/url?sa=i&amp;rct=j&amp;q=&amp;esrc=s&amp;source=images&amp;cd=&amp;cad=rja&amp;uact=8&amp;ved=2ahUKEwi5t7ifpOfaAhVFPRQKHX-ACZkQjRx6BAgBEAU&amp;url=http://blog.georgofili.it/piante-ogm-anche-animali-ingegnerizzati/&amp;psig=AOvVaw3fnECU9GV-JzQtMuqG_h5D&amp;ust=1525359213899367"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www.google.ch/url?sa=i&amp;source=images&amp;cd=&amp;cad=rja&amp;docid=7AYlUMhvHg8eNM&amp;tbnid=IPTQ7I2Z7iSSpM:&amp;ved=0CAgQjRwwAA&amp;url=http://agricolturaonweb.imagelinenetwork.com/dall-italia-e-dal-mondo/2012/10/10/quanto-costa-un-alimentazione-sana-e-sostenibile/17183&amp;ei=igUOUZKKLMiA4gTHtoFg&amp;psig=AFQjCNHwI205x8bpzdw4s5DGPNiwLMsY-w&amp;ust=1359959818754209" TargetMode="Externa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www.google.com/url?sa=i&amp;rct=j&amp;q=&amp;esrc=s&amp;source=images&amp;cd=&amp;cad=rja&amp;uact=8&amp;ved=2ahUKEwiUkNiyp-faAhVJvBQKHZ02D5wQjRx6BAgBEAU&amp;url=https://cucinare.meglio.it/tema/carne-rossa-carne-bianca/&amp;psig=AOvVaw1W00TzrFBZSOpMqvHOHHl_&amp;ust=1525359613244903" TargetMode="Externa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www.google.com/url?sa=i&amp;rct=j&amp;q=&amp;esrc=s&amp;source=images&amp;cd=&amp;cad=rja&amp;uact=8&amp;ved=2ahUKEwid8KPIpefaAhXBUhQKHZ-vA-QQjRx6BAgBEAU&amp;url=http://nutrizionistarimini.com/lannuncio-delloms-carne-rossa-e-lavorata-cancerogena-ma-basta-esagerazioni/&amp;psig=AOvVaw1W00TzrFBZSOpMqvHOHHl_&amp;ust=1525359613244903" TargetMode="Externa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google.com/url?sa=i&amp;rct=j&amp;q=&amp;esrc=s&amp;source=images&amp;cd=&amp;cad=rja&amp;uact=8&amp;ved=2ahUKEwid8KPIpefaAhXBUhQKHZ-vA-QQjRx6BAgBEAU&amp;url=https://www.pinterest.com/pin/79376012159313377/&amp;psig=AOvVaw1W00TzrFBZSOpMqvHOHHl_&amp;ust=1525359613244903" TargetMode="Externa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www.google.ch/url?sa=i&amp;rct=j&amp;q=&amp;esrc=s&amp;source=images&amp;cd=&amp;cad=rja&amp;uact=8&amp;ved=2ahUKEwjOx4TV1ujaAhXFAewKHa8FAfkQjRx6BAgBEAU&amp;url=http://www.salumidelcolle.eu/insaccati.htm&amp;psig=AOvVaw0ywgNOBdlfVp-fLJDtAnje&amp;ust=1525407161500278" TargetMode="External"/><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hyperlink" Target="http://www.google.ch/url?sa=i&amp;rct=j&amp;q=&amp;esrc=s&amp;source=images&amp;cd=&amp;cad=rja&amp;uact=8&amp;ved=2ahUKEwiGhb_l1ujaAhWD-KQKHcqsBboQjRx6BAgBEAU&amp;url=http://www.giornalemetropolitano.it/salumi-formaggi-e-pane-il-gusto-lombardo-conquista-il-mondo/&amp;psig=AOvVaw0ywgNOBdlfVp-fLJDtAnje&amp;ust=1525407161500278"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google.com/url?sa=i&amp;rct=j&amp;q=&amp;esrc=s&amp;source=images&amp;cd=&amp;cad=rja&amp;uact=8&amp;ved=2ahUKEwiqzcKYnefaAhXE6RQKHYN_B8EQjRx6BAgBEAU&amp;url=http://omodeo.anisn.it/omodeo/reti.htm&amp;psig=AOvVaw0Ci9TD691NXJPk0ObF9ug3&amp;ust=1525357351163825"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www.google.com/url?sa=i&amp;rct=j&amp;q=&amp;esrc=s&amp;source=images&amp;cd=&amp;cad=rja&amp;uact=8&amp;ved=2ahUKEwiiueP9nufaAhWGVRQKHTGhBpoQjRx6BAgBEAU&amp;url=http://www.luogocomune.net/site/modules/news/article.php?storyid=4826&amp;psig=AOvVaw0RH4BJmcf-bgk_dJ8-w9Qi&amp;ust=1525357828712410"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it/url?sa=i&amp;rct=j&amp;q=&amp;esrc=s&amp;source=images&amp;cd=&amp;cad=rja&amp;uact=8&amp;ved=0ahUKEwjL2LeXgcnQAhUGtRoKHQMUC_IQjRwIBw&amp;url=http://www.stress-lavoro.org/approfondimenti/stress-e-alimentazione.html&amp;bvm=bv.139782543,d.ZGg&amp;psig=AFQjCNGLoOyUNSSuUNbbxH6K2BV7z-LtsQ&amp;ust=1480338600718282"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google.com/url?sa=i&amp;rct=j&amp;q=&amp;esrc=s&amp;source=images&amp;cd=&amp;cad=rja&amp;uact=8&amp;ved=2ahUKEwiK8-6LmefaAhXD-aQKHYKaCaYQjRx6BAgBEAU&amp;url=http://slideplayer.it/slide/3649671/&amp;psig=AOvVaw0CrF4c1CiaEBhmzRwB21FZ&amp;ust=1525356274630224"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www.google.com/url?sa=i&amp;rct=j&amp;q=&amp;esrc=s&amp;source=images&amp;cd=&amp;cad=rja&amp;uact=8&amp;ved=2ahUKEwiQtKKSo-faAhWBShQKHRxTBXcQjRx6BAgBEAU&amp;url=http://www.enutritionmed.com/educazione/74/I-prodotti-della-Stalla&amp;psig=AOvVaw0-TiL7OaW8bWDrrhcXi1Jq&amp;ust=1525358760443137"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www.google.ch/url?sa=i&amp;rct=j&amp;q=&amp;esrc=s&amp;source=images&amp;cd=&amp;cad=rja&amp;uact=8&amp;ved=2ahUKEwi4obHH1-jaAhWS_aQKHXqvDZYQjRx6BAgBEAU&amp;url=http://www.omegafertil.com.br/4-dicas-para-maximizar-a-rentabilidade-na-cultura-do-milho/&amp;psig=AOvVaw3TRIg_GpsXuxY3ZrWM0_N5&amp;ust=1525407397947835" TargetMode="Externa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www.google.com/url?sa=i&amp;rct=j&amp;q=&amp;esrc=s&amp;source=images&amp;cd=&amp;cad=rja&amp;uact=8&amp;ved=2ahUKEwj4uKfEoufaAhUG7BQKHW7yCfIQjRx6BAgBEAU&amp;url=https://www.ciwf.it/nonnelmiopiatto/abuso-delle-risorse/terra-e-suolo/&amp;psig=AOvVaw0-TiL7OaW8bWDrrhcXi1Jq&amp;ust=1525358760443137" TargetMode="Externa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s://www.google.com/url?sa=i&amp;rct=j&amp;q=&amp;esrc=s&amp;source=images&amp;cd=&amp;cad=rja&amp;uact=8&amp;ved=2ahUKEwjZ1pPtoufaAhUHSBQKHbc1Bx4QjRx6BAgBEAU&amp;url=https://www.ciwf.it/nonnelmiopiatto/abuso-delle-risorse/&amp;psig=AOvVaw0-TiL7OaW8bWDrrhcXi1Jq&amp;ust=1525358760443137"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ww.google.com/url?sa=i&amp;rct=j&amp;q=&amp;esrc=s&amp;source=images&amp;cd=&amp;cad=rja&amp;uact=8&amp;ved=2ahUKEwi0-uasoufaAhVLaRQKHW1uBWYQjRx6BAgBEAU&amp;url=http://www.effettoterra.org/documenti/consumi_consapevoli/notizie/mangiare_petrolio.html&amp;psig=AOvVaw0-TiL7OaW8bWDrrhcXi1Jq&amp;ust=1525358760443137" TargetMode="Externa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www.google.com/url?sa=i&amp;rct=j&amp;q=&amp;esrc=s&amp;source=images&amp;cd=&amp;cad=rja&amp;uact=8&amp;ved=2ahUKEwjDx-eto-faAhUEVxQKHWQGDKMQjRx6BAgBEAU&amp;url=http://www.meteoweb.eu/2015/02/impatto-dellallevamento-intensivo-farmageddon-vero-prezzo-carne-economica/401125/&amp;psig=AOvVaw0-TiL7OaW8bWDrrhcXi1Jq&amp;ust=1525358760443137" TargetMode="Externa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google.com/url?sa=i&amp;rct=j&amp;q=&amp;esrc=s&amp;source=images&amp;cd=&amp;cad=rja&amp;uact=8&amp;ved=2ahUKEwi6wrW0mefaAhVGKuwKHUNkCasQjRx6BAgBEAU&amp;url=http://energetici11.rssing.com/chan-43897885/all_p1.html&amp;psig=AOvVaw0CrF4c1CiaEBhmzRwB21FZ&amp;ust=1525356274630224" TargetMode="Externa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google.com/url?sa=i&amp;rct=j&amp;q=&amp;esrc=s&amp;source=images&amp;cd=&amp;cad=rja&amp;uact=8&amp;ved=2ahUKEwiqp5PVmefaAhXFDuwKHeKsB5wQjRx6BAgBEAU&amp;url=http://slideplayer.it/slide/3649671/&amp;psig=AOvVaw0CrF4c1CiaEBhmzRwB21FZ&amp;ust=1525356274630224" TargetMode="Externa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www.google.com/url?sa=i&amp;rct=j&amp;q=&amp;esrc=s&amp;source=images&amp;cd=&amp;cad=rja&amp;uact=8&amp;ved=2ahUKEwiw0cH7mefaAhWMDewKHfbcB5IQjRx6BAgBEAU&amp;url=http://www.freshplaza.it/article/63340/E-se-la-scelta-di-mangiare-piu-frutta-e-verdura-potesse-salvare-il-mondo&amp;psig=AOvVaw0CrF4c1CiaEBhmzRwB21FZ&amp;ust=1525356274630224"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www.google.com/url?sa=i&amp;rct=j&amp;q=&amp;esrc=s&amp;source=images&amp;cd=&amp;cad=rja&amp;uact=8&amp;ved=2ahUKEwiw0cH7mefaAhWMDewKHfbcB5IQjRx6BAgBEAU&amp;url=http://www.luogocomune.net/site/modules/news/article.php?storyid=4826&amp;psig=AOvVaw0CrF4c1CiaEBhmzRwB21FZ&amp;ust=1525356274630224" TargetMode="Externa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www.google.com/url?sa=i&amp;rct=j&amp;q=&amp;esrc=s&amp;source=images&amp;cd=&amp;ved=2ahUKEwi8g42lnufaAhVJtRQKHUpEAloQjRx6BAgBEAU&amp;url=https://www.ilfattoquotidiano.it/2012/01/17/dramma-della-carne-parte-2/184399/&amp;psig=AOvVaw3vTLaCYC5Y3J7V7uQht3Wa&amp;ust=1525357593758193" TargetMode="Externa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www.google.com/url?sa=i&amp;rct=j&amp;q=&amp;esrc=s&amp;source=images&amp;cd=&amp;cad=rja&amp;uact=8&amp;ved=2ahUKEwj-wOi6nufaAhUEPxQKHXC4DR8QjRx6BAgBEAU&amp;url=http://17goals.org/the-double-pyramid-a-wellbeing-model-for-people-and-planet/&amp;psig=AOvVaw18GFwaj6zj9s6n3qFlvRIw&amp;ust=1525357719991359" TargetMode="Externa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linolamb.blogspot.com/2013/04/" TargetMode="Externa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https://www.google.com/url?sa=i&amp;rct=j&amp;q=&amp;esrc=s&amp;source=images&amp;cd=&amp;cad=rja&amp;uact=8&amp;ved=2ahUKEwi5hNrapufaAhWEvhQKHb2eDuAQjRx6BAgBEAU&amp;url=https://www.pallequadre.com/2015/06/animalisti-vogliono-macellazione-anestesia.html&amp;psig=AOvVaw1W00TzrFBZSOpMqvHOHHl_&amp;ust=1525359613244903" TargetMode="Externa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www.google.com/url?sa=i&amp;rct=j&amp;q=&amp;esrc=s&amp;source=images&amp;cd=&amp;cad=rja&amp;uact=8&amp;ved=2ahUKEwj8wte_nefaAhVKPRQKHV8pDxUQjRx6BAgBEAU&amp;url=http://acsi.ch/negli-usa-lo-spreco-alimentare-inquina-come-37-milioni-di-automobili/&amp;psig=AOvVaw0Ci9TD691NXJPk0ObF9ug3&amp;ust=1525357351163825" TargetMode="Externa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s://5minutiperlambiente.wordpress.com/2013/06/" TargetMode="Externa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7.jpeg"/><Relationship Id="rId2" Type="http://schemas.openxmlformats.org/officeDocument/2006/relationships/hyperlink" Target="https://www.google.ch/url?sa=i&amp;rct=j&amp;q=&amp;esrc=s&amp;source=images&amp;cd=&amp;cad=rja&amp;uact=8&amp;ved=0ahUKEwjhwveo4pbTAhVGsBQKHRzIBOgQjRwIBw&amp;url=https://comitatotutelamonteporziocatone.wordpress.com/2015/12/10/cinghiali-facciamo-chiarezza/&amp;bvm=bv.152174688,d.d24&amp;psig=AFQjCNEcn1zK71YwqfcSe4mq0TxCycV3pw&amp;ust=1491806444065490" TargetMode="External"/><Relationship Id="rId1" Type="http://schemas.openxmlformats.org/officeDocument/2006/relationships/slideLayout" Target="../slideLayouts/slideLayout6.xml"/><Relationship Id="rId6" Type="http://schemas.openxmlformats.org/officeDocument/2006/relationships/hyperlink" Target="https://www.google.ch/url?sa=i&amp;rct=j&amp;q=&amp;esrc=s&amp;source=images&amp;cd=&amp;cad=rja&amp;uact=8&amp;ved=0ahUKEwikpLHk4pbTAhVGVxQKHdQgBwwQjRwIBw&amp;url=https://sites.google.com/site/leventinese/animali&amp;bvm=bv.152174688,d.d24&amp;psig=AFQjCNGzXWkUQLEFznlJyPOTEqAa1QwRLA&amp;ust=1491806586438147" TargetMode="External"/><Relationship Id="rId5" Type="http://schemas.openxmlformats.org/officeDocument/2006/relationships/image" Target="../media/image116.jpeg"/><Relationship Id="rId4" Type="http://schemas.openxmlformats.org/officeDocument/2006/relationships/hyperlink" Target="https://www.google.ch/url?sa=i&amp;rct=j&amp;q=&amp;esrc=s&amp;source=images&amp;cd=&amp;cad=rja&amp;uact=8&amp;ved=0ahUKEwjypIrD4pbTAhUCcRQKHTKmDSYQjRwIBw&amp;url=https://comitatotutelamonteporziocatone.wordpress.com/category/monteporzio-eco-news/page/7/&amp;bvm=bv.152174688,d.d24&amp;psig=AFQjCNEcn1zK71YwqfcSe4mq0TxCycV3pw&amp;ust=1491806444065490"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0.jpeg"/><Relationship Id="rId2" Type="http://schemas.openxmlformats.org/officeDocument/2006/relationships/hyperlink" Target="http://www.google.com/url?sa=i&amp;rct=j&amp;q=&amp;esrc=s&amp;source=images&amp;cd=&amp;cad=rja&amp;uact=8&amp;ved=2ahUKEwj9nNmfq-faAhXF6xQKHWj6A4oQjRx6BAgBEAU&amp;url=http://www.greenreport.it/news/aree-protette-e-biodiversita/ungulati-approvata-legge-obiettivo-per-il-contenimento-svolta-o-ennesimo-pasticcio/&amp;psig=AOvVaw1hAhzWWm-3N7eKIrcSz7NZ&amp;ust=1525361147613161" TargetMode="External"/><Relationship Id="rId1" Type="http://schemas.openxmlformats.org/officeDocument/2006/relationships/slideLayout" Target="../slideLayouts/slideLayout6.xml"/><Relationship Id="rId6" Type="http://schemas.openxmlformats.org/officeDocument/2006/relationships/hyperlink" Target="http://www.google.com/url?sa=i&amp;rct=j&amp;q=&amp;esrc=s&amp;source=images&amp;cd=&amp;cad=rja&amp;uact=8&amp;ved=2ahUKEwji9oC-q-faAhVGuhQKHTkbBSMQjRx6BAgBEAU&amp;url=http://www.gdp.ch/notizie/ticino/sono-sempre-di-piu-i-danni-provocati-dagli-ungulati-id16308.html&amp;psig=AOvVaw1hAhzWWm-3N7eKIrcSz7NZ&amp;ust=1525361147613161" TargetMode="External"/><Relationship Id="rId5" Type="http://schemas.openxmlformats.org/officeDocument/2006/relationships/image" Target="../media/image119.jpeg"/><Relationship Id="rId4" Type="http://schemas.openxmlformats.org/officeDocument/2006/relationships/hyperlink" Target="http://www.google.com/url?sa=i&amp;rct=j&amp;q=&amp;esrc=s&amp;source=images&amp;cd=&amp;cad=rja&amp;uact=8&amp;ved=2ahUKEwiKw5Wrq-faAhWEzxQKHcS5ARMQjRx6BAgBEAU&amp;url=http://www.arcieridiyr.it/content/gli-ungulati-dellappennino&amp;psig=AOvVaw1hAhzWWm-3N7eKIrcSz7NZ&amp;ust=1525361147613161"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3.jpeg"/><Relationship Id="rId2" Type="http://schemas.openxmlformats.org/officeDocument/2006/relationships/hyperlink" Target="http://www.google.com/url?sa=i&amp;rct=j&amp;q=&amp;esrc=s&amp;source=images&amp;cd=&amp;cad=rja&amp;uact=8&amp;ved=2ahUKEwiXxvP1q-faAhWFRhQKHSg1C3wQjRx6BAgBEAU&amp;url=http://www.migratoria.it/la-vendemmia-e-gli-ungulati-litalia-fa-la-conta-dei-danni/&amp;psig=AOvVaw2IAfDKNsqFL8Pl1qfdXFL1&amp;ust=1525361322869202" TargetMode="External"/><Relationship Id="rId1" Type="http://schemas.openxmlformats.org/officeDocument/2006/relationships/slideLayout" Target="../slideLayouts/slideLayout6.xml"/><Relationship Id="rId6" Type="http://schemas.openxmlformats.org/officeDocument/2006/relationships/hyperlink" Target="http://www.google.com/url?sa=i&amp;rct=j&amp;q=&amp;esrc=s&amp;source=images&amp;cd=&amp;cad=rja&amp;uact=8&amp;ved=2ahUKEwjI3JCPrOfaAhUCsxQKHeS3C-EQjRx6BAgBEAU&amp;url=http://www.salernotoday.it/cronaca/altavilla-silentina-cinghiali-devastano-mais-15-luglio-2016.html&amp;psig=AOvVaw2IAfDKNsqFL8Pl1qfdXFL1&amp;ust=1525361322869202" TargetMode="External"/><Relationship Id="rId5" Type="http://schemas.openxmlformats.org/officeDocument/2006/relationships/image" Target="../media/image122.jpeg"/><Relationship Id="rId4" Type="http://schemas.openxmlformats.org/officeDocument/2006/relationships/hyperlink" Target="http://www.google.com/url?sa=i&amp;rct=j&amp;q=&amp;esrc=s&amp;source=images&amp;cd=&amp;cad=rja&amp;uact=8&amp;ved=2ahUKEwi1jOmFrOfaAhUHzxQKHYUYDmoQjRx6BAgBEAU&amp;url=http://www.lastampa.it/2014/07/26/alessandria/la-puzza-per-la-lotta-in-vigna-a-cinghiali-e-caprioli-gHn5NU7CwBX78Bh6Yx7jsM/pagina.html&amp;psig=AOvVaw2IAfDKNsqFL8Pl1qfdXFL1&amp;ust=152536132286920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google.ch/url?sa=i&amp;rct=j&amp;q=&amp;esrc=s&amp;source=images&amp;cd=&amp;cad=rja&amp;uact=8&amp;ved=0ahUKEwiPr5Ge3JbTAhUEchQKHT2uBxwQjRwIBw&amp;url=https://www.slideshare.net/1EL13_14/alimentazione-romana-medievale-e-preistorica&amp;psig=AFQjCNGyXuZIp1eLoxI5uJPiaHDcr6kFJw&amp;ust=1491804830462651" TargetMode="Externa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6.jpeg"/><Relationship Id="rId2" Type="http://schemas.openxmlformats.org/officeDocument/2006/relationships/hyperlink" Target="http://www.google.com/url?sa=i&amp;rct=j&amp;q=&amp;esrc=s&amp;source=images&amp;cd=&amp;cad=rja&amp;uact=8&amp;ved=2ahUKEwjY2r3XrOfaAhVC1RQKHb22DrEQjRx6BAgBEAU&amp;url=http://www.pronatura-ti.ch/specie/predatori.php&amp;psig=AOvVaw0D1tGCuJCMRGW_t947FMA5&amp;ust=1525361536755803" TargetMode="External"/><Relationship Id="rId1" Type="http://schemas.openxmlformats.org/officeDocument/2006/relationships/slideLayout" Target="../slideLayouts/slideLayout6.xml"/><Relationship Id="rId6" Type="http://schemas.openxmlformats.org/officeDocument/2006/relationships/hyperlink" Target="https://www.google.com/url?sa=i&amp;rct=j&amp;q=&amp;esrc=s&amp;source=images&amp;cd=&amp;cad=rja&amp;uact=8&amp;ved=2ahUKEwi1wKznrOfaAhXC7RQKHfFBCXsQjRx6BAgBEAU&amp;url=https://twitter.com/vedatarpack/status/471303520667598848&amp;psig=AOvVaw0D1tGCuJCMRGW_t947FMA5&amp;ust=1525361536755803" TargetMode="External"/><Relationship Id="rId5" Type="http://schemas.openxmlformats.org/officeDocument/2006/relationships/image" Target="../media/image125.jpeg"/><Relationship Id="rId4" Type="http://schemas.openxmlformats.org/officeDocument/2006/relationships/hyperlink" Target="http://www.google.com/url?sa=i&amp;rct=j&amp;q=&amp;esrc=s&amp;source=images&amp;cd=&amp;cad=rja&amp;uact=8&amp;ved=2ahUKEwj6_ufbrOfaAhXFUhQKHVWuAqsQjRx6BAgBEAU&amp;url=http://www.giornaletrentino.it/cronaca/trento/la-reintroduzione-dell-orso-serata-con-michele-corti-1.1153205&amp;psig=AOvVaw0D1tGCuJCMRGW_t947FMA5&amp;ust=1525361536755803"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hyperlink" Target="http://www.ruralpini.it/Grandi_predatori_rewilding_parchi.html" TargetMode="External"/><Relationship Id="rId1" Type="http://schemas.openxmlformats.org/officeDocument/2006/relationships/slideLayout" Target="../slideLayouts/slideLayout6.xml"/><Relationship Id="rId5" Type="http://schemas.openxmlformats.org/officeDocument/2006/relationships/image" Target="../media/image128.jpeg"/><Relationship Id="rId4" Type="http://schemas.openxmlformats.org/officeDocument/2006/relationships/hyperlink" Target="https://www.cdt.ch/K75519"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olo 5"/>
          <p:cNvSpPr>
            <a:spLocks noGrp="1"/>
          </p:cNvSpPr>
          <p:nvPr>
            <p:ph type="title" idx="4294967295"/>
          </p:nvPr>
        </p:nvSpPr>
        <p:spPr bwMode="auto">
          <a:xfrm>
            <a:off x="539750" y="476250"/>
            <a:ext cx="8229600" cy="3960813"/>
          </a:xfrm>
          <a:noFill/>
        </p:spPr>
        <p:txBody>
          <a:bodyPr wrap="square" numCol="1" anchorCtr="0" compatLnSpc="1">
            <a:prstTxWarp prst="textNoShape">
              <a:avLst/>
            </a:prstTxWarp>
          </a:bodyPr>
          <a:lstStyle/>
          <a:p>
            <a:pPr eaLnBrk="1" hangingPunct="1">
              <a:lnSpc>
                <a:spcPts val="3200"/>
              </a:lnSpc>
            </a:pPr>
            <a:r>
              <a:rPr lang="it-CH" sz="2400" b="1" smtClean="0">
                <a:solidFill>
                  <a:srgbClr val="0070C0"/>
                </a:solidFill>
                <a:effectLst/>
                <a:latin typeface="Comic Sans MS" pitchFamily="66" charset="0"/>
              </a:rPr>
              <a:t>UN DIBATTITO SULL’ALIMENTAZIONE:</a:t>
            </a:r>
            <a:br>
              <a:rPr lang="it-CH" sz="2400" b="1" smtClean="0">
                <a:solidFill>
                  <a:srgbClr val="0070C0"/>
                </a:solidFill>
                <a:effectLst/>
                <a:latin typeface="Comic Sans MS" pitchFamily="66" charset="0"/>
              </a:rPr>
            </a:br>
            <a:r>
              <a:rPr lang="it-CH" sz="2400" b="1" smtClean="0">
                <a:solidFill>
                  <a:srgbClr val="0070C0"/>
                </a:solidFill>
                <a:effectLst/>
                <a:latin typeface="Comic Sans MS" pitchFamily="66" charset="0"/>
              </a:rPr>
              <a:t/>
            </a:r>
            <a:br>
              <a:rPr lang="it-CH" sz="2400" b="1" smtClean="0">
                <a:solidFill>
                  <a:srgbClr val="0070C0"/>
                </a:solidFill>
                <a:effectLst/>
                <a:latin typeface="Comic Sans MS" pitchFamily="66" charset="0"/>
              </a:rPr>
            </a:br>
            <a:r>
              <a:rPr lang="it-CH" sz="2400" b="1" smtClean="0">
                <a:solidFill>
                  <a:srgbClr val="0070C0"/>
                </a:solidFill>
                <a:effectLst/>
                <a:latin typeface="Comic Sans MS" pitchFamily="66" charset="0"/>
              </a:rPr>
              <a:t/>
            </a:r>
            <a:br>
              <a:rPr lang="it-CH" sz="2400" b="1" smtClean="0">
                <a:solidFill>
                  <a:srgbClr val="0070C0"/>
                </a:solidFill>
                <a:effectLst/>
                <a:latin typeface="Comic Sans MS" pitchFamily="66" charset="0"/>
              </a:rPr>
            </a:br>
            <a:r>
              <a:rPr lang="it-CH" sz="2400" b="1" smtClean="0">
                <a:solidFill>
                  <a:srgbClr val="0070C0"/>
                </a:solidFill>
                <a:effectLst/>
                <a:latin typeface="Comic Sans MS" pitchFamily="66" charset="0"/>
              </a:rPr>
              <a:t>SCOPRIAMO I PRINCIPI DI UN’ALIMENTAZIONE CONSAPEVOLE</a:t>
            </a:r>
            <a:r>
              <a:rPr lang="it-CH" sz="2400" b="1" smtClean="0">
                <a:solidFill>
                  <a:schemeClr val="tx1"/>
                </a:solidFill>
                <a:effectLst/>
                <a:latin typeface="Comic Sans MS" pitchFamily="66" charset="0"/>
              </a:rPr>
              <a:t/>
            </a:r>
            <a:br>
              <a:rPr lang="it-CH" sz="2400" b="1" smtClean="0">
                <a:solidFill>
                  <a:schemeClr val="tx1"/>
                </a:solidFill>
                <a:effectLst/>
                <a:latin typeface="Comic Sans MS" pitchFamily="66" charset="0"/>
              </a:rPr>
            </a:br>
            <a:endParaRPr lang="it-CH" sz="2400" b="1" smtClean="0">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olo 5"/>
          <p:cNvSpPr>
            <a:spLocks noGrp="1"/>
          </p:cNvSpPr>
          <p:nvPr>
            <p:ph type="title" idx="4294967295"/>
          </p:nvPr>
        </p:nvSpPr>
        <p:spPr bwMode="auto">
          <a:xfrm>
            <a:off x="323850" y="333375"/>
            <a:ext cx="8229600" cy="3087688"/>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STORIA DELLA GASTRONOMIA</a:t>
            </a:r>
            <a:br>
              <a:rPr lang="it-CH" sz="1800" b="1" smtClean="0">
                <a:solidFill>
                  <a:schemeClr val="tx1"/>
                </a:solidFill>
                <a:effectLst/>
                <a:latin typeface="Comic Sans MS" pitchFamily="66" charset="0"/>
              </a:rPr>
            </a:br>
            <a:r>
              <a:rPr lang="it-CH" sz="1400" b="1" smtClean="0">
                <a:effectLst/>
                <a:latin typeface="Comic Sans MS" pitchFamily="66" charset="0"/>
              </a:rPr>
              <a:t>Le prime pratiche gastronomiche apparvero con l’arrivo del Neolitico circa 10.000 anni fa</a:t>
            </a:r>
            <a:br>
              <a:rPr lang="it-CH" sz="1400" b="1" smtClean="0">
                <a:effectLst/>
                <a:latin typeface="Comic Sans MS" pitchFamily="66" charset="0"/>
              </a:rPr>
            </a:br>
            <a:r>
              <a:rPr lang="it-CH" sz="1400" b="1" smtClean="0">
                <a:effectLst/>
                <a:latin typeface="Comic Sans MS" pitchFamily="66" charset="0"/>
              </a:rPr>
              <a:t>quando, da nomade, l’uomo divenne stanziale e cominciò a coltivare la terra e addomesticare gli</a:t>
            </a:r>
            <a:br>
              <a:rPr lang="it-CH" sz="1400" b="1" smtClean="0">
                <a:effectLst/>
                <a:latin typeface="Comic Sans MS" pitchFamily="66" charset="0"/>
              </a:rPr>
            </a:br>
            <a:r>
              <a:rPr lang="it-CH" sz="1400" b="1" smtClean="0">
                <a:effectLst/>
                <a:latin typeface="Comic Sans MS" pitchFamily="66" charset="0"/>
              </a:rPr>
              <a:t>animali. Nacquero così l’agricoltura e l’allevamento del bestiame, e conseguentemente comparvero</a:t>
            </a:r>
            <a:br>
              <a:rPr lang="it-CH" sz="1400" b="1" smtClean="0">
                <a:effectLst/>
                <a:latin typeface="Comic Sans MS" pitchFamily="66" charset="0"/>
              </a:rPr>
            </a:br>
            <a:r>
              <a:rPr lang="it-CH" sz="1400" b="1" smtClean="0">
                <a:solidFill>
                  <a:srgbClr val="FF0000"/>
                </a:solidFill>
                <a:effectLst/>
                <a:latin typeface="Comic Sans MS" pitchFamily="66" charset="0"/>
              </a:rPr>
              <a:t>i cereali (avena, miglio, farro, orzo, frumento) e i latticini</a:t>
            </a:r>
            <a:r>
              <a:rPr lang="it-CH" sz="1400" b="1" smtClean="0">
                <a:effectLst/>
                <a:latin typeface="Comic Sans MS" pitchFamily="66" charset="0"/>
              </a:rPr>
              <a:t>, prodotti quindi NUOVI, mai esistiti nella storia dell’umanità, quindi per 4 Mio di anni.</a:t>
            </a:r>
          </a:p>
        </p:txBody>
      </p:sp>
      <p:pic>
        <p:nvPicPr>
          <p:cNvPr id="23554" name="Picture 4" descr="Risultati immagini per PREISTORIA ALIMENTAZIONE">
            <a:hlinkClick r:id="rId2"/>
          </p:cNvPr>
          <p:cNvPicPr>
            <a:picLocks noChangeAspect="1" noChangeArrowheads="1"/>
          </p:cNvPicPr>
          <p:nvPr/>
        </p:nvPicPr>
        <p:blipFill>
          <a:blip r:embed="rId3"/>
          <a:srcRect/>
          <a:stretch>
            <a:fillRect/>
          </a:stretch>
        </p:blipFill>
        <p:spPr bwMode="auto">
          <a:xfrm>
            <a:off x="2195513" y="3392488"/>
            <a:ext cx="4826000" cy="3436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olo 5"/>
          <p:cNvSpPr>
            <a:spLocks noGrp="1"/>
          </p:cNvSpPr>
          <p:nvPr>
            <p:ph type="title" idx="4294967295"/>
          </p:nvPr>
        </p:nvSpPr>
        <p:spPr bwMode="auto">
          <a:xfrm>
            <a:off x="323850" y="549275"/>
            <a:ext cx="8229600" cy="3816350"/>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GLI EGIZI</a:t>
            </a:r>
            <a:br>
              <a:rPr lang="it-CH" sz="1800" b="1" smtClean="0">
                <a:solidFill>
                  <a:schemeClr val="tx1"/>
                </a:solidFill>
                <a:effectLst/>
                <a:latin typeface="Comic Sans MS" pitchFamily="66" charset="0"/>
              </a:rPr>
            </a:br>
            <a:r>
              <a:rPr lang="it-CH" sz="1400" b="1" smtClean="0">
                <a:effectLst/>
                <a:latin typeface="Comic Sans MS" pitchFamily="66" charset="0"/>
              </a:rPr>
              <a:t>Gli antichi Egizi furono un popolo ricco di cibo, grazie soprattutto al Nilo, il fiume che con le</a:t>
            </a:r>
            <a:br>
              <a:rPr lang="it-CH" sz="1400" b="1" smtClean="0">
                <a:effectLst/>
                <a:latin typeface="Comic Sans MS" pitchFamily="66" charset="0"/>
              </a:rPr>
            </a:br>
            <a:r>
              <a:rPr lang="it-CH" sz="1400" b="1" smtClean="0">
                <a:effectLst/>
                <a:latin typeface="Comic Sans MS" pitchFamily="66" charset="0"/>
              </a:rPr>
              <a:t>sue piene regolari depositava il prezioso limo e consentiva così la coltivazione di molte varietà di</a:t>
            </a:r>
            <a:br>
              <a:rPr lang="it-CH" sz="1400" b="1" smtClean="0">
                <a:effectLst/>
                <a:latin typeface="Comic Sans MS" pitchFamily="66" charset="0"/>
              </a:rPr>
            </a:br>
            <a:r>
              <a:rPr lang="it-CH" sz="1400" b="1" smtClean="0">
                <a:effectLst/>
                <a:latin typeface="Comic Sans MS" pitchFamily="66" charset="0"/>
              </a:rPr>
              <a:t>piante e l’allevamento di diversi tipi di bestiame. Intorno al 1000 a.C. in Egitto si </a:t>
            </a:r>
            <a:r>
              <a:rPr lang="it-CH" sz="1400" b="1" smtClean="0">
                <a:solidFill>
                  <a:srgbClr val="FF0000"/>
                </a:solidFill>
                <a:effectLst/>
                <a:latin typeface="Comic Sans MS" pitchFamily="66" charset="0"/>
              </a:rPr>
              <a:t>imparò a setacciare</a:t>
            </a:r>
            <a:br>
              <a:rPr lang="it-CH" sz="1400" b="1" smtClean="0">
                <a:solidFill>
                  <a:srgbClr val="FF0000"/>
                </a:solidFill>
                <a:effectLst/>
                <a:latin typeface="Comic Sans MS" pitchFamily="66" charset="0"/>
              </a:rPr>
            </a:br>
            <a:r>
              <a:rPr lang="it-CH" sz="1400" b="1" smtClean="0">
                <a:solidFill>
                  <a:srgbClr val="FF0000"/>
                </a:solidFill>
                <a:effectLst/>
                <a:latin typeface="Comic Sans MS" pitchFamily="66" charset="0"/>
              </a:rPr>
              <a:t>la farina di frumento</a:t>
            </a:r>
            <a:r>
              <a:rPr lang="it-CH" sz="1400" b="1" smtClean="0">
                <a:effectLst/>
                <a:latin typeface="Comic Sans MS" pitchFamily="66" charset="0"/>
              </a:rPr>
              <a:t>, ottenendo in questo modo sfarinati più raffi nati con i quali si produceva</a:t>
            </a:r>
            <a:br>
              <a:rPr lang="it-CH" sz="1400" b="1" smtClean="0">
                <a:effectLst/>
                <a:latin typeface="Comic Sans MS" pitchFamily="66" charset="0"/>
              </a:rPr>
            </a:br>
            <a:r>
              <a:rPr lang="it-CH" sz="1400" b="1" smtClean="0">
                <a:solidFill>
                  <a:srgbClr val="FF0000"/>
                </a:solidFill>
                <a:effectLst/>
                <a:latin typeface="Comic Sans MS" pitchFamily="66" charset="0"/>
              </a:rPr>
              <a:t>pane bianco </a:t>
            </a:r>
            <a:r>
              <a:rPr lang="it-CH" sz="1400" b="1" smtClean="0">
                <a:effectLst/>
                <a:latin typeface="Comic Sans MS" pitchFamily="66" charset="0"/>
              </a:rPr>
              <a:t>destinato alle classi più ricche</a:t>
            </a:r>
          </a:p>
        </p:txBody>
      </p:sp>
      <p:pic>
        <p:nvPicPr>
          <p:cNvPr id="24578" name="Picture 4" descr="Risultati immagini per ALIMENTAZIONE egizi">
            <a:hlinkClick r:id="rId2"/>
          </p:cNvPr>
          <p:cNvPicPr>
            <a:picLocks noChangeAspect="1" noChangeArrowheads="1"/>
          </p:cNvPicPr>
          <p:nvPr/>
        </p:nvPicPr>
        <p:blipFill>
          <a:blip r:embed="rId3"/>
          <a:srcRect/>
          <a:stretch>
            <a:fillRect/>
          </a:stretch>
        </p:blipFill>
        <p:spPr bwMode="auto">
          <a:xfrm>
            <a:off x="0" y="4398963"/>
            <a:ext cx="3635375" cy="2459037"/>
          </a:xfrm>
          <a:prstGeom prst="rect">
            <a:avLst/>
          </a:prstGeom>
          <a:noFill/>
          <a:ln w="9525">
            <a:noFill/>
            <a:miter lim="800000"/>
            <a:headEnd/>
            <a:tailEnd/>
          </a:ln>
        </p:spPr>
      </p:pic>
      <p:pic>
        <p:nvPicPr>
          <p:cNvPr id="24579" name="Picture 6" descr="Risultati immagini per ALIMENTAZIONE egizi">
            <a:hlinkClick r:id="rId4"/>
          </p:cNvPr>
          <p:cNvPicPr>
            <a:picLocks noChangeAspect="1" noChangeArrowheads="1"/>
          </p:cNvPicPr>
          <p:nvPr/>
        </p:nvPicPr>
        <p:blipFill>
          <a:blip r:embed="rId5"/>
          <a:srcRect/>
          <a:stretch>
            <a:fillRect/>
          </a:stretch>
        </p:blipFill>
        <p:spPr bwMode="auto">
          <a:xfrm>
            <a:off x="3851275" y="4422775"/>
            <a:ext cx="4897438" cy="2435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olo 5"/>
          <p:cNvSpPr>
            <a:spLocks noGrp="1"/>
          </p:cNvSpPr>
          <p:nvPr>
            <p:ph type="title" idx="4294967295"/>
          </p:nvPr>
        </p:nvSpPr>
        <p:spPr bwMode="auto">
          <a:xfrm>
            <a:off x="323850" y="549275"/>
            <a:ext cx="8229600" cy="3887788"/>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I GRECI</a:t>
            </a:r>
            <a:br>
              <a:rPr lang="it-CH" sz="1800" b="1" smtClean="0">
                <a:solidFill>
                  <a:schemeClr val="tx1"/>
                </a:solidFill>
                <a:effectLst/>
                <a:latin typeface="Comic Sans MS" pitchFamily="66" charset="0"/>
              </a:rPr>
            </a:br>
            <a:r>
              <a:rPr lang="it-CH" sz="1400" b="1" smtClean="0">
                <a:effectLst/>
                <a:latin typeface="Comic Sans MS" pitchFamily="66" charset="0"/>
              </a:rPr>
              <a:t>Nella Grecia antica (circa IX sec. a.C.) la cucina era ancora rozza,</a:t>
            </a:r>
            <a:br>
              <a:rPr lang="it-CH" sz="1400" b="1" smtClean="0">
                <a:effectLst/>
                <a:latin typeface="Comic Sans MS" pitchFamily="66" charset="0"/>
              </a:rPr>
            </a:br>
            <a:r>
              <a:rPr lang="it-CH" sz="1400" b="1" smtClean="0">
                <a:effectLst/>
                <a:latin typeface="Comic Sans MS" pitchFamily="66" charset="0"/>
              </a:rPr>
              <a:t>fatta di più portate preparate in modo comunque sbrigativo.</a:t>
            </a:r>
            <a:br>
              <a:rPr lang="it-CH" sz="1400" b="1" smtClean="0">
                <a:effectLst/>
                <a:latin typeface="Comic Sans MS" pitchFamily="66" charset="0"/>
              </a:rPr>
            </a:br>
            <a:r>
              <a:rPr lang="it-CH" sz="1400" b="1" smtClean="0">
                <a:effectLst/>
                <a:latin typeface="Comic Sans MS" pitchFamily="66" charset="0"/>
              </a:rPr>
              <a:t>Le carni erano considerate cibo per ricchi o soldati e venivano</a:t>
            </a:r>
            <a:br>
              <a:rPr lang="it-CH" sz="1400" b="1" smtClean="0">
                <a:effectLst/>
                <a:latin typeface="Comic Sans MS" pitchFamily="66" charset="0"/>
              </a:rPr>
            </a:br>
            <a:r>
              <a:rPr lang="it-CH" sz="1400" b="1" smtClean="0">
                <a:effectLst/>
                <a:latin typeface="Comic Sans MS" pitchFamily="66" charset="0"/>
              </a:rPr>
              <a:t>cotte essenzialmente alla brace o allo spiedo. I pesci e le verdure</a:t>
            </a:r>
            <a:br>
              <a:rPr lang="it-CH" sz="1400" b="1" smtClean="0">
                <a:effectLst/>
                <a:latin typeface="Comic Sans MS" pitchFamily="66" charset="0"/>
              </a:rPr>
            </a:br>
            <a:r>
              <a:rPr lang="it-CH" sz="1400" b="1" smtClean="0">
                <a:effectLst/>
                <a:latin typeface="Comic Sans MS" pitchFamily="66" charset="0"/>
              </a:rPr>
              <a:t>erano invece destinati ai contadini, i quali le accompagnavano</a:t>
            </a:r>
            <a:br>
              <a:rPr lang="it-CH" sz="1400" b="1" smtClean="0">
                <a:effectLst/>
                <a:latin typeface="Comic Sans MS" pitchFamily="66" charset="0"/>
              </a:rPr>
            </a:br>
            <a:r>
              <a:rPr lang="it-CH" sz="1400" b="1" smtClean="0">
                <a:effectLst/>
                <a:latin typeface="Comic Sans MS" pitchFamily="66" charset="0"/>
              </a:rPr>
              <a:t>con cereali, legumi, fichi freschi o essiccati. Molto praticata era</a:t>
            </a:r>
            <a:br>
              <a:rPr lang="it-CH" sz="1400" b="1" smtClean="0">
                <a:effectLst/>
                <a:latin typeface="Comic Sans MS" pitchFamily="66" charset="0"/>
              </a:rPr>
            </a:br>
            <a:r>
              <a:rPr lang="it-CH" sz="1400" b="1" smtClean="0">
                <a:effectLst/>
                <a:latin typeface="Comic Sans MS" pitchFamily="66" charset="0"/>
              </a:rPr>
              <a:t>la pastorizia e ben conosciuta era la tecnica di fabbricazione del</a:t>
            </a:r>
            <a:br>
              <a:rPr lang="it-CH" sz="1400" b="1" smtClean="0">
                <a:effectLst/>
                <a:latin typeface="Comic Sans MS" pitchFamily="66" charset="0"/>
              </a:rPr>
            </a:br>
            <a:r>
              <a:rPr lang="it-CH" sz="1400" b="1" smtClean="0">
                <a:solidFill>
                  <a:srgbClr val="FF0000"/>
                </a:solidFill>
                <a:effectLst/>
                <a:latin typeface="Comic Sans MS" pitchFamily="66" charset="0"/>
              </a:rPr>
              <a:t>formaggio</a:t>
            </a:r>
            <a:r>
              <a:rPr lang="it-CH" sz="1400" b="1" smtClean="0">
                <a:effectLst/>
                <a:latin typeface="Comic Sans MS" pitchFamily="66" charset="0"/>
              </a:rPr>
              <a:t>, specie quello di capra, fatto anche stagionare.</a:t>
            </a:r>
            <a:br>
              <a:rPr lang="it-CH" sz="1400" b="1" smtClean="0">
                <a:effectLst/>
                <a:latin typeface="Comic Sans MS" pitchFamily="66" charset="0"/>
              </a:rPr>
            </a:br>
            <a:r>
              <a:rPr lang="it-CH" sz="1400" b="1" smtClean="0">
                <a:solidFill>
                  <a:srgbClr val="FF0000"/>
                </a:solidFill>
                <a:effectLst/>
                <a:latin typeface="Comic Sans MS" pitchFamily="66" charset="0"/>
              </a:rPr>
              <a:t>La coltivazione della vite </a:t>
            </a:r>
            <a:r>
              <a:rPr lang="it-CH" sz="1400" b="1" smtClean="0">
                <a:effectLst/>
                <a:latin typeface="Comic Sans MS" pitchFamily="66" charset="0"/>
              </a:rPr>
              <a:t>era praticata già a Creta intorno al</a:t>
            </a:r>
            <a:br>
              <a:rPr lang="it-CH" sz="1400" b="1" smtClean="0">
                <a:effectLst/>
                <a:latin typeface="Comic Sans MS" pitchFamily="66" charset="0"/>
              </a:rPr>
            </a:br>
            <a:r>
              <a:rPr lang="it-CH" sz="1400" b="1" smtClean="0">
                <a:effectLst/>
                <a:latin typeface="Comic Sans MS" pitchFamily="66" charset="0"/>
              </a:rPr>
              <a:t>2000 a.C.</a:t>
            </a:r>
          </a:p>
        </p:txBody>
      </p:sp>
      <p:sp>
        <p:nvSpPr>
          <p:cNvPr id="25602" name="AutoShape 4" descr="Risultati immagini per ALIMENTAZIONE greci"/>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sp>
        <p:nvSpPr>
          <p:cNvPr id="25603" name="AutoShape 6" descr="Risultati immagini per ALIMENTAZIONE greci"/>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25604" name="Picture 8" descr="Risultati immagini per ALIMENTAZIONE greci">
            <a:hlinkClick r:id="rId2"/>
          </p:cNvPr>
          <p:cNvPicPr>
            <a:picLocks noChangeAspect="1" noChangeArrowheads="1"/>
          </p:cNvPicPr>
          <p:nvPr/>
        </p:nvPicPr>
        <p:blipFill>
          <a:blip r:embed="rId3"/>
          <a:srcRect/>
          <a:stretch>
            <a:fillRect/>
          </a:stretch>
        </p:blipFill>
        <p:spPr bwMode="auto">
          <a:xfrm>
            <a:off x="1979613" y="4772025"/>
            <a:ext cx="5238750" cy="208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bwMode="auto">
          <a:xfrm>
            <a:off x="468313" y="260350"/>
            <a:ext cx="8229600" cy="504825"/>
          </a:xfrm>
        </p:spPr>
        <p:txBody>
          <a:bodyPr wrap="square" numCol="1" anchorCtr="0" compatLnSpc="1">
            <a:prstTxWarp prst="textNoShape">
              <a:avLst/>
            </a:prstTxWarp>
          </a:bodyPr>
          <a:lstStyle/>
          <a:p>
            <a:pPr eaLnBrk="1" hangingPunct="1">
              <a:lnSpc>
                <a:spcPts val="3200"/>
              </a:lnSpc>
            </a:pPr>
            <a:r>
              <a:rPr lang="it-CH" sz="1800" b="1" u="sng" smtClean="0">
                <a:effectLst>
                  <a:outerShdw blurRad="38100" dist="38100" dir="2700000" algn="tl">
                    <a:srgbClr val="C0C0C0"/>
                  </a:outerShdw>
                </a:effectLst>
                <a:latin typeface="Comic Sans MS" pitchFamily="66" charset="0"/>
              </a:rPr>
              <a:t>Di cosa son fatti i nostri cibi?</a:t>
            </a:r>
          </a:p>
        </p:txBody>
      </p:sp>
      <p:pic>
        <p:nvPicPr>
          <p:cNvPr id="92165" name="Picture 5" descr="Risultati immagini per piatti italiani">
            <a:hlinkClick r:id="rId2"/>
          </p:cNvPr>
          <p:cNvPicPr>
            <a:picLocks noChangeAspect="1" noChangeArrowheads="1"/>
          </p:cNvPicPr>
          <p:nvPr/>
        </p:nvPicPr>
        <p:blipFill>
          <a:blip r:embed="rId3"/>
          <a:srcRect/>
          <a:stretch>
            <a:fillRect/>
          </a:stretch>
        </p:blipFill>
        <p:spPr bwMode="auto">
          <a:xfrm>
            <a:off x="395288" y="1052513"/>
            <a:ext cx="2238375" cy="1258887"/>
          </a:xfrm>
          <a:prstGeom prst="rect">
            <a:avLst/>
          </a:prstGeom>
          <a:noFill/>
        </p:spPr>
      </p:pic>
      <p:pic>
        <p:nvPicPr>
          <p:cNvPr id="92167" name="Picture 7" descr="Risultati immagini per piatti italiani">
            <a:hlinkClick r:id="rId4"/>
          </p:cNvPr>
          <p:cNvPicPr>
            <a:picLocks noChangeAspect="1" noChangeArrowheads="1"/>
          </p:cNvPicPr>
          <p:nvPr/>
        </p:nvPicPr>
        <p:blipFill>
          <a:blip r:embed="rId5"/>
          <a:srcRect/>
          <a:stretch>
            <a:fillRect/>
          </a:stretch>
        </p:blipFill>
        <p:spPr bwMode="auto">
          <a:xfrm>
            <a:off x="395288" y="2636838"/>
            <a:ext cx="1500187" cy="2363787"/>
          </a:xfrm>
          <a:prstGeom prst="rect">
            <a:avLst/>
          </a:prstGeom>
          <a:noFill/>
        </p:spPr>
      </p:pic>
      <p:pic>
        <p:nvPicPr>
          <p:cNvPr id="92169" name="Picture 9" descr="Risultati immagini per piatti italiani">
            <a:hlinkClick r:id="rId6"/>
          </p:cNvPr>
          <p:cNvPicPr>
            <a:picLocks noChangeAspect="1" noChangeArrowheads="1"/>
          </p:cNvPicPr>
          <p:nvPr/>
        </p:nvPicPr>
        <p:blipFill>
          <a:blip r:embed="rId7"/>
          <a:srcRect/>
          <a:stretch>
            <a:fillRect/>
          </a:stretch>
        </p:blipFill>
        <p:spPr bwMode="auto">
          <a:xfrm>
            <a:off x="395288" y="5176838"/>
            <a:ext cx="2424112" cy="1681162"/>
          </a:xfrm>
          <a:prstGeom prst="rect">
            <a:avLst/>
          </a:prstGeom>
          <a:noFill/>
        </p:spPr>
      </p:pic>
      <p:pic>
        <p:nvPicPr>
          <p:cNvPr id="92171" name="Picture 11" descr="Risultati immagini per piatti italiani">
            <a:hlinkClick r:id="rId8"/>
          </p:cNvPr>
          <p:cNvPicPr>
            <a:picLocks noChangeAspect="1" noChangeArrowheads="1"/>
          </p:cNvPicPr>
          <p:nvPr/>
        </p:nvPicPr>
        <p:blipFill>
          <a:blip r:embed="rId9"/>
          <a:srcRect/>
          <a:stretch>
            <a:fillRect/>
          </a:stretch>
        </p:blipFill>
        <p:spPr bwMode="auto">
          <a:xfrm>
            <a:off x="6403975" y="5149850"/>
            <a:ext cx="2740025" cy="1708150"/>
          </a:xfrm>
          <a:prstGeom prst="rect">
            <a:avLst/>
          </a:prstGeom>
          <a:noFill/>
        </p:spPr>
      </p:pic>
      <p:pic>
        <p:nvPicPr>
          <p:cNvPr id="92173" name="Picture 13" descr="Risultati immagini per piatti italiani">
            <a:hlinkClick r:id="rId10"/>
          </p:cNvPr>
          <p:cNvPicPr>
            <a:picLocks noChangeAspect="1" noChangeArrowheads="1"/>
          </p:cNvPicPr>
          <p:nvPr/>
        </p:nvPicPr>
        <p:blipFill>
          <a:blip r:embed="rId11"/>
          <a:srcRect/>
          <a:stretch>
            <a:fillRect/>
          </a:stretch>
        </p:blipFill>
        <p:spPr bwMode="auto">
          <a:xfrm>
            <a:off x="3419475" y="5176838"/>
            <a:ext cx="2520950" cy="1681162"/>
          </a:xfrm>
          <a:prstGeom prst="rect">
            <a:avLst/>
          </a:prstGeom>
          <a:noFill/>
        </p:spPr>
      </p:pic>
      <p:pic>
        <p:nvPicPr>
          <p:cNvPr id="92175" name="Picture 15" descr="Risultati immagini per piatti vegetariani">
            <a:hlinkClick r:id="rId12"/>
          </p:cNvPr>
          <p:cNvPicPr>
            <a:picLocks noChangeAspect="1" noChangeArrowheads="1"/>
          </p:cNvPicPr>
          <p:nvPr/>
        </p:nvPicPr>
        <p:blipFill>
          <a:blip r:embed="rId13"/>
          <a:srcRect/>
          <a:stretch>
            <a:fillRect/>
          </a:stretch>
        </p:blipFill>
        <p:spPr bwMode="auto">
          <a:xfrm>
            <a:off x="2987675" y="1557338"/>
            <a:ext cx="3121025" cy="1560512"/>
          </a:xfrm>
          <a:prstGeom prst="rect">
            <a:avLst/>
          </a:prstGeom>
          <a:noFill/>
        </p:spPr>
      </p:pic>
      <p:pic>
        <p:nvPicPr>
          <p:cNvPr id="92177" name="Picture 17" descr="Risultati immagini per piatti vegetariani">
            <a:hlinkClick r:id="rId14"/>
          </p:cNvPr>
          <p:cNvPicPr>
            <a:picLocks noChangeAspect="1" noChangeArrowheads="1"/>
          </p:cNvPicPr>
          <p:nvPr/>
        </p:nvPicPr>
        <p:blipFill>
          <a:blip r:embed="rId15"/>
          <a:srcRect/>
          <a:stretch>
            <a:fillRect/>
          </a:stretch>
        </p:blipFill>
        <p:spPr bwMode="auto">
          <a:xfrm>
            <a:off x="6569075" y="3284538"/>
            <a:ext cx="2574925" cy="1716087"/>
          </a:xfrm>
          <a:prstGeom prst="rect">
            <a:avLst/>
          </a:prstGeom>
          <a:noFill/>
        </p:spPr>
      </p:pic>
      <p:pic>
        <p:nvPicPr>
          <p:cNvPr id="92179" name="Picture 19" descr="Risultati immagini per piatti vegetariani">
            <a:hlinkClick r:id="rId16"/>
          </p:cNvPr>
          <p:cNvPicPr>
            <a:picLocks noChangeAspect="1" noChangeArrowheads="1"/>
          </p:cNvPicPr>
          <p:nvPr/>
        </p:nvPicPr>
        <p:blipFill>
          <a:blip r:embed="rId17"/>
          <a:srcRect/>
          <a:stretch>
            <a:fillRect/>
          </a:stretch>
        </p:blipFill>
        <p:spPr bwMode="auto">
          <a:xfrm>
            <a:off x="2268538" y="3284538"/>
            <a:ext cx="4070350" cy="1695450"/>
          </a:xfrm>
          <a:prstGeom prst="rect">
            <a:avLst/>
          </a:prstGeom>
          <a:noFill/>
        </p:spPr>
      </p:pic>
      <p:pic>
        <p:nvPicPr>
          <p:cNvPr id="92181" name="Picture 21" descr="Risultati immagini per piatti con pesce">
            <a:hlinkClick r:id="rId18"/>
          </p:cNvPr>
          <p:cNvPicPr>
            <a:picLocks noChangeAspect="1" noChangeArrowheads="1"/>
          </p:cNvPicPr>
          <p:nvPr/>
        </p:nvPicPr>
        <p:blipFill>
          <a:blip r:embed="rId19"/>
          <a:srcRect/>
          <a:stretch>
            <a:fillRect/>
          </a:stretch>
        </p:blipFill>
        <p:spPr bwMode="auto">
          <a:xfrm>
            <a:off x="6480175" y="1196975"/>
            <a:ext cx="2663825" cy="150495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bwMode="auto">
          <a:xfrm>
            <a:off x="463550" y="260350"/>
            <a:ext cx="8229600" cy="720725"/>
          </a:xfrm>
        </p:spPr>
        <p:txBody>
          <a:bodyPr wrap="square" numCol="1" anchorCtr="0" compatLnSpc="1">
            <a:prstTxWarp prst="textNoShape">
              <a:avLst/>
            </a:prstTxWarp>
          </a:bodyPr>
          <a:lstStyle/>
          <a:p>
            <a:pPr eaLnBrk="1" hangingPunct="1">
              <a:lnSpc>
                <a:spcPts val="3200"/>
              </a:lnSpc>
            </a:pPr>
            <a:r>
              <a:rPr lang="it-CH" sz="1400" b="1" u="sng" smtClean="0">
                <a:effectLst>
                  <a:outerShdw blurRad="38100" dist="38100" dir="2700000" algn="tl">
                    <a:srgbClr val="C0C0C0"/>
                  </a:outerShdw>
                </a:effectLst>
                <a:latin typeface="Comic Sans MS" pitchFamily="66" charset="0"/>
              </a:rPr>
              <a:t>Ogni cibo ha la sua etichetta. Scopriamo quali informazioni ci vengono date!!</a:t>
            </a:r>
          </a:p>
        </p:txBody>
      </p:sp>
      <p:pic>
        <p:nvPicPr>
          <p:cNvPr id="97285" name="Picture 5" descr="Risultati immagini per etichette cibi energia">
            <a:hlinkClick r:id="rId2"/>
          </p:cNvPr>
          <p:cNvPicPr>
            <a:picLocks noChangeAspect="1" noChangeArrowheads="1"/>
          </p:cNvPicPr>
          <p:nvPr/>
        </p:nvPicPr>
        <p:blipFill>
          <a:blip r:embed="rId3"/>
          <a:srcRect/>
          <a:stretch>
            <a:fillRect/>
          </a:stretch>
        </p:blipFill>
        <p:spPr bwMode="auto">
          <a:xfrm>
            <a:off x="0" y="1125538"/>
            <a:ext cx="3217863" cy="3049587"/>
          </a:xfrm>
          <a:prstGeom prst="rect">
            <a:avLst/>
          </a:prstGeom>
          <a:noFill/>
        </p:spPr>
      </p:pic>
      <p:pic>
        <p:nvPicPr>
          <p:cNvPr id="97289" name="Picture 9" descr="Risultati immagini per etichette cibi energia">
            <a:hlinkClick r:id="rId4"/>
          </p:cNvPr>
          <p:cNvPicPr>
            <a:picLocks noChangeAspect="1" noChangeArrowheads="1"/>
          </p:cNvPicPr>
          <p:nvPr/>
        </p:nvPicPr>
        <p:blipFill>
          <a:blip r:embed="rId5"/>
          <a:srcRect/>
          <a:stretch>
            <a:fillRect/>
          </a:stretch>
        </p:blipFill>
        <p:spPr bwMode="auto">
          <a:xfrm>
            <a:off x="0" y="4386263"/>
            <a:ext cx="4643438" cy="2471737"/>
          </a:xfrm>
          <a:prstGeom prst="rect">
            <a:avLst/>
          </a:prstGeom>
          <a:noFill/>
        </p:spPr>
      </p:pic>
      <p:pic>
        <p:nvPicPr>
          <p:cNvPr id="97291" name="Picture 11" descr="Risultati immagini per etichette cibi energia">
            <a:hlinkClick r:id="rId6"/>
          </p:cNvPr>
          <p:cNvPicPr>
            <a:picLocks noChangeAspect="1" noChangeArrowheads="1"/>
          </p:cNvPicPr>
          <p:nvPr/>
        </p:nvPicPr>
        <p:blipFill>
          <a:blip r:embed="rId7"/>
          <a:srcRect/>
          <a:stretch>
            <a:fillRect/>
          </a:stretch>
        </p:blipFill>
        <p:spPr bwMode="auto">
          <a:xfrm>
            <a:off x="4679950" y="4400550"/>
            <a:ext cx="5795963" cy="2457450"/>
          </a:xfrm>
          <a:prstGeom prst="rect">
            <a:avLst/>
          </a:prstGeom>
          <a:noFill/>
        </p:spPr>
      </p:pic>
      <p:pic>
        <p:nvPicPr>
          <p:cNvPr id="97293" name="Picture 13" descr="Immagine correlata">
            <a:hlinkClick r:id="rId8"/>
          </p:cNvPr>
          <p:cNvPicPr>
            <a:picLocks noChangeAspect="1" noChangeArrowheads="1"/>
          </p:cNvPicPr>
          <p:nvPr/>
        </p:nvPicPr>
        <p:blipFill>
          <a:blip r:embed="rId9"/>
          <a:srcRect/>
          <a:stretch>
            <a:fillRect/>
          </a:stretch>
        </p:blipFill>
        <p:spPr bwMode="auto">
          <a:xfrm>
            <a:off x="3924300" y="1268413"/>
            <a:ext cx="4679950" cy="262255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bwMode="auto">
          <a:xfrm>
            <a:off x="463550" y="260350"/>
            <a:ext cx="8229600" cy="720725"/>
          </a:xfrm>
        </p:spPr>
        <p:txBody>
          <a:bodyPr wrap="square" numCol="1" anchorCtr="0" compatLnSpc="1">
            <a:prstTxWarp prst="textNoShape">
              <a:avLst/>
            </a:prstTxWarp>
          </a:bodyPr>
          <a:lstStyle/>
          <a:p>
            <a:pPr eaLnBrk="1" hangingPunct="1">
              <a:lnSpc>
                <a:spcPts val="3200"/>
              </a:lnSpc>
            </a:pPr>
            <a:r>
              <a:rPr lang="it-CH" sz="1400" b="1" u="sng" smtClean="0">
                <a:effectLst>
                  <a:outerShdw blurRad="38100" dist="38100" dir="2700000" algn="tl">
                    <a:srgbClr val="C0C0C0"/>
                  </a:outerShdw>
                </a:effectLst>
                <a:latin typeface="Comic Sans MS" pitchFamily="66" charset="0"/>
              </a:rPr>
              <a:t>IMPARIAMO A LEGGERE E CAPIRE LE ETICHETTE</a:t>
            </a:r>
          </a:p>
        </p:txBody>
      </p:sp>
      <p:pic>
        <p:nvPicPr>
          <p:cNvPr id="98311" name="Picture 7" descr="Risultati immagini per etichette cibi energia">
            <a:hlinkClick r:id="rId2"/>
          </p:cNvPr>
          <p:cNvPicPr>
            <a:picLocks noChangeAspect="1" noChangeArrowheads="1"/>
          </p:cNvPicPr>
          <p:nvPr/>
        </p:nvPicPr>
        <p:blipFill>
          <a:blip r:embed="rId3"/>
          <a:srcRect/>
          <a:stretch>
            <a:fillRect/>
          </a:stretch>
        </p:blipFill>
        <p:spPr bwMode="auto">
          <a:xfrm>
            <a:off x="0" y="1398588"/>
            <a:ext cx="4356100" cy="2439987"/>
          </a:xfrm>
          <a:prstGeom prst="rect">
            <a:avLst/>
          </a:prstGeom>
          <a:noFill/>
        </p:spPr>
      </p:pic>
      <p:pic>
        <p:nvPicPr>
          <p:cNvPr id="98313" name="Picture 9" descr="Risultati immagini per etichette cibi energia">
            <a:hlinkClick r:id="rId4"/>
          </p:cNvPr>
          <p:cNvPicPr>
            <a:picLocks noChangeAspect="1" noChangeArrowheads="1"/>
          </p:cNvPicPr>
          <p:nvPr/>
        </p:nvPicPr>
        <p:blipFill>
          <a:blip r:embed="rId5"/>
          <a:srcRect/>
          <a:stretch>
            <a:fillRect/>
          </a:stretch>
        </p:blipFill>
        <p:spPr bwMode="auto">
          <a:xfrm>
            <a:off x="0" y="4343400"/>
            <a:ext cx="4211638" cy="2514600"/>
          </a:xfrm>
          <a:prstGeom prst="rect">
            <a:avLst/>
          </a:prstGeom>
          <a:noFill/>
        </p:spPr>
      </p:pic>
      <p:pic>
        <p:nvPicPr>
          <p:cNvPr id="98315" name="Picture 11" descr="Risultati immagini per etichette cibi energia">
            <a:hlinkClick r:id="rId6"/>
          </p:cNvPr>
          <p:cNvPicPr>
            <a:picLocks noChangeAspect="1" noChangeArrowheads="1"/>
          </p:cNvPicPr>
          <p:nvPr/>
        </p:nvPicPr>
        <p:blipFill>
          <a:blip r:embed="rId7"/>
          <a:srcRect/>
          <a:stretch>
            <a:fillRect/>
          </a:stretch>
        </p:blipFill>
        <p:spPr bwMode="auto">
          <a:xfrm>
            <a:off x="5148263" y="3860800"/>
            <a:ext cx="3995737" cy="2997200"/>
          </a:xfrm>
          <a:prstGeom prst="rect">
            <a:avLst/>
          </a:prstGeom>
          <a:noFill/>
        </p:spPr>
      </p:pic>
      <p:pic>
        <p:nvPicPr>
          <p:cNvPr id="98317" name="Picture 13" descr="Risultati immagini per etichette cibi energia">
            <a:hlinkClick r:id="rId8"/>
          </p:cNvPr>
          <p:cNvPicPr>
            <a:picLocks noChangeAspect="1" noChangeArrowheads="1"/>
          </p:cNvPicPr>
          <p:nvPr/>
        </p:nvPicPr>
        <p:blipFill>
          <a:blip r:embed="rId9"/>
          <a:srcRect/>
          <a:stretch>
            <a:fillRect/>
          </a:stretch>
        </p:blipFill>
        <p:spPr bwMode="auto">
          <a:xfrm>
            <a:off x="4500563" y="1347788"/>
            <a:ext cx="4643437" cy="227965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549275"/>
            <a:ext cx="8229600" cy="4679950"/>
          </a:xfrm>
        </p:spPr>
        <p:txBody>
          <a:bodyPr wrap="square" numCol="1" anchorCtr="0" compatLnSpc="1">
            <a:prstTxWarp prst="textNoShape">
              <a:avLst/>
            </a:prstTxWarp>
          </a:bodyPr>
          <a:lstStyle/>
          <a:p>
            <a:pPr eaLnBrk="1" hangingPunct="1">
              <a:lnSpc>
                <a:spcPts val="3200"/>
              </a:lnSpc>
              <a:defRPr/>
            </a:pPr>
            <a:r>
              <a:rPr lang="it-CH" sz="1400" b="1" smtClean="0">
                <a:effectLst>
                  <a:outerShdw blurRad="38100" dist="38100" dir="2700000" algn="tl">
                    <a:srgbClr val="C0C0C0"/>
                  </a:outerShdw>
                </a:effectLst>
                <a:latin typeface="Comic Sans MS" pitchFamily="66" charset="0"/>
              </a:rPr>
              <a:t>NUTRIENTI ENERGETICI</a:t>
            </a:r>
            <a:br>
              <a:rPr lang="it-CH"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QUANTITÀ DI ENERGIA (Kcal) PER UNITÀ DI MASSA (gr):</a:t>
            </a:r>
            <a:br>
              <a:rPr lang="it-IT"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
            </a:r>
            <a:br>
              <a:rPr lang="it-IT" sz="1400" b="1" smtClean="0">
                <a:effectLst>
                  <a:outerShdw blurRad="38100" dist="38100" dir="2700000" algn="tl">
                    <a:srgbClr val="C0C0C0"/>
                  </a:outerShdw>
                </a:effectLst>
                <a:latin typeface="Comic Sans MS" pitchFamily="66" charset="0"/>
              </a:rPr>
            </a:br>
            <a:r>
              <a:rPr lang="it-IT" sz="1400" b="1" smtClean="0">
                <a:solidFill>
                  <a:srgbClr val="C51401"/>
                </a:solidFill>
                <a:effectLst>
                  <a:outerShdw blurRad="38100" dist="38100" dir="2700000" algn="tl">
                    <a:srgbClr val="C0C0C0"/>
                  </a:outerShdw>
                </a:effectLst>
                <a:latin typeface="Comic Sans MS" pitchFamily="66" charset="0"/>
              </a:rPr>
              <a:t>Carboidrati (glucidi)</a:t>
            </a:r>
            <a:r>
              <a:rPr lang="it-IT" sz="1400" b="1" smtClean="0">
                <a:effectLst>
                  <a:outerShdw blurRad="38100" dist="38100" dir="2700000" algn="tl">
                    <a:srgbClr val="C0C0C0"/>
                  </a:outerShdw>
                </a:effectLst>
                <a:latin typeface="Comic Sans MS" pitchFamily="66" charset="0"/>
              </a:rPr>
              <a:t>: 4,2 kcal/gr</a:t>
            </a:r>
            <a:br>
              <a:rPr lang="it-IT" sz="1400" b="1" smtClean="0">
                <a:effectLst>
                  <a:outerShdw blurRad="38100" dist="38100" dir="2700000" algn="tl">
                    <a:srgbClr val="C0C0C0"/>
                  </a:outerShdw>
                </a:effectLst>
                <a:latin typeface="Comic Sans MS" pitchFamily="66" charset="0"/>
              </a:rPr>
            </a:br>
            <a:r>
              <a:rPr lang="it-IT" sz="1400" b="1" smtClean="0">
                <a:solidFill>
                  <a:srgbClr val="C51401"/>
                </a:solidFill>
                <a:effectLst>
                  <a:outerShdw blurRad="38100" dist="38100" dir="2700000" algn="tl">
                    <a:srgbClr val="C0C0C0"/>
                  </a:outerShdw>
                </a:effectLst>
                <a:latin typeface="Comic Sans MS" pitchFamily="66" charset="0"/>
              </a:rPr>
              <a:t>Proteine</a:t>
            </a:r>
            <a:r>
              <a:rPr lang="it-IT" sz="1400" b="1" smtClean="0">
                <a:effectLst>
                  <a:outerShdw blurRad="38100" dist="38100" dir="2700000" algn="tl">
                    <a:srgbClr val="C0C0C0"/>
                  </a:outerShdw>
                </a:effectLst>
                <a:latin typeface="Comic Sans MS" pitchFamily="66" charset="0"/>
              </a:rPr>
              <a:t>: 4,2 kcal/gr</a:t>
            </a:r>
            <a:br>
              <a:rPr lang="it-IT" sz="1400" b="1" smtClean="0">
                <a:effectLst>
                  <a:outerShdw blurRad="38100" dist="38100" dir="2700000" algn="tl">
                    <a:srgbClr val="C0C0C0"/>
                  </a:outerShdw>
                </a:effectLst>
                <a:latin typeface="Comic Sans MS" pitchFamily="66" charset="0"/>
              </a:rPr>
            </a:br>
            <a:r>
              <a:rPr lang="it-IT" sz="1400" b="1" smtClean="0">
                <a:solidFill>
                  <a:srgbClr val="C51401"/>
                </a:solidFill>
                <a:effectLst>
                  <a:outerShdw blurRad="38100" dist="38100" dir="2700000" algn="tl">
                    <a:srgbClr val="C0C0C0"/>
                  </a:outerShdw>
                </a:effectLst>
                <a:latin typeface="Comic Sans MS" pitchFamily="66" charset="0"/>
              </a:rPr>
              <a:t>Lipidi</a:t>
            </a:r>
            <a:r>
              <a:rPr lang="it-IT" sz="1400" b="1" smtClean="0">
                <a:effectLst>
                  <a:outerShdw blurRad="38100" dist="38100" dir="2700000" algn="tl">
                    <a:srgbClr val="C0C0C0"/>
                  </a:outerShdw>
                </a:effectLst>
                <a:latin typeface="Comic Sans MS" pitchFamily="66" charset="0"/>
              </a:rPr>
              <a:t>: 9 kcal/gr</a:t>
            </a:r>
            <a:br>
              <a:rPr lang="it-IT"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
            </a:r>
            <a:br>
              <a:rPr lang="it-IT"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L’</a:t>
            </a:r>
            <a:r>
              <a:rPr lang="it-IT" sz="1400" b="1" smtClean="0">
                <a:solidFill>
                  <a:srgbClr val="C51401"/>
                </a:solidFill>
                <a:effectLst>
                  <a:outerShdw blurRad="38100" dist="38100" dir="2700000" algn="tl">
                    <a:srgbClr val="C0C0C0"/>
                  </a:outerShdw>
                </a:effectLst>
                <a:latin typeface="Comic Sans MS" pitchFamily="66" charset="0"/>
              </a:rPr>
              <a:t>alcol</a:t>
            </a:r>
            <a:r>
              <a:rPr lang="it-IT" sz="1400" b="1" smtClean="0">
                <a:effectLst>
                  <a:outerShdw blurRad="38100" dist="38100" dir="2700000" algn="tl">
                    <a:srgbClr val="C0C0C0"/>
                  </a:outerShdw>
                </a:effectLst>
                <a:latin typeface="Comic Sans MS" pitchFamily="66" charset="0"/>
              </a:rPr>
              <a:t> rappresenta un ulteriore sostanze energetica. Per l’organismo risulta tuttavia molto tossica. Il suo metabolismo avviene unicamente nel fegato, dove viene convertito in acetaldeide e in seguito in acetato. Il suo apporto energetico equivale a 7,2 kcl/gr.</a:t>
            </a:r>
            <a:endParaRPr lang="it-CH" sz="1400" b="1"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692150"/>
            <a:ext cx="8229600" cy="4608513"/>
          </a:xfrm>
        </p:spPr>
        <p:txBody>
          <a:bodyPr wrap="square" numCol="1" anchorCtr="0" compatLnSpc="1">
            <a:prstTxWarp prst="textNoShape">
              <a:avLst/>
            </a:prstTxWarp>
          </a:bodyPr>
          <a:lstStyle/>
          <a:p>
            <a:pPr eaLnBrk="1" hangingPunct="1">
              <a:lnSpc>
                <a:spcPts val="3200"/>
              </a:lnSpc>
              <a:defRPr/>
            </a:pPr>
            <a:r>
              <a:rPr lang="it-CH" sz="1400" b="1" smtClean="0">
                <a:effectLst>
                  <a:outerShdw blurRad="38100" dist="38100" dir="2700000" algn="tl">
                    <a:srgbClr val="C0C0C0"/>
                  </a:outerShdw>
                </a:effectLst>
                <a:latin typeface="Comic Sans MS" pitchFamily="66" charset="0"/>
              </a:rPr>
              <a:t>ALTRI NUTRIENTI ESSENZIALI AL NOSTRO ORGANISMO, SENZA APPORTO ENERGETICO</a:t>
            </a:r>
            <a:br>
              <a:rPr lang="it-CH"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
            </a:r>
            <a:br>
              <a:rPr lang="it-IT" sz="1400" b="1" smtClean="0">
                <a:effectLst>
                  <a:outerShdw blurRad="38100" dist="38100" dir="2700000" algn="tl">
                    <a:srgbClr val="C0C0C0"/>
                  </a:outerShdw>
                </a:effectLst>
                <a:latin typeface="Comic Sans MS" pitchFamily="66" charset="0"/>
              </a:rPr>
            </a:br>
            <a:r>
              <a:rPr lang="it-IT" sz="1400" b="1" smtClean="0">
                <a:solidFill>
                  <a:srgbClr val="C51401"/>
                </a:solidFill>
                <a:effectLst>
                  <a:outerShdw blurRad="38100" dist="38100" dir="2700000" algn="tl">
                    <a:srgbClr val="C0C0C0"/>
                  </a:outerShdw>
                </a:effectLst>
                <a:latin typeface="Comic Sans MS" pitchFamily="66" charset="0"/>
              </a:rPr>
              <a:t>Vitamine</a:t>
            </a:r>
            <a:br>
              <a:rPr lang="it-IT" sz="1400" b="1" smtClean="0">
                <a:solidFill>
                  <a:srgbClr val="C51401"/>
                </a:solidFill>
                <a:effectLst>
                  <a:outerShdw blurRad="38100" dist="38100" dir="2700000" algn="tl">
                    <a:srgbClr val="C0C0C0"/>
                  </a:outerShdw>
                </a:effectLst>
                <a:latin typeface="Comic Sans MS" pitchFamily="66" charset="0"/>
              </a:rPr>
            </a:br>
            <a:r>
              <a:rPr lang="it-IT" sz="1400" b="1" smtClean="0">
                <a:solidFill>
                  <a:srgbClr val="C51401"/>
                </a:solidFill>
                <a:effectLst>
                  <a:outerShdw blurRad="38100" dist="38100" dir="2700000" algn="tl">
                    <a:srgbClr val="C0C0C0"/>
                  </a:outerShdw>
                </a:effectLst>
                <a:latin typeface="Comic Sans MS" pitchFamily="66" charset="0"/>
              </a:rPr>
              <a:t>Sali minerali</a:t>
            </a:r>
            <a:r>
              <a:rPr lang="it-IT" sz="1400" b="1" smtClean="0">
                <a:effectLst>
                  <a:outerShdw blurRad="38100" dist="38100" dir="2700000" algn="tl">
                    <a:srgbClr val="C0C0C0"/>
                  </a:outerShdw>
                </a:effectLst>
                <a:latin typeface="Comic Sans MS" pitchFamily="66" charset="0"/>
              </a:rPr>
              <a:t/>
            </a:r>
            <a:br>
              <a:rPr lang="it-IT" sz="1400" b="1" smtClean="0">
                <a:effectLst>
                  <a:outerShdw blurRad="38100" dist="38100" dir="2700000" algn="tl">
                    <a:srgbClr val="C0C0C0"/>
                  </a:outerShdw>
                </a:effectLst>
                <a:latin typeface="Comic Sans MS" pitchFamily="66" charset="0"/>
              </a:rPr>
            </a:br>
            <a:r>
              <a:rPr lang="it-IT" sz="1400" b="1" smtClean="0">
                <a:solidFill>
                  <a:srgbClr val="C51401"/>
                </a:solidFill>
                <a:effectLst>
                  <a:outerShdw blurRad="38100" dist="38100" dir="2700000" algn="tl">
                    <a:srgbClr val="C0C0C0"/>
                  </a:outerShdw>
                </a:effectLst>
                <a:latin typeface="Comic Sans MS" pitchFamily="66" charset="0"/>
              </a:rPr>
              <a:t>Acqua </a:t>
            </a:r>
            <a:r>
              <a:rPr lang="it-IT" sz="1400" b="1" smtClean="0">
                <a:effectLst>
                  <a:outerShdw blurRad="38100" dist="38100" dir="2700000" algn="tl">
                    <a:srgbClr val="C0C0C0"/>
                  </a:outerShdw>
                </a:effectLst>
                <a:latin typeface="Comic Sans MS" pitchFamily="66" charset="0"/>
              </a:rPr>
              <a:t/>
            </a:r>
            <a:br>
              <a:rPr lang="it-IT"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
            </a:r>
            <a:br>
              <a:rPr lang="it-IT"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
            </a:r>
            <a:br>
              <a:rPr lang="it-IT"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VI SONO INFINE LE </a:t>
            </a:r>
            <a:r>
              <a:rPr lang="it-IT" sz="1400" b="1" smtClean="0">
                <a:solidFill>
                  <a:srgbClr val="C51401"/>
                </a:solidFill>
                <a:effectLst>
                  <a:outerShdw blurRad="38100" dist="38100" dir="2700000" algn="tl">
                    <a:srgbClr val="C0C0C0"/>
                  </a:outerShdw>
                </a:effectLst>
                <a:latin typeface="Comic Sans MS" pitchFamily="66" charset="0"/>
              </a:rPr>
              <a:t>FIBRE</a:t>
            </a:r>
            <a:r>
              <a:rPr lang="it-IT" sz="1400" b="1" smtClean="0">
                <a:effectLst>
                  <a:outerShdw blurRad="38100" dist="38100" dir="2700000" algn="tl">
                    <a:srgbClr val="C0C0C0"/>
                  </a:outerShdw>
                </a:effectLst>
                <a:latin typeface="Comic Sans MS" pitchFamily="66" charset="0"/>
              </a:rPr>
              <a:t>, CHE FANNO PARTE DEI CARBOIDRATI, MA NOI NON SIAMO IN GRADO DI DIGERIRLE, PERTANTO NON CI DANNO ENERGIA (HANNO TUTTAVIA ALTRE FUNZIONI DI VITALE IMPORTANZA)</a:t>
            </a:r>
            <a:endParaRPr lang="it-CH" sz="1400" b="1"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bwMode="auto">
          <a:xfrm>
            <a:off x="463550" y="260350"/>
            <a:ext cx="8229600" cy="720725"/>
          </a:xfrm>
        </p:spPr>
        <p:txBody>
          <a:bodyPr wrap="square" numCol="1" anchorCtr="0" compatLnSpc="1">
            <a:prstTxWarp prst="textNoShape">
              <a:avLst/>
            </a:prstTxWarp>
          </a:bodyPr>
          <a:lstStyle/>
          <a:p>
            <a:pPr eaLnBrk="1" hangingPunct="1">
              <a:lnSpc>
                <a:spcPts val="3200"/>
              </a:lnSpc>
            </a:pPr>
            <a:r>
              <a:rPr lang="it-CH" sz="1800" b="1" u="sng" smtClean="0">
                <a:effectLst>
                  <a:outerShdw blurRad="38100" dist="38100" dir="2700000" algn="tl">
                    <a:srgbClr val="C0C0C0"/>
                  </a:outerShdw>
                </a:effectLst>
                <a:latin typeface="Comic Sans MS" pitchFamily="66" charset="0"/>
              </a:rPr>
              <a:t>Tante bevande, ma quali davvero dissetano?</a:t>
            </a:r>
          </a:p>
        </p:txBody>
      </p:sp>
      <p:pic>
        <p:nvPicPr>
          <p:cNvPr id="95237" name="Picture 5" descr="Risultati immagini per bevande">
            <a:hlinkClick r:id="rId2"/>
          </p:cNvPr>
          <p:cNvPicPr>
            <a:picLocks noChangeAspect="1" noChangeArrowheads="1"/>
          </p:cNvPicPr>
          <p:nvPr/>
        </p:nvPicPr>
        <p:blipFill>
          <a:blip r:embed="rId3"/>
          <a:srcRect/>
          <a:stretch>
            <a:fillRect/>
          </a:stretch>
        </p:blipFill>
        <p:spPr bwMode="auto">
          <a:xfrm>
            <a:off x="250825" y="5018088"/>
            <a:ext cx="1873250" cy="1839912"/>
          </a:xfrm>
          <a:prstGeom prst="rect">
            <a:avLst/>
          </a:prstGeom>
          <a:noFill/>
        </p:spPr>
      </p:pic>
      <p:pic>
        <p:nvPicPr>
          <p:cNvPr id="95239" name="Picture 7" descr="Risultati immagini per bevande">
            <a:hlinkClick r:id="rId4"/>
          </p:cNvPr>
          <p:cNvPicPr>
            <a:picLocks noChangeAspect="1" noChangeArrowheads="1"/>
          </p:cNvPicPr>
          <p:nvPr/>
        </p:nvPicPr>
        <p:blipFill>
          <a:blip r:embed="rId5"/>
          <a:srcRect/>
          <a:stretch>
            <a:fillRect/>
          </a:stretch>
        </p:blipFill>
        <p:spPr bwMode="auto">
          <a:xfrm>
            <a:off x="3708400" y="5006975"/>
            <a:ext cx="5435600" cy="1851025"/>
          </a:xfrm>
          <a:prstGeom prst="rect">
            <a:avLst/>
          </a:prstGeom>
          <a:noFill/>
        </p:spPr>
      </p:pic>
      <p:pic>
        <p:nvPicPr>
          <p:cNvPr id="95241" name="Picture 9" descr="Risultati immagini per bevande">
            <a:hlinkClick r:id="rId6"/>
          </p:cNvPr>
          <p:cNvPicPr>
            <a:picLocks noChangeAspect="1" noChangeArrowheads="1"/>
          </p:cNvPicPr>
          <p:nvPr/>
        </p:nvPicPr>
        <p:blipFill>
          <a:blip r:embed="rId7"/>
          <a:srcRect/>
          <a:stretch>
            <a:fillRect/>
          </a:stretch>
        </p:blipFill>
        <p:spPr bwMode="auto">
          <a:xfrm>
            <a:off x="0" y="2997200"/>
            <a:ext cx="2413000" cy="1622425"/>
          </a:xfrm>
          <a:prstGeom prst="rect">
            <a:avLst/>
          </a:prstGeom>
          <a:noFill/>
        </p:spPr>
      </p:pic>
      <p:pic>
        <p:nvPicPr>
          <p:cNvPr id="95243" name="Picture 11" descr="Risultati immagini per bevande">
            <a:hlinkClick r:id="rId8"/>
          </p:cNvPr>
          <p:cNvPicPr>
            <a:picLocks noChangeAspect="1" noChangeArrowheads="1"/>
          </p:cNvPicPr>
          <p:nvPr/>
        </p:nvPicPr>
        <p:blipFill>
          <a:blip r:embed="rId9"/>
          <a:srcRect/>
          <a:stretch>
            <a:fillRect/>
          </a:stretch>
        </p:blipFill>
        <p:spPr bwMode="auto">
          <a:xfrm>
            <a:off x="2987675" y="3068638"/>
            <a:ext cx="2951163" cy="1544637"/>
          </a:xfrm>
          <a:prstGeom prst="rect">
            <a:avLst/>
          </a:prstGeom>
          <a:noFill/>
        </p:spPr>
      </p:pic>
      <p:pic>
        <p:nvPicPr>
          <p:cNvPr id="95245" name="Picture 13" descr="Risultati immagini per bevande">
            <a:hlinkClick r:id="rId10"/>
          </p:cNvPr>
          <p:cNvPicPr>
            <a:picLocks noChangeAspect="1" noChangeArrowheads="1"/>
          </p:cNvPicPr>
          <p:nvPr/>
        </p:nvPicPr>
        <p:blipFill>
          <a:blip r:embed="rId11"/>
          <a:srcRect/>
          <a:stretch>
            <a:fillRect/>
          </a:stretch>
        </p:blipFill>
        <p:spPr bwMode="auto">
          <a:xfrm>
            <a:off x="0" y="1125538"/>
            <a:ext cx="3092450" cy="1671637"/>
          </a:xfrm>
          <a:prstGeom prst="rect">
            <a:avLst/>
          </a:prstGeom>
          <a:noFill/>
        </p:spPr>
      </p:pic>
      <p:pic>
        <p:nvPicPr>
          <p:cNvPr id="95247" name="Picture 15" descr="Risultati immagini per bevande">
            <a:hlinkClick r:id="rId12"/>
          </p:cNvPr>
          <p:cNvPicPr>
            <a:picLocks noChangeAspect="1" noChangeArrowheads="1"/>
          </p:cNvPicPr>
          <p:nvPr/>
        </p:nvPicPr>
        <p:blipFill>
          <a:blip r:embed="rId13"/>
          <a:srcRect/>
          <a:stretch>
            <a:fillRect/>
          </a:stretch>
        </p:blipFill>
        <p:spPr bwMode="auto">
          <a:xfrm>
            <a:off x="3348038" y="1196975"/>
            <a:ext cx="2632075" cy="1638300"/>
          </a:xfrm>
          <a:prstGeom prst="rect">
            <a:avLst/>
          </a:prstGeom>
          <a:noFill/>
        </p:spPr>
      </p:pic>
      <p:pic>
        <p:nvPicPr>
          <p:cNvPr id="95249" name="Picture 17" descr="Risultati immagini per bevande">
            <a:hlinkClick r:id="rId14"/>
          </p:cNvPr>
          <p:cNvPicPr>
            <a:picLocks noChangeAspect="1" noChangeArrowheads="1"/>
          </p:cNvPicPr>
          <p:nvPr/>
        </p:nvPicPr>
        <p:blipFill>
          <a:blip r:embed="rId15"/>
          <a:srcRect/>
          <a:stretch>
            <a:fillRect/>
          </a:stretch>
        </p:blipFill>
        <p:spPr bwMode="auto">
          <a:xfrm>
            <a:off x="6148388" y="1268413"/>
            <a:ext cx="2995612" cy="1550987"/>
          </a:xfrm>
          <a:prstGeom prst="rect">
            <a:avLst/>
          </a:prstGeom>
          <a:noFill/>
        </p:spPr>
      </p:pic>
      <p:pic>
        <p:nvPicPr>
          <p:cNvPr id="95251" name="Picture 19" descr="Risultati immagini per bevande">
            <a:hlinkClick r:id="rId16"/>
          </p:cNvPr>
          <p:cNvPicPr>
            <a:picLocks noChangeAspect="1" noChangeArrowheads="1"/>
          </p:cNvPicPr>
          <p:nvPr/>
        </p:nvPicPr>
        <p:blipFill>
          <a:blip r:embed="rId17"/>
          <a:srcRect/>
          <a:stretch>
            <a:fillRect/>
          </a:stretch>
        </p:blipFill>
        <p:spPr bwMode="auto">
          <a:xfrm>
            <a:off x="6516688" y="2997200"/>
            <a:ext cx="2627312" cy="18923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bwMode="auto">
          <a:xfrm>
            <a:off x="463550" y="260350"/>
            <a:ext cx="8229600" cy="720725"/>
          </a:xfrm>
        </p:spPr>
        <p:txBody>
          <a:bodyPr wrap="square" numCol="1" anchorCtr="0" compatLnSpc="1">
            <a:prstTxWarp prst="textNoShape">
              <a:avLst/>
            </a:prstTxWarp>
          </a:bodyPr>
          <a:lstStyle/>
          <a:p>
            <a:pPr eaLnBrk="1" hangingPunct="1">
              <a:lnSpc>
                <a:spcPts val="3200"/>
              </a:lnSpc>
            </a:pPr>
            <a:r>
              <a:rPr lang="it-CH" sz="1800" b="1" u="sng" smtClean="0">
                <a:effectLst>
                  <a:outerShdw blurRad="38100" dist="38100" dir="2700000" algn="tl">
                    <a:srgbClr val="C0C0C0"/>
                  </a:outerShdw>
                </a:effectLst>
                <a:latin typeface="Comic Sans MS" pitchFamily="66" charset="0"/>
              </a:rPr>
              <a:t>Hai sete: una SOLA VERA soluzione!!!!! La migliore????</a:t>
            </a:r>
          </a:p>
        </p:txBody>
      </p:sp>
      <p:pic>
        <p:nvPicPr>
          <p:cNvPr id="96261" name="Picture 5" descr="Immagine correlata">
            <a:hlinkClick r:id="rId2"/>
          </p:cNvPr>
          <p:cNvPicPr>
            <a:picLocks noChangeAspect="1" noChangeArrowheads="1"/>
          </p:cNvPicPr>
          <p:nvPr/>
        </p:nvPicPr>
        <p:blipFill>
          <a:blip r:embed="rId3"/>
          <a:srcRect/>
          <a:stretch>
            <a:fillRect/>
          </a:stretch>
        </p:blipFill>
        <p:spPr bwMode="auto">
          <a:xfrm>
            <a:off x="684213" y="1098550"/>
            <a:ext cx="7740650" cy="575945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olo 5"/>
          <p:cNvSpPr>
            <a:spLocks noGrp="1"/>
          </p:cNvSpPr>
          <p:nvPr>
            <p:ph type="title" idx="4294967295"/>
          </p:nvPr>
        </p:nvSpPr>
        <p:spPr bwMode="auto">
          <a:xfrm>
            <a:off x="323850" y="908050"/>
            <a:ext cx="8229600" cy="5329238"/>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L’IMPORTAMZA DI UN’ALIMENTAZIONE CONSAPEVOLE</a:t>
            </a:r>
            <a:br>
              <a:rPr lang="it-CH" sz="1800" b="1" smtClean="0">
                <a:solidFill>
                  <a:schemeClr val="tx1"/>
                </a:solidFill>
                <a:effectLst/>
                <a:latin typeface="Comic Sans MS" pitchFamily="66" charset="0"/>
              </a:rPr>
            </a:br>
            <a:r>
              <a:rPr lang="it-CH" sz="1800" b="1" smtClean="0">
                <a:solidFill>
                  <a:schemeClr val="tx1"/>
                </a:solidFill>
                <a:effectLst/>
                <a:latin typeface="Comic Sans MS" pitchFamily="66" charset="0"/>
              </a:rPr>
              <a:t/>
            </a:r>
            <a:br>
              <a:rPr lang="it-CH" sz="1800" b="1" smtClean="0">
                <a:solidFill>
                  <a:schemeClr val="tx1"/>
                </a:solidFill>
                <a:effectLst/>
                <a:latin typeface="Comic Sans MS" pitchFamily="66" charset="0"/>
              </a:rPr>
            </a:br>
            <a:r>
              <a:rPr lang="it-CH" sz="1800" b="1" smtClean="0">
                <a:effectLst/>
                <a:latin typeface="Comic Sans MS" pitchFamily="66" charset="0"/>
              </a:rPr>
              <a:t>PREISTORIA E EVOLUZIONE: UOMO E ALIMENTAZIONE</a:t>
            </a:r>
            <a:br>
              <a:rPr lang="it-CH" sz="1800" b="1" smtClean="0">
                <a:effectLst/>
                <a:latin typeface="Comic Sans MS" pitchFamily="66" charset="0"/>
              </a:rPr>
            </a:br>
            <a:r>
              <a:rPr lang="it-CH" sz="1800" b="1" smtClean="0">
                <a:effectLst/>
                <a:latin typeface="Comic Sans MS" pitchFamily="66" charset="0"/>
              </a:rPr>
              <a:t>STORIA DELLA GASTRONOMIA</a:t>
            </a:r>
            <a:br>
              <a:rPr lang="it-CH" sz="1800" b="1" smtClean="0">
                <a:effectLst/>
                <a:latin typeface="Comic Sans MS" pitchFamily="66" charset="0"/>
              </a:rPr>
            </a:br>
            <a:r>
              <a:rPr lang="it-CH" sz="1800" b="1" smtClean="0">
                <a:effectLst/>
                <a:latin typeface="Comic Sans MS" pitchFamily="66" charset="0"/>
              </a:rPr>
              <a:t>BASI DI UN’ALIMENTAZIONE SANA E EQUILIBRATA</a:t>
            </a:r>
            <a:br>
              <a:rPr lang="it-CH" sz="1800" b="1" smtClean="0">
                <a:effectLst/>
                <a:latin typeface="Comic Sans MS" pitchFamily="66" charset="0"/>
              </a:rPr>
            </a:br>
            <a:r>
              <a:rPr lang="it-CH" sz="1800" b="1" smtClean="0">
                <a:effectLst/>
                <a:latin typeface="Comic Sans MS" pitchFamily="66" charset="0"/>
              </a:rPr>
              <a:t>ETICA E RISPETTO</a:t>
            </a:r>
            <a:br>
              <a:rPr lang="it-CH" sz="1800" b="1" smtClean="0">
                <a:effectLst/>
                <a:latin typeface="Comic Sans MS" pitchFamily="66" charset="0"/>
              </a:rPr>
            </a:br>
            <a:r>
              <a:rPr lang="it-CH" sz="1800" b="1" smtClean="0">
                <a:effectLst/>
                <a:latin typeface="Comic Sans MS" pitchFamily="66" charset="0"/>
              </a:rPr>
              <a:t>DIRITTI DEGLI ANIMALI</a:t>
            </a:r>
            <a:br>
              <a:rPr lang="it-CH" sz="1800" b="1" smtClean="0">
                <a:effectLst/>
                <a:latin typeface="Comic Sans MS" pitchFamily="66" charset="0"/>
              </a:rPr>
            </a:br>
            <a:r>
              <a:rPr lang="it-CH" sz="1800" b="1" smtClean="0">
                <a:effectLst/>
                <a:latin typeface="Comic Sans MS" pitchFamily="66" charset="0"/>
              </a:rPr>
              <a:t>OGM, PRODOTTO GENETICAMENTE MODIFICATI</a:t>
            </a:r>
            <a:br>
              <a:rPr lang="it-CH" sz="1800" b="1" smtClean="0">
                <a:effectLst/>
                <a:latin typeface="Comic Sans MS" pitchFamily="66" charset="0"/>
              </a:rPr>
            </a:br>
            <a:r>
              <a:rPr lang="it-CH" sz="1800" b="1" smtClean="0">
                <a:effectLst/>
                <a:latin typeface="Comic Sans MS" pitchFamily="66" charset="0"/>
              </a:rPr>
              <a:t>PRODOTTI BIOLOGICI</a:t>
            </a:r>
            <a:br>
              <a:rPr lang="it-CH" sz="1800" b="1" smtClean="0">
                <a:effectLst/>
                <a:latin typeface="Comic Sans MS" pitchFamily="66" charset="0"/>
              </a:rPr>
            </a:br>
            <a:r>
              <a:rPr lang="it-CH" sz="1800" b="1" smtClean="0">
                <a:effectLst/>
                <a:latin typeface="Comic Sans MS" pitchFamily="66" charset="0"/>
              </a:rPr>
              <a:t>PRODOTTI A KM ZERO</a:t>
            </a:r>
            <a:br>
              <a:rPr lang="it-CH" sz="1800" b="1" smtClean="0">
                <a:effectLst/>
                <a:latin typeface="Comic Sans MS" pitchFamily="66" charset="0"/>
              </a:rPr>
            </a:br>
            <a:r>
              <a:rPr lang="it-CH" sz="1800" b="1" smtClean="0">
                <a:effectLst/>
                <a:latin typeface="Comic Sans MS" pitchFamily="66" charset="0"/>
              </a:rPr>
              <a:t>CACCIA ED EQUILIBRIO DEGLI ECOSISTEMI</a:t>
            </a:r>
            <a:br>
              <a:rPr lang="it-CH" sz="1800" b="1" smtClean="0">
                <a:effectLst/>
                <a:latin typeface="Comic Sans MS" pitchFamily="66" charset="0"/>
              </a:rPr>
            </a:br>
            <a:r>
              <a:rPr lang="it-CH" sz="1800" b="1" smtClean="0">
                <a:effectLst/>
                <a:latin typeface="Comic Sans MS" pitchFamily="66" charset="0"/>
              </a:rPr>
              <a:t>ALIMENTAZIONE E IMPATTO ECOLOGICO/AMBIENTALE</a:t>
            </a:r>
            <a:br>
              <a:rPr lang="it-CH" sz="1800" b="1" smtClean="0">
                <a:effectLst/>
                <a:latin typeface="Comic Sans MS" pitchFamily="66" charset="0"/>
              </a:rPr>
            </a:br>
            <a:r>
              <a:rPr lang="it-CH" sz="1800" b="1" smtClean="0">
                <a:effectLst/>
                <a:latin typeface="Comic Sans MS" pitchFamily="66" charset="0"/>
              </a:rPr>
              <a:t>ABUSO DI CARNE E SPRECO ENERGETICO</a:t>
            </a:r>
            <a:br>
              <a:rPr lang="it-CH" sz="1800" b="1" smtClean="0">
                <a:effectLst/>
                <a:latin typeface="Comic Sans MS" pitchFamily="66" charset="0"/>
              </a:rPr>
            </a:br>
            <a:r>
              <a:rPr lang="it-CH" sz="1800" b="1" smtClean="0">
                <a:effectLst/>
                <a:latin typeface="Comic Sans MS" pitchFamily="66" charset="0"/>
              </a:rPr>
              <a:t>ECCESSO DI CIBO (1/3 DEGLI AQUISTI FINISCI NEL CONTEINER)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68313" y="620713"/>
            <a:ext cx="8229600" cy="2879725"/>
          </a:xfrm>
        </p:spPr>
        <p:txBody>
          <a:bodyPr wrap="square" numCol="1" anchorCtr="0" compatLnSpc="1">
            <a:prstTxWarp prst="textNoShape">
              <a:avLst/>
            </a:prstTxWarp>
          </a:bodyPr>
          <a:lstStyle/>
          <a:p>
            <a:pPr eaLnBrk="1" hangingPunct="1">
              <a:lnSpc>
                <a:spcPts val="3200"/>
              </a:lnSpc>
              <a:defRPr/>
            </a:pPr>
            <a:r>
              <a:rPr lang="it-CH" sz="2000" b="1" u="sng" smtClean="0">
                <a:effectLst>
                  <a:outerShdw blurRad="38100" dist="38100" dir="2700000" algn="tl">
                    <a:srgbClr val="C0C0C0"/>
                  </a:outerShdw>
                </a:effectLst>
                <a:latin typeface="Comic Sans MS" pitchFamily="66" charset="0"/>
              </a:rPr>
              <a:t>ABITUDINI ALIMENTARI</a:t>
            </a:r>
            <a:r>
              <a:rPr lang="it-CH" sz="1400" b="1" u="sng" smtClean="0">
                <a:effectLst>
                  <a:outerShdw blurRad="38100" dist="38100" dir="2700000" algn="tl">
                    <a:srgbClr val="C0C0C0"/>
                  </a:outerShdw>
                </a:effectLst>
                <a:latin typeface="Comic Sans MS" pitchFamily="66" charset="0"/>
              </a:rPr>
              <a:t/>
            </a:r>
            <a:br>
              <a:rPr lang="it-CH" sz="1400" b="1" u="sng" smtClean="0">
                <a:effectLst>
                  <a:outerShdw blurRad="38100" dist="38100" dir="2700000" algn="tl">
                    <a:srgbClr val="C0C0C0"/>
                  </a:outerShdw>
                </a:effectLst>
                <a:latin typeface="Comic Sans MS" pitchFamily="66" charset="0"/>
              </a:rPr>
            </a:br>
            <a:r>
              <a:rPr lang="it-CH" sz="1400" b="1" u="sng" smtClean="0">
                <a:effectLst>
                  <a:outerShdw blurRad="38100" dist="38100" dir="2700000" algn="tl">
                    <a:srgbClr val="C0C0C0"/>
                  </a:outerShdw>
                </a:effectLst>
                <a:latin typeface="Comic Sans MS" pitchFamily="66" charset="0"/>
              </a:rPr>
              <a:t>La nostra alimentazione è generalmente </a:t>
            </a:r>
            <a:r>
              <a:rPr lang="it-CH" sz="1400" b="1" u="sng" smtClean="0">
                <a:solidFill>
                  <a:srgbClr val="C51401"/>
                </a:solidFill>
                <a:effectLst>
                  <a:outerShdw blurRad="38100" dist="38100" dir="2700000" algn="tl">
                    <a:srgbClr val="C0C0C0"/>
                  </a:outerShdw>
                </a:effectLst>
                <a:latin typeface="Comic Sans MS" pitchFamily="66" charset="0"/>
              </a:rPr>
              <a:t>troppo ricca di</a:t>
            </a:r>
            <a:r>
              <a:rPr lang="it-CH" sz="1400" b="1" u="sng" smtClean="0">
                <a:effectLst>
                  <a:outerShdw blurRad="38100" dist="38100" dir="2700000" algn="tl">
                    <a:srgbClr val="C0C0C0"/>
                  </a:outerShdw>
                </a:effectLst>
                <a:latin typeface="Comic Sans MS" pitchFamily="66" charset="0"/>
              </a:rPr>
              <a:t>:</a:t>
            </a:r>
            <a:br>
              <a:rPr lang="it-CH" sz="1400" b="1" u="sng" smtClean="0">
                <a:effectLst>
                  <a:outerShdw blurRad="38100" dist="38100" dir="2700000" algn="tl">
                    <a:srgbClr val="C0C0C0"/>
                  </a:outerShdw>
                </a:effectLst>
                <a:latin typeface="Comic Sans MS" pitchFamily="66" charset="0"/>
              </a:rPr>
            </a:br>
            <a:r>
              <a:rPr lang="de-CH" sz="1400" b="1" u="sng" smtClean="0">
                <a:effectLst>
                  <a:outerShdw blurRad="38100" dist="38100" dir="2700000" algn="tl">
                    <a:srgbClr val="C0C0C0"/>
                  </a:outerShdw>
                </a:effectLst>
                <a:latin typeface="Comic Sans MS" pitchFamily="66" charset="0"/>
              </a:rPr>
              <a:t>acidi grassi saturi (di origine animale)</a:t>
            </a:r>
            <a:br>
              <a:rPr lang="de-CH" sz="1400" b="1" u="sng" smtClean="0">
                <a:effectLst>
                  <a:outerShdw blurRad="38100" dist="38100" dir="2700000" algn="tl">
                    <a:srgbClr val="C0C0C0"/>
                  </a:outerShdw>
                </a:effectLst>
                <a:latin typeface="Comic Sans MS" pitchFamily="66" charset="0"/>
              </a:rPr>
            </a:br>
            <a:r>
              <a:rPr lang="de-CH" sz="1400" b="1" u="sng" smtClean="0">
                <a:effectLst>
                  <a:outerShdw blurRad="38100" dist="38100" dir="2700000" algn="tl">
                    <a:srgbClr val="C0C0C0"/>
                  </a:outerShdw>
                </a:effectLst>
                <a:latin typeface="Comic Sans MS" pitchFamily="66" charset="0"/>
              </a:rPr>
              <a:t>sale</a:t>
            </a:r>
            <a:br>
              <a:rPr lang="de-CH" sz="1400" b="1" u="sng" smtClean="0">
                <a:effectLst>
                  <a:outerShdw blurRad="38100" dist="38100" dir="2700000" algn="tl">
                    <a:srgbClr val="C0C0C0"/>
                  </a:outerShdw>
                </a:effectLst>
                <a:latin typeface="Comic Sans MS" pitchFamily="66" charset="0"/>
              </a:rPr>
            </a:br>
            <a:r>
              <a:rPr lang="de-CH" sz="1400" b="1" u="sng" smtClean="0">
                <a:effectLst>
                  <a:outerShdw blurRad="38100" dist="38100" dir="2700000" algn="tl">
                    <a:srgbClr val="C0C0C0"/>
                  </a:outerShdw>
                </a:effectLst>
                <a:latin typeface="Comic Sans MS" pitchFamily="66" charset="0"/>
              </a:rPr>
              <a:t>zuccheri</a:t>
            </a:r>
            <a:br>
              <a:rPr lang="de-CH" sz="1400" b="1" u="sng" smtClean="0">
                <a:effectLst>
                  <a:outerShdw blurRad="38100" dist="38100" dir="2700000" algn="tl">
                    <a:srgbClr val="C0C0C0"/>
                  </a:outerShdw>
                </a:effectLst>
                <a:latin typeface="Comic Sans MS" pitchFamily="66" charset="0"/>
              </a:rPr>
            </a:br>
            <a:r>
              <a:rPr lang="de-CH" sz="1400" b="1" u="sng" smtClean="0">
                <a:effectLst>
                  <a:outerShdw blurRad="38100" dist="38100" dir="2700000" algn="tl">
                    <a:srgbClr val="C0C0C0"/>
                  </a:outerShdw>
                </a:effectLst>
                <a:latin typeface="Comic Sans MS" pitchFamily="66" charset="0"/>
              </a:rPr>
              <a:t>cibi raffinati</a:t>
            </a:r>
            <a:br>
              <a:rPr lang="de-CH" sz="1400" b="1" u="sng" smtClean="0">
                <a:effectLst>
                  <a:outerShdw blurRad="38100" dist="38100" dir="2700000" algn="tl">
                    <a:srgbClr val="C0C0C0"/>
                  </a:outerShdw>
                </a:effectLst>
                <a:latin typeface="Comic Sans MS" pitchFamily="66" charset="0"/>
              </a:rPr>
            </a:br>
            <a:r>
              <a:rPr lang="de-CH" sz="1400" b="1" u="sng" smtClean="0">
                <a:effectLst>
                  <a:outerShdw blurRad="38100" dist="38100" dir="2700000" algn="tl">
                    <a:srgbClr val="C0C0C0"/>
                  </a:outerShdw>
                </a:effectLst>
                <a:latin typeface="Comic Sans MS" pitchFamily="66" charset="0"/>
              </a:rPr>
              <a:t>bevande e cibi acidi</a:t>
            </a:r>
            <a:endParaRPr lang="it-CH" smtClean="0">
              <a:effectLst/>
            </a:endParaRPr>
          </a:p>
        </p:txBody>
      </p:sp>
      <p:pic>
        <p:nvPicPr>
          <p:cNvPr id="27650" name="irc_mi" descr="grassilipidi"/>
          <p:cNvPicPr>
            <a:picLocks noChangeAspect="1" noChangeArrowheads="1"/>
          </p:cNvPicPr>
          <p:nvPr/>
        </p:nvPicPr>
        <p:blipFill>
          <a:blip r:embed="rId2"/>
          <a:srcRect/>
          <a:stretch>
            <a:fillRect/>
          </a:stretch>
        </p:blipFill>
        <p:spPr bwMode="auto">
          <a:xfrm>
            <a:off x="395288" y="2133600"/>
            <a:ext cx="2376487" cy="1751013"/>
          </a:xfrm>
          <a:prstGeom prst="rect">
            <a:avLst/>
          </a:prstGeom>
          <a:noFill/>
          <a:ln w="9525">
            <a:noFill/>
            <a:miter lim="800000"/>
            <a:headEnd/>
            <a:tailEnd/>
          </a:ln>
        </p:spPr>
      </p:pic>
      <p:pic>
        <p:nvPicPr>
          <p:cNvPr id="27651" name="Picture 7" descr="ANd9GcQ2cVPlGoegBtR_oQWujSS_Ho83043n_3uAr7aI14xFofwI_by4uw"/>
          <p:cNvPicPr>
            <a:picLocks noChangeAspect="1" noChangeArrowheads="1"/>
          </p:cNvPicPr>
          <p:nvPr/>
        </p:nvPicPr>
        <p:blipFill>
          <a:blip r:embed="rId3"/>
          <a:srcRect/>
          <a:stretch>
            <a:fillRect/>
          </a:stretch>
        </p:blipFill>
        <p:spPr bwMode="auto">
          <a:xfrm>
            <a:off x="611188" y="4227513"/>
            <a:ext cx="1878012" cy="1785937"/>
          </a:xfrm>
          <a:prstGeom prst="rect">
            <a:avLst/>
          </a:prstGeom>
          <a:noFill/>
          <a:ln w="9525">
            <a:noFill/>
            <a:miter lim="800000"/>
            <a:headEnd/>
            <a:tailEnd/>
          </a:ln>
        </p:spPr>
      </p:pic>
      <p:pic>
        <p:nvPicPr>
          <p:cNvPr id="27652" name="Picture 8" descr="ANd9GcSzIzGBpxP0AfSCE-gDWphJheT7K0PWuswsAIuWc_CldS9zUaTT0In6P-KI"/>
          <p:cNvPicPr>
            <a:picLocks noChangeAspect="1" noChangeArrowheads="1"/>
          </p:cNvPicPr>
          <p:nvPr/>
        </p:nvPicPr>
        <p:blipFill>
          <a:blip r:embed="rId4"/>
          <a:srcRect/>
          <a:stretch>
            <a:fillRect/>
          </a:stretch>
        </p:blipFill>
        <p:spPr bwMode="auto">
          <a:xfrm>
            <a:off x="6156325" y="2205038"/>
            <a:ext cx="2286000" cy="1520825"/>
          </a:xfrm>
          <a:prstGeom prst="rect">
            <a:avLst/>
          </a:prstGeom>
          <a:noFill/>
          <a:ln w="9525">
            <a:noFill/>
            <a:miter lim="800000"/>
            <a:headEnd/>
            <a:tailEnd/>
          </a:ln>
        </p:spPr>
      </p:pic>
      <p:pic>
        <p:nvPicPr>
          <p:cNvPr id="27653" name="irc_mi" descr="dieta-carboidrati-quando-mangiarli"/>
          <p:cNvPicPr>
            <a:picLocks noChangeAspect="1" noChangeArrowheads="1"/>
          </p:cNvPicPr>
          <p:nvPr/>
        </p:nvPicPr>
        <p:blipFill>
          <a:blip r:embed="rId5"/>
          <a:srcRect/>
          <a:stretch>
            <a:fillRect/>
          </a:stretch>
        </p:blipFill>
        <p:spPr bwMode="auto">
          <a:xfrm>
            <a:off x="6011863" y="4437063"/>
            <a:ext cx="2509837" cy="1670050"/>
          </a:xfrm>
          <a:prstGeom prst="rect">
            <a:avLst/>
          </a:prstGeom>
          <a:noFill/>
          <a:ln w="9525">
            <a:noFill/>
            <a:miter lim="800000"/>
            <a:headEnd/>
            <a:tailEnd/>
          </a:ln>
        </p:spPr>
      </p:pic>
      <p:pic>
        <p:nvPicPr>
          <p:cNvPr id="27654" name="Picture 2" descr="Immagine correlata">
            <a:hlinkClick r:id="rId6"/>
          </p:cNvPr>
          <p:cNvPicPr>
            <a:picLocks noChangeAspect="1" noChangeArrowheads="1"/>
          </p:cNvPicPr>
          <p:nvPr/>
        </p:nvPicPr>
        <p:blipFill>
          <a:blip r:embed="rId7"/>
          <a:srcRect/>
          <a:stretch>
            <a:fillRect/>
          </a:stretch>
        </p:blipFill>
        <p:spPr bwMode="auto">
          <a:xfrm>
            <a:off x="2916238" y="4657725"/>
            <a:ext cx="2616200" cy="122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188913"/>
            <a:ext cx="8229600" cy="3095625"/>
          </a:xfrm>
        </p:spPr>
        <p:txBody>
          <a:bodyPr wrap="square" numCol="1" anchorCtr="0" compatLnSpc="1">
            <a:prstTxWarp prst="textNoShape">
              <a:avLst/>
            </a:prstTxWarp>
          </a:bodyPr>
          <a:lstStyle/>
          <a:p>
            <a:pPr eaLnBrk="1" hangingPunct="1">
              <a:lnSpc>
                <a:spcPts val="3200"/>
              </a:lnSpc>
              <a:defRPr/>
            </a:pPr>
            <a:r>
              <a:rPr lang="it-CH" sz="1400" b="1" u="sng" dirty="0" smtClean="0">
                <a:effectLst>
                  <a:outerShdw blurRad="38100" dist="38100" dir="2700000" algn="tl">
                    <a:srgbClr val="C0C0C0"/>
                  </a:outerShdw>
                </a:effectLst>
                <a:latin typeface="Comic Sans MS" pitchFamily="66" charset="0"/>
              </a:rPr>
              <a:t>È invece </a:t>
            </a:r>
            <a:r>
              <a:rPr lang="it-CH" sz="1400" b="1" u="sng" dirty="0" smtClean="0">
                <a:solidFill>
                  <a:srgbClr val="C51401"/>
                </a:solidFill>
                <a:effectLst>
                  <a:outerShdw blurRad="38100" dist="38100" dir="2700000" algn="tl">
                    <a:srgbClr val="C0C0C0"/>
                  </a:outerShdw>
                </a:effectLst>
                <a:latin typeface="Comic Sans MS" pitchFamily="66" charset="0"/>
              </a:rPr>
              <a:t>troppo povera di</a:t>
            </a:r>
            <a:r>
              <a:rPr lang="it-CH" sz="1400" b="1" u="sng" dirty="0" smtClean="0">
                <a:effectLst>
                  <a:outerShdw blurRad="38100" dist="38100" dir="2700000" algn="tl">
                    <a:srgbClr val="C0C0C0"/>
                  </a:outerShdw>
                </a:effectLst>
                <a:latin typeface="Comic Sans MS" pitchFamily="66" charset="0"/>
              </a:rPr>
              <a:t>:</a:t>
            </a:r>
            <a:br>
              <a:rPr lang="it-CH" sz="1400" b="1" u="sng"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frutta e verdura</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lipidi di origine vegetale (semi, noci, oli) o provenienti dal pesce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prodotti integrali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legumi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cibi alcalini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antiossidanti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acqua</a:t>
            </a:r>
            <a:r>
              <a:rPr lang="it-IT" dirty="0" smtClean="0">
                <a:effectLst/>
              </a:rPr>
              <a:t> </a:t>
            </a:r>
            <a:endParaRPr lang="it-CH" dirty="0" smtClean="0">
              <a:effectLst/>
            </a:endParaRPr>
          </a:p>
        </p:txBody>
      </p:sp>
      <p:pic>
        <p:nvPicPr>
          <p:cNvPr id="28674" name="irc_mi" descr="fibre_dietetiche"/>
          <p:cNvPicPr>
            <a:picLocks noChangeAspect="1" noChangeArrowheads="1"/>
          </p:cNvPicPr>
          <p:nvPr/>
        </p:nvPicPr>
        <p:blipFill>
          <a:blip r:embed="rId2"/>
          <a:srcRect/>
          <a:stretch>
            <a:fillRect/>
          </a:stretch>
        </p:blipFill>
        <p:spPr bwMode="auto">
          <a:xfrm>
            <a:off x="755650" y="3405188"/>
            <a:ext cx="3529013" cy="2319337"/>
          </a:xfrm>
          <a:prstGeom prst="rect">
            <a:avLst/>
          </a:prstGeom>
          <a:noFill/>
          <a:ln w="9525">
            <a:noFill/>
            <a:miter lim="800000"/>
            <a:headEnd/>
            <a:tailEnd/>
          </a:ln>
        </p:spPr>
      </p:pic>
      <p:pic>
        <p:nvPicPr>
          <p:cNvPr id="28675" name="irc_mi" descr="1085"/>
          <p:cNvPicPr>
            <a:picLocks noChangeAspect="1" noChangeArrowheads="1"/>
          </p:cNvPicPr>
          <p:nvPr/>
        </p:nvPicPr>
        <p:blipFill>
          <a:blip r:embed="rId3"/>
          <a:srcRect/>
          <a:stretch>
            <a:fillRect/>
          </a:stretch>
        </p:blipFill>
        <p:spPr bwMode="auto">
          <a:xfrm>
            <a:off x="5219700" y="2789238"/>
            <a:ext cx="3168650" cy="316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olo 5"/>
          <p:cNvSpPr>
            <a:spLocks noGrp="1"/>
          </p:cNvSpPr>
          <p:nvPr>
            <p:ph type="title" idx="4294967295"/>
          </p:nvPr>
        </p:nvSpPr>
        <p:spPr bwMode="auto">
          <a:xfrm>
            <a:off x="323850" y="404813"/>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Basi di un alimentazione sana: EVITA CIBI ACIDI, SONO SINONIMO DI MALATTIA</a:t>
            </a:r>
            <a:endParaRPr lang="it-CH" sz="1400" b="1" smtClean="0">
              <a:effectLst/>
              <a:latin typeface="Comic Sans MS" pitchFamily="66" charset="0"/>
            </a:endParaRPr>
          </a:p>
        </p:txBody>
      </p:sp>
      <p:pic>
        <p:nvPicPr>
          <p:cNvPr id="30722" name="Picture 2" descr="Risultati immagini per CIBI ACIDI E SALUTE">
            <a:hlinkClick r:id="rId2"/>
          </p:cNvPr>
          <p:cNvPicPr>
            <a:picLocks noChangeAspect="1" noChangeArrowheads="1"/>
          </p:cNvPicPr>
          <p:nvPr/>
        </p:nvPicPr>
        <p:blipFill>
          <a:blip r:embed="rId3"/>
          <a:srcRect/>
          <a:stretch>
            <a:fillRect/>
          </a:stretch>
        </p:blipFill>
        <p:spPr bwMode="auto">
          <a:xfrm>
            <a:off x="395288" y="1552575"/>
            <a:ext cx="8208962" cy="530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olo 5"/>
          <p:cNvSpPr>
            <a:spLocks noGrp="1"/>
          </p:cNvSpPr>
          <p:nvPr>
            <p:ph type="title" idx="4294967295"/>
          </p:nvPr>
        </p:nvSpPr>
        <p:spPr bwMode="auto">
          <a:xfrm>
            <a:off x="323850" y="404813"/>
            <a:ext cx="8229600" cy="936625"/>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Basi di un alimentazione sana: EVITA CIBI ACIDI, SONO SINONIMO DI MALATTIA.</a:t>
            </a:r>
            <a:endParaRPr lang="it-CH" sz="1400" b="1" smtClean="0">
              <a:solidFill>
                <a:srgbClr val="0070C0"/>
              </a:solidFill>
              <a:effectLst/>
              <a:latin typeface="Comic Sans MS" pitchFamily="66" charset="0"/>
            </a:endParaRPr>
          </a:p>
        </p:txBody>
      </p:sp>
      <p:pic>
        <p:nvPicPr>
          <p:cNvPr id="31746" name="Immagine 2" descr="Risultati immagini per acidità organismo">
            <a:hlinkClick r:id="rId2"/>
          </p:cNvPr>
          <p:cNvPicPr>
            <a:picLocks noChangeAspect="1" noChangeArrowheads="1"/>
          </p:cNvPicPr>
          <p:nvPr/>
        </p:nvPicPr>
        <p:blipFill>
          <a:blip r:embed="rId3"/>
          <a:srcRect/>
          <a:stretch>
            <a:fillRect/>
          </a:stretch>
        </p:blipFill>
        <p:spPr bwMode="auto">
          <a:xfrm>
            <a:off x="0" y="1574800"/>
            <a:ext cx="9144000" cy="517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5"/>
          <p:cNvSpPr>
            <a:spLocks noGrp="1"/>
          </p:cNvSpPr>
          <p:nvPr>
            <p:ph type="title" idx="4294967295"/>
          </p:nvPr>
        </p:nvSpPr>
        <p:spPr bwMode="auto">
          <a:xfrm>
            <a:off x="323850" y="404813"/>
            <a:ext cx="8229600" cy="5184775"/>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Basi di un alimentazione sana: EVITA CIBI ACIDI, SONO SINONIMO DI MALATTIA.</a:t>
            </a:r>
            <a:br>
              <a:rPr lang="it-CH" sz="1800" b="1" smtClean="0">
                <a:solidFill>
                  <a:schemeClr val="tx1"/>
                </a:solidFill>
                <a:effectLst/>
                <a:latin typeface="Comic Sans MS" pitchFamily="66" charset="0"/>
              </a:rPr>
            </a:br>
            <a:r>
              <a:rPr lang="it-CH" sz="1800" b="1" smtClean="0">
                <a:solidFill>
                  <a:schemeClr val="tx1"/>
                </a:solidFill>
                <a:effectLst/>
                <a:latin typeface="Comic Sans MS" pitchFamily="66" charset="0"/>
              </a:rPr>
              <a:t/>
            </a:r>
            <a:br>
              <a:rPr lang="it-CH" sz="1800" b="1" smtClean="0">
                <a:solidFill>
                  <a:schemeClr val="tx1"/>
                </a:solidFill>
                <a:effectLst/>
                <a:latin typeface="Comic Sans MS" pitchFamily="66" charset="0"/>
              </a:rPr>
            </a:br>
            <a:r>
              <a:rPr lang="it-CH" sz="1800" b="1" smtClean="0">
                <a:solidFill>
                  <a:srgbClr val="0070C0"/>
                </a:solidFill>
                <a:effectLst/>
                <a:latin typeface="Comic Sans MS" pitchFamily="66" charset="0"/>
              </a:rPr>
              <a:t>I CIBI ASSOLUTAMENTE DA LIMITARE:</a:t>
            </a:r>
            <a:br>
              <a:rPr lang="it-CH" sz="1800" b="1" smtClean="0">
                <a:solidFill>
                  <a:srgbClr val="0070C0"/>
                </a:solidFill>
                <a:effectLst/>
                <a:latin typeface="Comic Sans MS" pitchFamily="66" charset="0"/>
              </a:rPr>
            </a:br>
            <a:r>
              <a:rPr lang="it-CH" sz="1800" b="1" smtClean="0">
                <a:solidFill>
                  <a:srgbClr val="0070C0"/>
                </a:solidFill>
                <a:effectLst/>
                <a:latin typeface="Comic Sans MS" pitchFamily="66" charset="0"/>
              </a:rPr>
              <a:t/>
            </a:r>
            <a:br>
              <a:rPr lang="it-CH" sz="1800" b="1" smtClean="0">
                <a:solidFill>
                  <a:srgbClr val="0070C0"/>
                </a:solidFill>
                <a:effectLst/>
                <a:latin typeface="Comic Sans MS" pitchFamily="66" charset="0"/>
              </a:rPr>
            </a:br>
            <a:r>
              <a:rPr lang="it-CH" sz="1800" b="1" smtClean="0">
                <a:solidFill>
                  <a:srgbClr val="0070C0"/>
                </a:solidFill>
                <a:effectLst/>
                <a:latin typeface="Comic Sans MS" pitchFamily="66" charset="0"/>
              </a:rPr>
              <a:t>ALCOL</a:t>
            </a:r>
            <a:br>
              <a:rPr lang="it-CH" sz="1800" b="1" smtClean="0">
                <a:solidFill>
                  <a:srgbClr val="0070C0"/>
                </a:solidFill>
                <a:effectLst/>
                <a:latin typeface="Comic Sans MS" pitchFamily="66" charset="0"/>
              </a:rPr>
            </a:br>
            <a:r>
              <a:rPr lang="it-CH" sz="1800" b="1" smtClean="0">
                <a:solidFill>
                  <a:srgbClr val="0070C0"/>
                </a:solidFill>
                <a:effectLst/>
                <a:latin typeface="Comic Sans MS" pitchFamily="66" charset="0"/>
              </a:rPr>
              <a:t>ZUCCHERI </a:t>
            </a:r>
            <a:br>
              <a:rPr lang="it-CH" sz="1800" b="1" smtClean="0">
                <a:solidFill>
                  <a:srgbClr val="0070C0"/>
                </a:solidFill>
                <a:effectLst/>
                <a:latin typeface="Comic Sans MS" pitchFamily="66" charset="0"/>
              </a:rPr>
            </a:br>
            <a:r>
              <a:rPr lang="it-CH" sz="1800" b="1" smtClean="0">
                <a:solidFill>
                  <a:srgbClr val="0070C0"/>
                </a:solidFill>
                <a:effectLst/>
                <a:latin typeface="Comic Sans MS" pitchFamily="66" charset="0"/>
              </a:rPr>
              <a:t>INSACCATI</a:t>
            </a:r>
            <a:br>
              <a:rPr lang="it-CH" sz="1800" b="1" smtClean="0">
                <a:solidFill>
                  <a:srgbClr val="0070C0"/>
                </a:solidFill>
                <a:effectLst/>
                <a:latin typeface="Comic Sans MS" pitchFamily="66" charset="0"/>
              </a:rPr>
            </a:br>
            <a:r>
              <a:rPr lang="it-CH" sz="1800" b="1" smtClean="0">
                <a:solidFill>
                  <a:srgbClr val="0070C0"/>
                </a:solidFill>
                <a:effectLst/>
                <a:latin typeface="Comic Sans MS" pitchFamily="66" charset="0"/>
              </a:rPr>
              <a:t>CARNI ROSSE</a:t>
            </a:r>
            <a:br>
              <a:rPr lang="it-CH" sz="1800" b="1" smtClean="0">
                <a:solidFill>
                  <a:srgbClr val="0070C0"/>
                </a:solidFill>
                <a:effectLst/>
                <a:latin typeface="Comic Sans MS" pitchFamily="66" charset="0"/>
              </a:rPr>
            </a:br>
            <a:r>
              <a:rPr lang="it-CH" sz="1800" b="1" smtClean="0">
                <a:solidFill>
                  <a:srgbClr val="0070C0"/>
                </a:solidFill>
                <a:effectLst/>
                <a:latin typeface="Comic Sans MS" pitchFamily="66" charset="0"/>
              </a:rPr>
              <a:t>BEVANDE GASSATE</a:t>
            </a:r>
            <a:br>
              <a:rPr lang="it-CH" sz="1800" b="1" smtClean="0">
                <a:solidFill>
                  <a:srgbClr val="0070C0"/>
                </a:solidFill>
                <a:effectLst/>
                <a:latin typeface="Comic Sans MS" pitchFamily="66" charset="0"/>
              </a:rPr>
            </a:br>
            <a:r>
              <a:rPr lang="it-CH" sz="1800" b="1" smtClean="0">
                <a:solidFill>
                  <a:srgbClr val="0070C0"/>
                </a:solidFill>
                <a:effectLst/>
                <a:latin typeface="Comic Sans MS" pitchFamily="66" charset="0"/>
              </a:rPr>
              <a:t>PRODOTTI RAFFINATI</a:t>
            </a:r>
            <a:endParaRPr lang="it-CH" sz="1400" b="1" smtClean="0">
              <a:solidFill>
                <a:srgbClr val="0070C0"/>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olo 5"/>
          <p:cNvSpPr>
            <a:spLocks noGrp="1"/>
          </p:cNvSpPr>
          <p:nvPr>
            <p:ph type="title" idx="4294967295"/>
          </p:nvPr>
        </p:nvSpPr>
        <p:spPr bwMode="auto">
          <a:xfrm>
            <a:off x="323850" y="404813"/>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Basi di un alimentazione sana: EVITA CIBI ACIDI, SONO SINONIMO DI MALATTIA</a:t>
            </a:r>
            <a:endParaRPr lang="it-CH" sz="1400" b="1" smtClean="0">
              <a:effectLst/>
              <a:latin typeface="Comic Sans MS" pitchFamily="66" charset="0"/>
            </a:endParaRPr>
          </a:p>
        </p:txBody>
      </p:sp>
      <p:pic>
        <p:nvPicPr>
          <p:cNvPr id="33794" name="Picture 2" descr="Risultati immagini per CIBI ACIDI E SALUTE">
            <a:hlinkClick r:id="rId2"/>
          </p:cNvPr>
          <p:cNvPicPr>
            <a:picLocks noChangeAspect="1" noChangeArrowheads="1"/>
          </p:cNvPicPr>
          <p:nvPr/>
        </p:nvPicPr>
        <p:blipFill>
          <a:blip r:embed="rId3"/>
          <a:srcRect/>
          <a:stretch>
            <a:fillRect/>
          </a:stretch>
        </p:blipFill>
        <p:spPr bwMode="auto">
          <a:xfrm>
            <a:off x="1258888" y="935038"/>
            <a:ext cx="6469062" cy="594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bwMode="auto">
          <a:xfrm>
            <a:off x="463550" y="260350"/>
            <a:ext cx="8229600" cy="720725"/>
          </a:xfrm>
        </p:spPr>
        <p:txBody>
          <a:bodyPr wrap="square" numCol="1" anchorCtr="0" compatLnSpc="1">
            <a:prstTxWarp prst="textNoShape">
              <a:avLst/>
            </a:prstTxWarp>
          </a:bodyPr>
          <a:lstStyle/>
          <a:p>
            <a:pPr eaLnBrk="1" hangingPunct="1">
              <a:lnSpc>
                <a:spcPts val="3200"/>
              </a:lnSpc>
              <a:defRPr/>
            </a:pPr>
            <a:r>
              <a:rPr lang="it-CH" sz="1400" b="1" u="sng" smtClean="0">
                <a:effectLst>
                  <a:outerShdw blurRad="38100" dist="38100" dir="2700000" algn="tl">
                    <a:srgbClr val="C0C0C0"/>
                  </a:outerShdw>
                </a:effectLst>
                <a:latin typeface="Comic Sans MS" pitchFamily="66" charset="0"/>
              </a:rPr>
              <a:t>Le regole basilari di un’alimentazione sana ed equilibrata</a:t>
            </a:r>
            <a:br>
              <a:rPr lang="it-CH" sz="1400" b="1" u="sng" smtClean="0">
                <a:effectLst>
                  <a:outerShdw blurRad="38100" dist="38100" dir="2700000" algn="tl">
                    <a:srgbClr val="C0C0C0"/>
                  </a:outerShdw>
                </a:effectLst>
                <a:latin typeface="Comic Sans MS" pitchFamily="66" charset="0"/>
              </a:rPr>
            </a:br>
            <a:r>
              <a:rPr lang="it-CH" sz="1400" b="1" u="sng" smtClean="0">
                <a:effectLst>
                  <a:outerShdw blurRad="38100" dist="38100" dir="2700000" algn="tl">
                    <a:srgbClr val="C0C0C0"/>
                  </a:outerShdw>
                </a:effectLst>
                <a:latin typeface="Comic Sans MS" pitchFamily="66" charset="0"/>
              </a:rPr>
              <a:t>IN FUNZIONE DELLL’APPORTO ENERGETICO DEI PRODOTTI</a:t>
            </a:r>
          </a:p>
        </p:txBody>
      </p:sp>
      <p:pic>
        <p:nvPicPr>
          <p:cNvPr id="99331" name="irc_mi" descr="nuova-piramide"/>
          <p:cNvPicPr>
            <a:picLocks noChangeAspect="1" noChangeArrowheads="1"/>
          </p:cNvPicPr>
          <p:nvPr/>
        </p:nvPicPr>
        <p:blipFill>
          <a:blip r:embed="rId2"/>
          <a:srcRect/>
          <a:stretch>
            <a:fillRect/>
          </a:stretch>
        </p:blipFill>
        <p:spPr bwMode="auto">
          <a:xfrm>
            <a:off x="1187450" y="1325563"/>
            <a:ext cx="6913563" cy="5532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539750" y="476250"/>
            <a:ext cx="8229600" cy="5616575"/>
          </a:xfrm>
        </p:spPr>
        <p:txBody>
          <a:bodyPr wrap="square" numCol="1" anchorCtr="0" compatLnSpc="1">
            <a:prstTxWarp prst="textNoShape">
              <a:avLst/>
            </a:prstTxWarp>
          </a:bodyPr>
          <a:lstStyle/>
          <a:p>
            <a:pPr eaLnBrk="1" hangingPunct="1">
              <a:lnSpc>
                <a:spcPts val="3200"/>
              </a:lnSpc>
              <a:defRPr/>
            </a:pPr>
            <a:r>
              <a:rPr lang="it-CH" sz="1400" b="1" u="sng" smtClean="0">
                <a:solidFill>
                  <a:srgbClr val="FF0000"/>
                </a:solidFill>
                <a:effectLst>
                  <a:outerShdw blurRad="38100" dist="38100" dir="2700000" algn="tl">
                    <a:srgbClr val="C0C0C0"/>
                  </a:outerShdw>
                </a:effectLst>
                <a:latin typeface="Comic Sans MS" pitchFamily="66" charset="0"/>
              </a:rPr>
              <a:t>ALIMENTAZIONE SANA ED EQUILIBRATA</a:t>
            </a:r>
            <a:r>
              <a:rPr lang="it-CH" sz="1400" b="1" smtClean="0">
                <a:solidFill>
                  <a:srgbClr val="FF0000"/>
                </a:solidFill>
                <a:effectLst>
                  <a:outerShdw blurRad="38100" dist="38100" dir="2700000" algn="tl">
                    <a:srgbClr val="C0C0C0"/>
                  </a:outerShdw>
                </a:effectLst>
                <a:latin typeface="Comic Sans MS" pitchFamily="66" charset="0"/>
              </a:rPr>
              <a:t/>
            </a:r>
            <a:br>
              <a:rPr lang="it-CH" sz="1400" b="1" smtClean="0">
                <a:solidFill>
                  <a:srgbClr val="FF0000"/>
                </a:solidFill>
                <a:effectLst>
                  <a:outerShdw blurRad="38100" dist="38100" dir="2700000" algn="tl">
                    <a:srgbClr val="C0C0C0"/>
                  </a:outerShdw>
                </a:effectLst>
                <a:latin typeface="Comic Sans MS" pitchFamily="66" charset="0"/>
              </a:rPr>
            </a:br>
            <a:r>
              <a:rPr lang="it-CH" sz="1200" b="1" smtClean="0">
                <a:solidFill>
                  <a:srgbClr val="FF0000"/>
                </a:solidFill>
                <a:effectLst>
                  <a:outerShdw blurRad="38100" dist="38100" dir="2700000" algn="tl">
                    <a:srgbClr val="C0C0C0"/>
                  </a:outerShdw>
                </a:effectLst>
                <a:latin typeface="Comic Sans MS" pitchFamily="66" charset="0"/>
              </a:rPr>
              <a:t>(dalla PIRAMIDE ALIMENTARE)</a:t>
            </a:r>
            <a:br>
              <a:rPr lang="it-CH" sz="1200" b="1" smtClean="0">
                <a:solidFill>
                  <a:srgbClr val="FF0000"/>
                </a:solidFill>
                <a:effectLst>
                  <a:outerShdw blurRad="38100" dist="38100" dir="2700000" algn="tl">
                    <a:srgbClr val="C0C0C0"/>
                  </a:outerShdw>
                </a:effectLst>
                <a:latin typeface="Comic Sans MS" pitchFamily="66" charset="0"/>
              </a:rPr>
            </a:br>
            <a:r>
              <a:rPr lang="it-CH" sz="1400" b="1" smtClean="0">
                <a:solidFill>
                  <a:srgbClr val="FF0000"/>
                </a:solidFill>
                <a:effectLst>
                  <a:outerShdw blurRad="38100" dist="38100" dir="2700000" algn="tl">
                    <a:srgbClr val="C0C0C0"/>
                  </a:outerShdw>
                </a:effectLst>
                <a:latin typeface="Comic Sans MS" pitchFamily="66" charset="0"/>
              </a:rPr>
              <a:t/>
            </a:r>
            <a:br>
              <a:rPr lang="it-CH" sz="1400" b="1" smtClean="0">
                <a:solidFill>
                  <a:srgbClr val="FF0000"/>
                </a:solidFill>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PRODOTTI INTEGRALI O LEGUMI A OGNI PASTO</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LIPIDI DI PROVENIENZA VEGETALE E PESCE (OMEGA 3 E OMEGA 6) OGNI GIORNO</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FRUTTA E VERDURA 5 VOLTE AL GIORNO (PASTI E MERENDE)</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LIMITA AL MINIMO INDISPENSABILE ZUCCHERI, PRODOTTI RAFFINATI, LIPIDI DI ORIGINE ANIMALE</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CONTROLLA L’IDRATAZIONE (2-3 LITRI DI ACQUA AL GIORNO)</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LIMITA I CIBI ACIDI</a:t>
            </a:r>
            <a:r>
              <a:rPr lang="it-CH" sz="1400" b="1" smtClean="0">
                <a:solidFill>
                  <a:srgbClr val="FF0000"/>
                </a:solidFill>
                <a:effectLst>
                  <a:outerShdw blurRad="38100" dist="38100" dir="2700000" algn="tl">
                    <a:srgbClr val="C0C0C0"/>
                  </a:outerShdw>
                </a:effectLst>
                <a:latin typeface="Comic Sans MS" pitchFamily="66" charset="0"/>
              </a:rPr>
              <a:t>  </a:t>
            </a:r>
            <a:br>
              <a:rPr lang="it-CH" sz="1400" b="1" smtClean="0">
                <a:solidFill>
                  <a:srgbClr val="FF0000"/>
                </a:solidFill>
                <a:effectLst>
                  <a:outerShdw blurRad="38100" dist="38100" dir="2700000" algn="tl">
                    <a:srgbClr val="C0C0C0"/>
                  </a:outerShdw>
                </a:effectLst>
                <a:latin typeface="Comic Sans MS" pitchFamily="66" charset="0"/>
              </a:rPr>
            </a:br>
            <a:r>
              <a:rPr lang="it-CH" sz="1400" b="1" smtClean="0">
                <a:solidFill>
                  <a:srgbClr val="FF0000"/>
                </a:solidFill>
                <a:effectLst>
                  <a:outerShdw blurRad="38100" dist="38100" dir="2700000" algn="tl">
                    <a:srgbClr val="C0C0C0"/>
                  </a:outerShdw>
                </a:effectLst>
                <a:latin typeface="Comic Sans MS" pitchFamily="66" charset="0"/>
              </a:rPr>
              <a:t/>
            </a:r>
            <a:br>
              <a:rPr lang="it-CH" sz="1400" b="1" smtClean="0">
                <a:solidFill>
                  <a:srgbClr val="FF0000"/>
                </a:solidFill>
                <a:effectLst>
                  <a:outerShdw blurRad="38100" dist="38100" dir="2700000" algn="tl">
                    <a:srgbClr val="C0C0C0"/>
                  </a:outerShdw>
                </a:effectLst>
                <a:latin typeface="Comic Sans MS" pitchFamily="66" charset="0"/>
              </a:rPr>
            </a:br>
            <a:endParaRPr lang="it-CH" sz="1400" b="1" smtClean="0">
              <a:solidFill>
                <a:srgbClr val="FF0000"/>
              </a:solidFill>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19088" y="115888"/>
            <a:ext cx="8229600" cy="1292225"/>
          </a:xfrm>
        </p:spPr>
        <p:txBody>
          <a:bodyPr wrap="square" numCol="1" anchorCtr="0" compatLnSpc="1">
            <a:prstTxWarp prst="textNoShape">
              <a:avLst/>
            </a:prstTxWarp>
          </a:bodyPr>
          <a:lstStyle/>
          <a:p>
            <a:pPr eaLnBrk="1" hangingPunct="1">
              <a:lnSpc>
                <a:spcPts val="3200"/>
              </a:lnSpc>
              <a:defRPr/>
            </a:pPr>
            <a:r>
              <a:rPr lang="it-CH" sz="1400" b="1" dirty="0">
                <a:solidFill>
                  <a:srgbClr val="FF0000"/>
                </a:solidFill>
                <a:effectLst>
                  <a:outerShdw blurRad="38100" dist="38100" dir="2700000" algn="tl">
                    <a:srgbClr val="C0C0C0"/>
                  </a:outerShdw>
                </a:effectLst>
                <a:latin typeface="Comic Sans MS" pitchFamily="66" charset="0"/>
              </a:rPr>
              <a:t>CIBI RICCHI DI </a:t>
            </a:r>
            <a:r>
              <a:rPr lang="it-CH" sz="1400" b="1" dirty="0" smtClean="0">
                <a:solidFill>
                  <a:srgbClr val="FF0000"/>
                </a:solidFill>
                <a:effectLst>
                  <a:outerShdw blurRad="38100" dist="38100" dir="2700000" algn="tl">
                    <a:srgbClr val="C0C0C0"/>
                  </a:outerShdw>
                </a:effectLst>
                <a:latin typeface="Comic Sans MS" pitchFamily="66" charset="0"/>
              </a:rPr>
              <a:t>LIPIDI</a:t>
            </a:r>
            <a:r>
              <a:rPr lang="it-CH" sz="1400" b="1" dirty="0" smtClean="0">
                <a:effectLst>
                  <a:outerShdw blurRad="38100" dist="38100" dir="2700000" algn="tl">
                    <a:srgbClr val="C0C0C0"/>
                  </a:outerShdw>
                </a:effectLst>
                <a:latin typeface="Comic Sans MS" pitchFamily="66" charset="0"/>
              </a:rPr>
              <a:t>; PER LA SALUTE VANNO DIVISI IN:</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PRODOTTI DI </a:t>
            </a:r>
            <a:r>
              <a:rPr lang="it-CH" sz="1400" b="1" dirty="0">
                <a:effectLst>
                  <a:outerShdw blurRad="38100" dist="38100" dir="2700000" algn="tl">
                    <a:srgbClr val="C0C0C0"/>
                  </a:outerShdw>
                </a:effectLst>
                <a:latin typeface="Comic Sans MS" pitchFamily="66" charset="0"/>
              </a:rPr>
              <a:t>ORIGINE </a:t>
            </a:r>
            <a:r>
              <a:rPr lang="it-CH" sz="1400" b="1" dirty="0" smtClean="0">
                <a:effectLst>
                  <a:outerShdw blurRad="38100" dist="38100" dir="2700000" algn="tl">
                    <a:srgbClr val="C0C0C0"/>
                  </a:outerShdw>
                </a:effectLst>
                <a:latin typeface="Comic Sans MS" pitchFamily="66" charset="0"/>
              </a:rPr>
              <a:t>ANIMALE (</a:t>
            </a:r>
            <a:r>
              <a:rPr lang="it-CH" sz="1400" b="1" dirty="0" smtClean="0">
                <a:solidFill>
                  <a:srgbClr val="FF0000"/>
                </a:solidFill>
                <a:effectLst>
                  <a:outerShdw blurRad="38100" dist="38100" dir="2700000" algn="tl">
                    <a:srgbClr val="C0C0C0"/>
                  </a:outerShdw>
                </a:effectLst>
                <a:latin typeface="Comic Sans MS" pitchFamily="66" charset="0"/>
              </a:rPr>
              <a:t>DA LIMITARE</a:t>
            </a:r>
            <a:r>
              <a:rPr lang="it-CH" sz="1400" b="1" dirty="0" smtClean="0">
                <a:effectLst>
                  <a:outerShdw blurRad="38100" dist="38100" dir="2700000" algn="tl">
                    <a:srgbClr val="C0C0C0"/>
                  </a:outerShdw>
                </a:effectLst>
                <a:latin typeface="Comic Sans MS" pitchFamily="66" charset="0"/>
              </a:rPr>
              <a:t>), 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PRODOTTI DI ORIGINE VEGETALE </a:t>
            </a:r>
            <a:r>
              <a:rPr lang="it-CH" sz="1400" b="1" dirty="0">
                <a:effectLst>
                  <a:outerShdw blurRad="38100" dist="38100" dir="2700000" algn="tl">
                    <a:srgbClr val="C0C0C0"/>
                  </a:outerShdw>
                </a:effectLst>
                <a:latin typeface="Comic Sans MS" pitchFamily="66" charset="0"/>
              </a:rPr>
              <a:t>E PROVENIENTI DAL PESCE </a:t>
            </a:r>
            <a:r>
              <a:rPr lang="it-CH" sz="1400" b="1" dirty="0" smtClean="0">
                <a:effectLst>
                  <a:outerShdw blurRad="38100" dist="38100" dir="2700000" algn="tl">
                    <a:srgbClr val="C0C0C0"/>
                  </a:outerShdw>
                </a:effectLst>
                <a:latin typeface="Comic Sans MS" pitchFamily="66" charset="0"/>
              </a:rPr>
              <a:t>(</a:t>
            </a:r>
            <a:r>
              <a:rPr lang="it-CH" sz="1400" b="1" dirty="0" smtClean="0">
                <a:solidFill>
                  <a:srgbClr val="FF0000"/>
                </a:solidFill>
                <a:effectLst>
                  <a:outerShdw blurRad="38100" dist="38100" dir="2700000" algn="tl">
                    <a:srgbClr val="C0C0C0"/>
                  </a:outerShdw>
                </a:effectLst>
                <a:latin typeface="Comic Sans MS" pitchFamily="66" charset="0"/>
              </a:rPr>
              <a:t>DA FAVORIRE</a:t>
            </a:r>
            <a:r>
              <a:rPr lang="it-CH" sz="1400" b="1" dirty="0" smtClean="0">
                <a:effectLst>
                  <a:outerShdw blurRad="38100" dist="38100" dir="2700000" algn="tl">
                    <a:srgbClr val="C0C0C0"/>
                  </a:outerShdw>
                </a:effectLst>
                <a:latin typeface="Comic Sans MS" pitchFamily="66" charset="0"/>
              </a:rPr>
              <a:t>)</a:t>
            </a:r>
          </a:p>
        </p:txBody>
      </p:sp>
      <p:pic>
        <p:nvPicPr>
          <p:cNvPr id="34818" name="Picture 2" descr="ANd9GcQGIElPpYgLXZCs16_NZwy8HiMmZsp77iakuzX-1uc2YBONEtyLvG1cNL-6"/>
          <p:cNvPicPr>
            <a:picLocks noChangeAspect="1" noChangeArrowheads="1"/>
          </p:cNvPicPr>
          <p:nvPr/>
        </p:nvPicPr>
        <p:blipFill>
          <a:blip r:embed="rId2"/>
          <a:srcRect/>
          <a:stretch>
            <a:fillRect/>
          </a:stretch>
        </p:blipFill>
        <p:spPr bwMode="auto">
          <a:xfrm>
            <a:off x="4500563" y="1814513"/>
            <a:ext cx="1595437" cy="1562100"/>
          </a:xfrm>
          <a:prstGeom prst="rect">
            <a:avLst/>
          </a:prstGeom>
          <a:noFill/>
          <a:ln w="9525">
            <a:noFill/>
            <a:miter lim="800000"/>
            <a:headEnd/>
            <a:tailEnd/>
          </a:ln>
        </p:spPr>
      </p:pic>
      <p:pic>
        <p:nvPicPr>
          <p:cNvPr id="34819" name="Picture 3" descr="ANd9GcQTknkwMpjp46P-BrMM2jVzptJ0ETP22FWwknOrlUdY-hs0QH8UN0FTXhna"/>
          <p:cNvPicPr>
            <a:picLocks noChangeAspect="1" noChangeArrowheads="1"/>
          </p:cNvPicPr>
          <p:nvPr/>
        </p:nvPicPr>
        <p:blipFill>
          <a:blip r:embed="rId3"/>
          <a:srcRect/>
          <a:stretch>
            <a:fillRect/>
          </a:stretch>
        </p:blipFill>
        <p:spPr bwMode="auto">
          <a:xfrm>
            <a:off x="4289425" y="4365625"/>
            <a:ext cx="946150" cy="1265238"/>
          </a:xfrm>
          <a:prstGeom prst="rect">
            <a:avLst/>
          </a:prstGeom>
          <a:noFill/>
          <a:ln w="9525">
            <a:noFill/>
            <a:miter lim="800000"/>
            <a:headEnd/>
            <a:tailEnd/>
          </a:ln>
        </p:spPr>
      </p:pic>
      <p:pic>
        <p:nvPicPr>
          <p:cNvPr id="34820" name="Picture 4" descr="ANd9GcRzTErRnLMJnfxNWpR6IATNbBgAlTilrqPz_v8t733MzJCk5rMb0g"/>
          <p:cNvPicPr>
            <a:picLocks noChangeAspect="1" noChangeArrowheads="1"/>
          </p:cNvPicPr>
          <p:nvPr/>
        </p:nvPicPr>
        <p:blipFill>
          <a:blip r:embed="rId4"/>
          <a:srcRect/>
          <a:stretch>
            <a:fillRect/>
          </a:stretch>
        </p:blipFill>
        <p:spPr bwMode="auto">
          <a:xfrm>
            <a:off x="876300" y="1838325"/>
            <a:ext cx="2424113" cy="1573213"/>
          </a:xfrm>
          <a:prstGeom prst="rect">
            <a:avLst/>
          </a:prstGeom>
          <a:noFill/>
          <a:ln w="9525">
            <a:noFill/>
            <a:miter lim="800000"/>
            <a:headEnd/>
            <a:tailEnd/>
          </a:ln>
        </p:spPr>
      </p:pic>
      <p:pic>
        <p:nvPicPr>
          <p:cNvPr id="34821" name="Picture 6" descr="ANd9GcQ2cVPlGoegBtR_oQWujSS_Ho83043n_3uAr7aI14xFofwI_by4uw"/>
          <p:cNvPicPr>
            <a:picLocks noChangeAspect="1" noChangeArrowheads="1"/>
          </p:cNvPicPr>
          <p:nvPr/>
        </p:nvPicPr>
        <p:blipFill>
          <a:blip r:embed="rId5"/>
          <a:srcRect/>
          <a:stretch>
            <a:fillRect/>
          </a:stretch>
        </p:blipFill>
        <p:spPr bwMode="auto">
          <a:xfrm>
            <a:off x="930275" y="3789363"/>
            <a:ext cx="2316163" cy="2198687"/>
          </a:xfrm>
          <a:prstGeom prst="rect">
            <a:avLst/>
          </a:prstGeom>
          <a:noFill/>
          <a:ln w="9525">
            <a:noFill/>
            <a:miter lim="800000"/>
            <a:headEnd/>
            <a:tailEnd/>
          </a:ln>
        </p:spPr>
      </p:pic>
      <p:pic>
        <p:nvPicPr>
          <p:cNvPr id="34822" name="irc_mi" descr="grassi-lipidi1"/>
          <p:cNvPicPr>
            <a:picLocks noChangeAspect="1" noChangeArrowheads="1"/>
          </p:cNvPicPr>
          <p:nvPr/>
        </p:nvPicPr>
        <p:blipFill>
          <a:blip r:embed="rId6"/>
          <a:srcRect/>
          <a:stretch>
            <a:fillRect/>
          </a:stretch>
        </p:blipFill>
        <p:spPr bwMode="auto">
          <a:xfrm>
            <a:off x="6875463" y="2036763"/>
            <a:ext cx="1616075" cy="1765300"/>
          </a:xfrm>
          <a:prstGeom prst="rect">
            <a:avLst/>
          </a:prstGeom>
          <a:noFill/>
          <a:ln w="9525">
            <a:noFill/>
            <a:miter lim="800000"/>
            <a:headEnd/>
            <a:tailEnd/>
          </a:ln>
        </p:spPr>
      </p:pic>
      <p:pic>
        <p:nvPicPr>
          <p:cNvPr id="34823" name="Picture 8" descr="ANd9GcTIHuViOBX5JEZU5bFED0rT1vyRK6UzmAeOHqvxi3RqMRxaBWF8dg"/>
          <p:cNvPicPr>
            <a:picLocks noChangeAspect="1" noChangeArrowheads="1"/>
          </p:cNvPicPr>
          <p:nvPr/>
        </p:nvPicPr>
        <p:blipFill>
          <a:blip r:embed="rId7"/>
          <a:srcRect/>
          <a:stretch>
            <a:fillRect/>
          </a:stretch>
        </p:blipFill>
        <p:spPr bwMode="auto">
          <a:xfrm>
            <a:off x="6223000" y="4478338"/>
            <a:ext cx="2268538" cy="1512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282575" y="404813"/>
            <a:ext cx="8229600" cy="1223962"/>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FONTI PRINCIPALI DI OMEGA 3 E OMEGA 6</a:t>
            </a:r>
            <a:br>
              <a:rPr lang="it-CH" sz="1400" b="1" dirty="0" smtClean="0">
                <a:effectLst>
                  <a:outerShdw blurRad="38100" dist="38100" dir="2700000" algn="tl">
                    <a:srgbClr val="C0C0C0"/>
                  </a:outerShdw>
                </a:effectLst>
                <a:latin typeface="Comic Sans MS" pitchFamily="66" charset="0"/>
              </a:rPr>
            </a:br>
            <a:r>
              <a:rPr lang="it-IT" sz="1400" b="1" i="1" u="sng" dirty="0">
                <a:solidFill>
                  <a:srgbClr val="FF0000"/>
                </a:solidFill>
                <a:effectLst/>
                <a:latin typeface="Comic Sans MS" panose="030F0702030302020204" pitchFamily="66" charset="0"/>
              </a:rPr>
              <a:t>Omega 3</a:t>
            </a:r>
            <a:r>
              <a:rPr lang="it-IT" sz="1400" b="1" i="1" dirty="0">
                <a:effectLst/>
                <a:latin typeface="Comic Sans MS" panose="030F0702030302020204" pitchFamily="66" charset="0"/>
              </a:rPr>
              <a:t>: presente soprattutto in pesci grassi (merluzzo, salmone), noci, semi di </a:t>
            </a:r>
            <a:r>
              <a:rPr lang="it-IT" sz="1400" b="1" i="1" dirty="0" smtClean="0">
                <a:effectLst/>
                <a:latin typeface="Comic Sans MS" panose="030F0702030302020204" pitchFamily="66" charset="0"/>
              </a:rPr>
              <a:t>lino</a:t>
            </a:r>
            <a:br>
              <a:rPr lang="it-IT" sz="1400" b="1" i="1" dirty="0" smtClean="0">
                <a:effectLst/>
                <a:latin typeface="Comic Sans MS" panose="030F0702030302020204" pitchFamily="66" charset="0"/>
              </a:rPr>
            </a:br>
            <a:r>
              <a:rPr lang="it-IT" sz="1400" b="1" i="1" u="sng" dirty="0">
                <a:solidFill>
                  <a:srgbClr val="FF0000"/>
                </a:solidFill>
                <a:effectLst/>
                <a:latin typeface="Comic Sans MS" panose="030F0702030302020204" pitchFamily="66" charset="0"/>
              </a:rPr>
              <a:t>Omega 6</a:t>
            </a:r>
            <a:r>
              <a:rPr lang="it-IT" sz="1400" b="1" i="1" dirty="0">
                <a:effectLst/>
                <a:latin typeface="Comic Sans MS" panose="030F0702030302020204" pitchFamily="66" charset="0"/>
              </a:rPr>
              <a:t>: presente in grandi quantità in oli e </a:t>
            </a:r>
            <a:r>
              <a:rPr lang="it-IT" sz="1400" b="1" i="1" dirty="0" smtClean="0">
                <a:effectLst/>
                <a:latin typeface="Comic Sans MS" panose="030F0702030302020204" pitchFamily="66" charset="0"/>
              </a:rPr>
              <a:t>noci</a:t>
            </a:r>
            <a:endParaRPr lang="it-CH" sz="1400" b="1" dirty="0" smtClean="0">
              <a:effectLst>
                <a:outerShdw blurRad="38100" dist="38100" dir="2700000" algn="tl">
                  <a:srgbClr val="C0C0C0"/>
                </a:outerShdw>
              </a:effectLst>
              <a:latin typeface="Comic Sans MS" pitchFamily="66" charset="0"/>
            </a:endParaRPr>
          </a:p>
        </p:txBody>
      </p:sp>
      <p:pic>
        <p:nvPicPr>
          <p:cNvPr id="35842" name="irc_mi" descr="1085"/>
          <p:cNvPicPr>
            <a:picLocks noChangeAspect="1" noChangeArrowheads="1"/>
          </p:cNvPicPr>
          <p:nvPr/>
        </p:nvPicPr>
        <p:blipFill>
          <a:blip r:embed="rId2"/>
          <a:srcRect/>
          <a:stretch>
            <a:fillRect/>
          </a:stretch>
        </p:blipFill>
        <p:spPr bwMode="auto">
          <a:xfrm>
            <a:off x="611188" y="2420938"/>
            <a:ext cx="3200400" cy="3200400"/>
          </a:xfrm>
          <a:prstGeom prst="rect">
            <a:avLst/>
          </a:prstGeom>
          <a:noFill/>
          <a:ln w="9525">
            <a:noFill/>
            <a:miter lim="800000"/>
            <a:headEnd/>
            <a:tailEnd/>
          </a:ln>
        </p:spPr>
      </p:pic>
      <p:pic>
        <p:nvPicPr>
          <p:cNvPr id="35843" name="irc_mi" descr="acidos-grasos-omega-6-omega-3_kwasy_t%C5%82uszczowe_calivita"/>
          <p:cNvPicPr>
            <a:picLocks noChangeAspect="1" noChangeArrowheads="1"/>
          </p:cNvPicPr>
          <p:nvPr/>
        </p:nvPicPr>
        <p:blipFill>
          <a:blip r:embed="rId3"/>
          <a:srcRect/>
          <a:stretch>
            <a:fillRect/>
          </a:stretch>
        </p:blipFill>
        <p:spPr bwMode="auto">
          <a:xfrm>
            <a:off x="4246563" y="2708275"/>
            <a:ext cx="3741737" cy="306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olo 5"/>
          <p:cNvSpPr>
            <a:spLocks noGrp="1"/>
          </p:cNvSpPr>
          <p:nvPr>
            <p:ph type="title" idx="4294967295"/>
          </p:nvPr>
        </p:nvSpPr>
        <p:spPr bwMode="auto">
          <a:xfrm>
            <a:off x="323850" y="549275"/>
            <a:ext cx="8229600" cy="5327650"/>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Il grande dilemma: LA DIETA VEGANA È LA SOLUZIONE A NUMEROSE PATOLOGIE DELL’ERA MODERNA?</a:t>
            </a:r>
            <a:br>
              <a:rPr lang="it-CH" sz="1800" b="1" smtClean="0">
                <a:solidFill>
                  <a:schemeClr val="tx1"/>
                </a:solidFill>
                <a:effectLst/>
                <a:latin typeface="Comic Sans MS" pitchFamily="66" charset="0"/>
              </a:rPr>
            </a:br>
            <a:r>
              <a:rPr lang="it-CH" sz="1800" b="1" smtClean="0">
                <a:solidFill>
                  <a:schemeClr val="tx1"/>
                </a:solidFill>
                <a:effectLst/>
                <a:latin typeface="Comic Sans MS" pitchFamily="66" charset="0"/>
              </a:rPr>
              <a:t/>
            </a:r>
            <a:br>
              <a:rPr lang="it-CH" sz="1800" b="1" smtClean="0">
                <a:solidFill>
                  <a:schemeClr val="tx1"/>
                </a:solidFill>
                <a:effectLst/>
                <a:latin typeface="Comic Sans MS" pitchFamily="66" charset="0"/>
              </a:rPr>
            </a:br>
            <a:r>
              <a:rPr lang="it-CH" sz="1800" b="1" smtClean="0">
                <a:effectLst/>
                <a:latin typeface="Comic Sans MS" pitchFamily="66" charset="0"/>
              </a:rPr>
              <a:t>COSA SIGNIFICA ESSERE VEGANI </a:t>
            </a:r>
            <a:br>
              <a:rPr lang="it-CH" sz="1800" b="1" smtClean="0">
                <a:effectLst/>
                <a:latin typeface="Comic Sans MS" pitchFamily="66" charset="0"/>
              </a:rPr>
            </a:br>
            <a:r>
              <a:rPr lang="it-CH" sz="1800" b="1" smtClean="0">
                <a:effectLst/>
                <a:latin typeface="Comic Sans MS" pitchFamily="66" charset="0"/>
              </a:rPr>
              <a:t>PRINCIPI MORALI E NON, ETICA, SCELTA DI VITA</a:t>
            </a:r>
            <a:br>
              <a:rPr lang="it-CH" sz="1800" b="1" smtClean="0">
                <a:effectLst/>
                <a:latin typeface="Comic Sans MS" pitchFamily="66" charset="0"/>
              </a:rPr>
            </a:br>
            <a:r>
              <a:rPr lang="it-CH" sz="1800" b="1" smtClean="0">
                <a:effectLst/>
                <a:latin typeface="Comic Sans MS" pitchFamily="66" charset="0"/>
              </a:rPr>
              <a:t>BENEFICI PER LA SALUTE</a:t>
            </a:r>
            <a:br>
              <a:rPr lang="it-CH" sz="1800" b="1" smtClean="0">
                <a:effectLst/>
                <a:latin typeface="Comic Sans MS" pitchFamily="66" charset="0"/>
              </a:rPr>
            </a:br>
            <a:r>
              <a:rPr lang="it-CH" sz="1800" b="1" smtClean="0">
                <a:effectLst/>
                <a:latin typeface="Comic Sans MS" pitchFamily="66" charset="0"/>
              </a:rPr>
              <a:t>RISCHI PER LA SALUTE</a:t>
            </a:r>
            <a:br>
              <a:rPr lang="it-CH" sz="1800" b="1" smtClean="0">
                <a:effectLst/>
                <a:latin typeface="Comic Sans MS" pitchFamily="66" charset="0"/>
              </a:rPr>
            </a:br>
            <a:r>
              <a:rPr lang="it-CH" sz="1800" b="1" smtClean="0">
                <a:effectLst/>
                <a:latin typeface="Comic Sans MS" pitchFamily="66" charset="0"/>
              </a:rPr>
              <a:t>DIFFICOLTÀ</a:t>
            </a:r>
            <a:br>
              <a:rPr lang="it-CH" sz="1800" b="1" smtClean="0">
                <a:effectLst/>
                <a:latin typeface="Comic Sans MS" pitchFamily="66" charset="0"/>
              </a:rPr>
            </a:br>
            <a:r>
              <a:rPr lang="it-CH" sz="1800" b="1" smtClean="0">
                <a:effectLst/>
                <a:latin typeface="Comic Sans MS" pitchFamily="66" charset="0"/>
              </a:rPr>
              <a:t>COME SOSTITUIRE I PRODOTTI ANIMALI</a:t>
            </a:r>
            <a:br>
              <a:rPr lang="it-CH" sz="1800" b="1" smtClean="0">
                <a:effectLst/>
                <a:latin typeface="Comic Sans MS" pitchFamily="66" charset="0"/>
              </a:rPr>
            </a:br>
            <a:r>
              <a:rPr lang="it-CH" sz="1800" b="1" smtClean="0">
                <a:effectLst/>
                <a:latin typeface="Comic Sans MS" pitchFamily="66" charset="0"/>
              </a:rPr>
              <a:t>LA DIFFICOLTÀ STA SOLO NEL CAMBIARE ABITUDINE?</a:t>
            </a:r>
            <a:br>
              <a:rPr lang="it-CH" sz="1800" b="1" smtClean="0">
                <a:effectLst/>
                <a:latin typeface="Comic Sans MS" pitchFamily="66" charset="0"/>
              </a:rPr>
            </a:br>
            <a:r>
              <a:rPr lang="it-CH" sz="1800" b="1" smtClean="0">
                <a:effectLst/>
                <a:latin typeface="Comic Sans MS" pitchFamily="66" charset="0"/>
              </a:rPr>
              <a:t>LA DIETA VEGANA RISPECCHIA ALIMENTAZIONE SANA E EQUILIBRATA?</a:t>
            </a:r>
            <a:br>
              <a:rPr lang="it-CH" sz="1800" b="1" smtClean="0">
                <a:effectLst/>
                <a:latin typeface="Comic Sans MS" pitchFamily="66" charset="0"/>
              </a:rPr>
            </a:br>
            <a:r>
              <a:rPr lang="it-CH" sz="1800" b="1" smtClean="0">
                <a:effectLst/>
                <a:latin typeface="Comic Sans MS" pitchFamily="66" charset="0"/>
              </a:rPr>
              <a:t>FERRO E VITAMINA B12</a:t>
            </a:r>
            <a:br>
              <a:rPr lang="it-CH" sz="1800" b="1" smtClean="0">
                <a:effectLst/>
                <a:latin typeface="Comic Sans MS" pitchFamily="66" charset="0"/>
              </a:rPr>
            </a:br>
            <a:endParaRPr lang="it-CH" sz="1800" b="1" smtClean="0">
              <a:effectLst/>
              <a:latin typeface="Comic Sans MS"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19088" y="115888"/>
            <a:ext cx="8229600" cy="1292225"/>
          </a:xfrm>
        </p:spPr>
        <p:txBody>
          <a:bodyPr wrap="square" numCol="1" anchorCtr="0" compatLnSpc="1">
            <a:prstTxWarp prst="textNoShape">
              <a:avLst/>
            </a:prstTxWarp>
          </a:bodyPr>
          <a:lstStyle/>
          <a:p>
            <a:pPr eaLnBrk="1" hangingPunct="1">
              <a:lnSpc>
                <a:spcPts val="3200"/>
              </a:lnSpc>
              <a:defRPr/>
            </a:pPr>
            <a:r>
              <a:rPr lang="it-CH" sz="1400" b="1" dirty="0">
                <a:solidFill>
                  <a:srgbClr val="FF0000"/>
                </a:solidFill>
                <a:effectLst>
                  <a:outerShdw blurRad="38100" dist="38100" dir="2700000" algn="tl">
                    <a:srgbClr val="C0C0C0"/>
                  </a:outerShdw>
                </a:effectLst>
                <a:latin typeface="Comic Sans MS" pitchFamily="66" charset="0"/>
              </a:rPr>
              <a:t>CIBI RICCHI DI </a:t>
            </a:r>
            <a:r>
              <a:rPr lang="it-CH" sz="1400" b="1" dirty="0" smtClean="0">
                <a:solidFill>
                  <a:srgbClr val="FF0000"/>
                </a:solidFill>
                <a:effectLst>
                  <a:outerShdw blurRad="38100" dist="38100" dir="2700000" algn="tl">
                    <a:srgbClr val="C0C0C0"/>
                  </a:outerShdw>
                </a:effectLst>
                <a:latin typeface="Comic Sans MS" pitchFamily="66" charset="0"/>
              </a:rPr>
              <a:t>GLUCIDI</a:t>
            </a:r>
            <a:r>
              <a:rPr lang="it-CH" sz="1400" b="1" dirty="0" smtClean="0">
                <a:effectLst>
                  <a:outerShdw blurRad="38100" dist="38100" dir="2700000" algn="tl">
                    <a:srgbClr val="C0C0C0"/>
                  </a:outerShdw>
                </a:effectLst>
                <a:latin typeface="Comic Sans MS" pitchFamily="66" charset="0"/>
              </a:rPr>
              <a:t>; PER LA SALUTE VANNO DIVISI IN:</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PRODOTTI RAFFINATI E ZUCCHERI (</a:t>
            </a:r>
            <a:r>
              <a:rPr lang="it-CH" sz="1400" b="1" dirty="0" smtClean="0">
                <a:solidFill>
                  <a:srgbClr val="FF0000"/>
                </a:solidFill>
                <a:effectLst>
                  <a:outerShdw blurRad="38100" dist="38100" dir="2700000" algn="tl">
                    <a:srgbClr val="C0C0C0"/>
                  </a:outerShdw>
                </a:effectLst>
                <a:latin typeface="Comic Sans MS" pitchFamily="66" charset="0"/>
              </a:rPr>
              <a:t>DA LIMITARE</a:t>
            </a:r>
            <a:r>
              <a:rPr lang="it-CH" sz="1400" b="1" dirty="0" smtClean="0">
                <a:effectLst>
                  <a:outerShdw blurRad="38100" dist="38100" dir="2700000" algn="tl">
                    <a:srgbClr val="C0C0C0"/>
                  </a:outerShdw>
                </a:effectLst>
                <a:latin typeface="Comic Sans MS" pitchFamily="66" charset="0"/>
              </a:rPr>
              <a:t>), 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PRODOTTI INTEGRALI (</a:t>
            </a:r>
            <a:r>
              <a:rPr lang="it-CH" sz="1400" b="1" dirty="0" smtClean="0">
                <a:solidFill>
                  <a:srgbClr val="FF0000"/>
                </a:solidFill>
                <a:effectLst>
                  <a:outerShdw blurRad="38100" dist="38100" dir="2700000" algn="tl">
                    <a:srgbClr val="C0C0C0"/>
                  </a:outerShdw>
                </a:effectLst>
                <a:latin typeface="Comic Sans MS" pitchFamily="66" charset="0"/>
              </a:rPr>
              <a:t>DA FAVORIRE</a:t>
            </a:r>
            <a:r>
              <a:rPr lang="it-CH" sz="1400" b="1" dirty="0" smtClean="0">
                <a:effectLst>
                  <a:outerShdw blurRad="38100" dist="38100" dir="2700000" algn="tl">
                    <a:srgbClr val="C0C0C0"/>
                  </a:outerShdw>
                </a:effectLst>
                <a:latin typeface="Comic Sans MS" pitchFamily="66" charset="0"/>
              </a:rPr>
              <a:t>)</a:t>
            </a:r>
          </a:p>
        </p:txBody>
      </p:sp>
      <p:pic>
        <p:nvPicPr>
          <p:cNvPr id="36866" name="Picture 2" descr="ANd9GcQzSqj78f_bPymirN_eIBbg73i0C6MJpVixjQOTBo5S3LRnixQpNsUgV7Y6"/>
          <p:cNvPicPr>
            <a:picLocks noChangeAspect="1" noChangeArrowheads="1"/>
          </p:cNvPicPr>
          <p:nvPr/>
        </p:nvPicPr>
        <p:blipFill>
          <a:blip r:embed="rId2"/>
          <a:srcRect/>
          <a:stretch>
            <a:fillRect/>
          </a:stretch>
        </p:blipFill>
        <p:spPr bwMode="auto">
          <a:xfrm>
            <a:off x="5219700" y="4891088"/>
            <a:ext cx="2413000" cy="1584325"/>
          </a:xfrm>
          <a:prstGeom prst="rect">
            <a:avLst/>
          </a:prstGeom>
          <a:noFill/>
          <a:ln w="9525">
            <a:noFill/>
            <a:miter lim="800000"/>
            <a:headEnd/>
            <a:tailEnd/>
          </a:ln>
        </p:spPr>
      </p:pic>
      <p:pic>
        <p:nvPicPr>
          <p:cNvPr id="36867" name="Picture 4" descr="ANd9GcTx_ztsKyWawtl5AY4Sf7UwWrCPBxvfu9DDG-Q_rGKTOvISAWdsDItC1y71"/>
          <p:cNvPicPr>
            <a:picLocks noChangeAspect="1" noChangeArrowheads="1"/>
          </p:cNvPicPr>
          <p:nvPr/>
        </p:nvPicPr>
        <p:blipFill>
          <a:blip r:embed="rId3"/>
          <a:srcRect/>
          <a:stretch>
            <a:fillRect/>
          </a:stretch>
        </p:blipFill>
        <p:spPr bwMode="auto">
          <a:xfrm>
            <a:off x="876300" y="1700213"/>
            <a:ext cx="1903413" cy="1701800"/>
          </a:xfrm>
          <a:prstGeom prst="rect">
            <a:avLst/>
          </a:prstGeom>
          <a:noFill/>
          <a:ln w="9525">
            <a:noFill/>
            <a:miter lim="800000"/>
            <a:headEnd/>
            <a:tailEnd/>
          </a:ln>
        </p:spPr>
      </p:pic>
      <p:pic>
        <p:nvPicPr>
          <p:cNvPr id="36868" name="irc_mi" descr="dieta-carboidrati-quando-mangiarli"/>
          <p:cNvPicPr>
            <a:picLocks noChangeAspect="1" noChangeArrowheads="1"/>
          </p:cNvPicPr>
          <p:nvPr/>
        </p:nvPicPr>
        <p:blipFill>
          <a:blip r:embed="rId4"/>
          <a:srcRect/>
          <a:stretch>
            <a:fillRect/>
          </a:stretch>
        </p:blipFill>
        <p:spPr bwMode="auto">
          <a:xfrm>
            <a:off x="844550" y="4064000"/>
            <a:ext cx="2509838" cy="1670050"/>
          </a:xfrm>
          <a:prstGeom prst="rect">
            <a:avLst/>
          </a:prstGeom>
          <a:noFill/>
          <a:ln w="9525">
            <a:noFill/>
            <a:miter lim="800000"/>
            <a:headEnd/>
            <a:tailEnd/>
          </a:ln>
        </p:spPr>
      </p:pic>
      <p:pic>
        <p:nvPicPr>
          <p:cNvPr id="36869" name="Picture 8" descr="Risultati immagini per INTEGRALE SEME">
            <a:hlinkClick r:id="rId5"/>
          </p:cNvPr>
          <p:cNvPicPr>
            <a:picLocks noChangeAspect="1" noChangeArrowheads="1"/>
          </p:cNvPicPr>
          <p:nvPr/>
        </p:nvPicPr>
        <p:blipFill>
          <a:blip r:embed="rId6"/>
          <a:srcRect/>
          <a:stretch>
            <a:fillRect/>
          </a:stretch>
        </p:blipFill>
        <p:spPr bwMode="auto">
          <a:xfrm>
            <a:off x="4057650" y="1484313"/>
            <a:ext cx="4343400" cy="1524000"/>
          </a:xfrm>
          <a:prstGeom prst="rect">
            <a:avLst/>
          </a:prstGeom>
          <a:noFill/>
          <a:ln w="9525">
            <a:noFill/>
            <a:miter lim="800000"/>
            <a:headEnd/>
            <a:tailEnd/>
          </a:ln>
        </p:spPr>
      </p:pic>
      <p:pic>
        <p:nvPicPr>
          <p:cNvPr id="36870" name="Picture 10" descr="Risultati immagini per INTEGRALE SEME">
            <a:hlinkClick r:id="rId7"/>
          </p:cNvPr>
          <p:cNvPicPr>
            <a:picLocks noChangeAspect="1" noChangeArrowheads="1"/>
          </p:cNvPicPr>
          <p:nvPr/>
        </p:nvPicPr>
        <p:blipFill>
          <a:blip r:embed="rId8"/>
          <a:srcRect/>
          <a:stretch>
            <a:fillRect/>
          </a:stretch>
        </p:blipFill>
        <p:spPr bwMode="auto">
          <a:xfrm>
            <a:off x="4900613" y="3008313"/>
            <a:ext cx="2657475" cy="177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250825" y="333375"/>
            <a:ext cx="8229600" cy="1943100"/>
          </a:xfrm>
        </p:spPr>
        <p:txBody>
          <a:bodyPr wrap="square" numCol="1" anchorCtr="0" compatLnSpc="1">
            <a:prstTxWarp prst="textNoShape">
              <a:avLst/>
            </a:prstTxWarp>
          </a:bodyPr>
          <a:lstStyle/>
          <a:p>
            <a:pPr eaLnBrk="1" hangingPunct="1">
              <a:lnSpc>
                <a:spcPts val="3200"/>
              </a:lnSpc>
              <a:defRPr/>
            </a:pPr>
            <a:r>
              <a:rPr lang="it-CH" sz="1400" b="1" dirty="0" smtClean="0">
                <a:solidFill>
                  <a:srgbClr val="FF0000"/>
                </a:solidFill>
                <a:effectLst>
                  <a:outerShdw blurRad="38100" dist="38100" dir="2700000" algn="tl">
                    <a:srgbClr val="C0C0C0"/>
                  </a:outerShdw>
                </a:effectLst>
                <a:latin typeface="Comic Sans MS" pitchFamily="66" charset="0"/>
              </a:rPr>
              <a:t>FORME DIFFERENTI DI GLUCIDI</a:t>
            </a: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ZUCCHERI MONOSACCARIDI (fruttosio, glucosio, galattosio)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ZUCCHERI DISACCARIDI (maltosio, saccarosio, lattosio)</a:t>
            </a:r>
            <a:br>
              <a:rPr lang="it-CH" sz="1400" b="1" dirty="0" smtClean="0">
                <a:effectLst>
                  <a:outerShdw blurRad="38100" dist="38100" dir="2700000" algn="tl">
                    <a:srgbClr val="C0C0C0"/>
                  </a:outerShdw>
                </a:effectLst>
                <a:latin typeface="Comic Sans MS" pitchFamily="66" charset="0"/>
              </a:rPr>
            </a:br>
            <a:endParaRPr lang="it-CH" sz="1400" b="1" dirty="0" smtClean="0">
              <a:effectLst>
                <a:outerShdw blurRad="38100" dist="38100" dir="2700000" algn="tl">
                  <a:srgbClr val="C0C0C0"/>
                </a:outerShdw>
              </a:effectLst>
              <a:latin typeface="Comic Sans MS" pitchFamily="66" charset="0"/>
            </a:endParaRPr>
          </a:p>
        </p:txBody>
      </p:sp>
      <p:pic>
        <p:nvPicPr>
          <p:cNvPr id="37890" name="irc_mi" descr="malto_d_orzo"/>
          <p:cNvPicPr>
            <a:picLocks noChangeAspect="1" noChangeArrowheads="1"/>
          </p:cNvPicPr>
          <p:nvPr/>
        </p:nvPicPr>
        <p:blipFill>
          <a:blip r:embed="rId2"/>
          <a:srcRect/>
          <a:stretch>
            <a:fillRect/>
          </a:stretch>
        </p:blipFill>
        <p:spPr bwMode="auto">
          <a:xfrm>
            <a:off x="395288" y="2924175"/>
            <a:ext cx="1881187" cy="2846388"/>
          </a:xfrm>
          <a:prstGeom prst="rect">
            <a:avLst/>
          </a:prstGeom>
          <a:noFill/>
          <a:ln w="9525">
            <a:noFill/>
            <a:miter lim="800000"/>
            <a:headEnd/>
            <a:tailEnd/>
          </a:ln>
        </p:spPr>
      </p:pic>
      <p:pic>
        <p:nvPicPr>
          <p:cNvPr id="37891" name="irc_mi" descr="malto_02_large"/>
          <p:cNvPicPr>
            <a:picLocks noChangeAspect="1" noChangeArrowheads="1"/>
          </p:cNvPicPr>
          <p:nvPr/>
        </p:nvPicPr>
        <p:blipFill>
          <a:blip r:embed="rId3"/>
          <a:srcRect/>
          <a:stretch>
            <a:fillRect/>
          </a:stretch>
        </p:blipFill>
        <p:spPr bwMode="auto">
          <a:xfrm>
            <a:off x="6424613" y="2708275"/>
            <a:ext cx="1935162" cy="1296988"/>
          </a:xfrm>
          <a:prstGeom prst="rect">
            <a:avLst/>
          </a:prstGeom>
          <a:noFill/>
          <a:ln w="9525">
            <a:noFill/>
            <a:miter lim="800000"/>
            <a:headEnd/>
            <a:tailEnd/>
          </a:ln>
        </p:spPr>
      </p:pic>
      <p:pic>
        <p:nvPicPr>
          <p:cNvPr id="37892" name="irc_mi" descr="malto2"/>
          <p:cNvPicPr>
            <a:picLocks noChangeAspect="1" noChangeArrowheads="1"/>
          </p:cNvPicPr>
          <p:nvPr/>
        </p:nvPicPr>
        <p:blipFill>
          <a:blip r:embed="rId4"/>
          <a:srcRect/>
          <a:stretch>
            <a:fillRect/>
          </a:stretch>
        </p:blipFill>
        <p:spPr bwMode="auto">
          <a:xfrm>
            <a:off x="2916238" y="4878388"/>
            <a:ext cx="1935162" cy="1201737"/>
          </a:xfrm>
          <a:prstGeom prst="rect">
            <a:avLst/>
          </a:prstGeom>
          <a:noFill/>
          <a:ln w="9525">
            <a:noFill/>
            <a:miter lim="800000"/>
            <a:headEnd/>
            <a:tailEnd/>
          </a:ln>
        </p:spPr>
      </p:pic>
      <p:pic>
        <p:nvPicPr>
          <p:cNvPr id="37893" name="irc_mi" descr="1_consumo_de_leche"/>
          <p:cNvPicPr>
            <a:picLocks noChangeAspect="1" noChangeArrowheads="1"/>
          </p:cNvPicPr>
          <p:nvPr/>
        </p:nvPicPr>
        <p:blipFill>
          <a:blip r:embed="rId5"/>
          <a:srcRect/>
          <a:stretch>
            <a:fillRect/>
          </a:stretch>
        </p:blipFill>
        <p:spPr bwMode="auto">
          <a:xfrm>
            <a:off x="6011863" y="4422775"/>
            <a:ext cx="2347912" cy="1673225"/>
          </a:xfrm>
          <a:prstGeom prst="rect">
            <a:avLst/>
          </a:prstGeom>
          <a:noFill/>
          <a:ln w="9525">
            <a:noFill/>
            <a:miter lim="800000"/>
            <a:headEnd/>
            <a:tailEnd/>
          </a:ln>
        </p:spPr>
      </p:pic>
      <p:pic>
        <p:nvPicPr>
          <p:cNvPr id="37894" name="irc_mi" descr="carboidrati_zuccheri_indice"/>
          <p:cNvPicPr>
            <a:picLocks noChangeAspect="1" noChangeArrowheads="1"/>
          </p:cNvPicPr>
          <p:nvPr/>
        </p:nvPicPr>
        <p:blipFill>
          <a:blip r:embed="rId6"/>
          <a:srcRect/>
          <a:stretch>
            <a:fillRect/>
          </a:stretch>
        </p:blipFill>
        <p:spPr bwMode="auto">
          <a:xfrm>
            <a:off x="2597150" y="2719388"/>
            <a:ext cx="2800350" cy="184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250825" y="260350"/>
            <a:ext cx="8229600" cy="2736850"/>
          </a:xfrm>
        </p:spPr>
        <p:txBody>
          <a:bodyPr wrap="square" numCol="1" anchorCtr="0" compatLnSpc="1">
            <a:prstTxWarp prst="textNoShape">
              <a:avLst/>
            </a:prstTxWarp>
          </a:bodyPr>
          <a:lstStyle/>
          <a:p>
            <a:pPr eaLnBrk="1" hangingPunct="1">
              <a:lnSpc>
                <a:spcPts val="3200"/>
              </a:lnSpc>
              <a:defRPr/>
            </a:pPr>
            <a:r>
              <a:rPr lang="it-CH" sz="1400" b="1" dirty="0" smtClean="0">
                <a:solidFill>
                  <a:srgbClr val="FF0000"/>
                </a:solidFill>
                <a:effectLst>
                  <a:outerShdw blurRad="38100" dist="38100" dir="2700000" algn="tl">
                    <a:srgbClr val="C0C0C0"/>
                  </a:outerShdw>
                </a:effectLst>
                <a:latin typeface="Comic Sans MS" pitchFamily="66" charset="0"/>
              </a:rPr>
              <a:t>FORME DIFFERENTI DI GLUCIDI</a:t>
            </a: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POLISACCARIDI, sostanze di riserva (amido nei vegetali, glicogeno negli animali)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POLISACCARIDI, sostanze di sostegno (CELLULOSA, o FIBRE)</a:t>
            </a:r>
            <a:br>
              <a:rPr lang="it-CH" sz="1400" b="1" dirty="0" smtClean="0">
                <a:effectLst>
                  <a:outerShdw blurRad="38100" dist="38100" dir="2700000" algn="tl">
                    <a:srgbClr val="C0C0C0"/>
                  </a:outerShdw>
                </a:effectLst>
                <a:latin typeface="Comic Sans MS" pitchFamily="66" charset="0"/>
              </a:rPr>
            </a:br>
            <a:r>
              <a:rPr lang="it-CH" sz="1400" b="1" dirty="0">
                <a:effectLst>
                  <a:outerShdw blurRad="38100" dist="38100" dir="2700000" algn="tl">
                    <a:srgbClr val="C0C0C0"/>
                  </a:outerShdw>
                </a:effectLst>
                <a:latin typeface="Comic Sans MS" pitchFamily="66" charset="0"/>
              </a:rPr>
              <a:t/>
            </a:r>
            <a:br>
              <a:rPr lang="it-CH" sz="1400" b="1" dirty="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posso trovarli in forma integrale o raffinata</a:t>
            </a:r>
          </a:p>
        </p:txBody>
      </p:sp>
      <p:pic>
        <p:nvPicPr>
          <p:cNvPr id="38914" name="irc_mi" descr="fibre_dietetiche"/>
          <p:cNvPicPr>
            <a:picLocks noChangeAspect="1" noChangeArrowheads="1"/>
          </p:cNvPicPr>
          <p:nvPr/>
        </p:nvPicPr>
        <p:blipFill>
          <a:blip r:embed="rId2"/>
          <a:srcRect/>
          <a:stretch>
            <a:fillRect/>
          </a:stretch>
        </p:blipFill>
        <p:spPr bwMode="auto">
          <a:xfrm>
            <a:off x="395288" y="3201988"/>
            <a:ext cx="3744912" cy="2474912"/>
          </a:xfrm>
          <a:prstGeom prst="rect">
            <a:avLst/>
          </a:prstGeom>
          <a:noFill/>
          <a:ln w="9525">
            <a:noFill/>
            <a:miter lim="800000"/>
            <a:headEnd/>
            <a:tailEnd/>
          </a:ln>
        </p:spPr>
      </p:pic>
      <p:pic>
        <p:nvPicPr>
          <p:cNvPr id="38915" name="irc_mi" descr="dieta-carboidrati-quando-mangiarli"/>
          <p:cNvPicPr>
            <a:picLocks noChangeAspect="1" noChangeArrowheads="1"/>
          </p:cNvPicPr>
          <p:nvPr/>
        </p:nvPicPr>
        <p:blipFill>
          <a:blip r:embed="rId3"/>
          <a:srcRect/>
          <a:stretch>
            <a:fillRect/>
          </a:stretch>
        </p:blipFill>
        <p:spPr bwMode="auto">
          <a:xfrm>
            <a:off x="5022850" y="3225800"/>
            <a:ext cx="3729038" cy="2481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476250"/>
            <a:ext cx="8229600" cy="1728788"/>
          </a:xfrm>
        </p:spPr>
        <p:txBody>
          <a:bodyPr wrap="square" numCol="1" anchorCtr="0" compatLnSpc="1">
            <a:prstTxWarp prst="textNoShape">
              <a:avLst/>
            </a:prstTxWarp>
          </a:bodyPr>
          <a:lstStyle/>
          <a:p>
            <a:pPr eaLnBrk="1" hangingPunct="1">
              <a:lnSpc>
                <a:spcPts val="3200"/>
              </a:lnSpc>
              <a:defRPr/>
            </a:pPr>
            <a:r>
              <a:rPr lang="it-CH" sz="1400" b="1" dirty="0" smtClean="0">
                <a:solidFill>
                  <a:srgbClr val="FF0000"/>
                </a:solidFill>
                <a:effectLst>
                  <a:outerShdw blurRad="38100" dist="38100" dir="2700000" algn="tl">
                    <a:srgbClr val="C0C0C0"/>
                  </a:outerShdw>
                </a:effectLst>
                <a:latin typeface="Comic Sans MS" pitchFamily="66" charset="0"/>
              </a:rPr>
              <a:t>UN’ALIMENTAZIONE RICCA DI PRODOTTI INTEGRALI </a:t>
            </a:r>
            <a:r>
              <a:rPr lang="it-CH" sz="1400" b="1" dirty="0" smtClean="0">
                <a:solidFill>
                  <a:srgbClr val="0070C0"/>
                </a:solidFill>
                <a:effectLst>
                  <a:outerShdw blurRad="38100" dist="38100" dir="2700000" algn="tl">
                    <a:srgbClr val="C0C0C0"/>
                  </a:outerShdw>
                </a:effectLst>
                <a:latin typeface="Comic Sans MS" pitchFamily="66" charset="0"/>
              </a:rPr>
              <a:t>COMPORTA L’APPORTO DI NUMEROSI NUTRIENTI FONDAMENTALI (CHE SI TROVANO NEL GERME E NELLO STRATO ESTERNO DEL GRANO) CHE VENGONO TOLTI DURANTE LA RAFFINAZIONE</a:t>
            </a:r>
            <a:r>
              <a:rPr lang="it-CH" sz="1400" b="1" dirty="0" smtClean="0">
                <a:effectLst>
                  <a:outerShdw blurRad="38100" dist="38100" dir="2700000" algn="tl">
                    <a:srgbClr val="C0C0C0"/>
                  </a:outerShdw>
                </a:effectLst>
                <a:latin typeface="Comic Sans MS" pitchFamily="66" charset="0"/>
              </a:rPr>
              <a:t>:</a:t>
            </a:r>
            <a:br>
              <a:rPr lang="it-CH" sz="1400" b="1" dirty="0" smtClean="0">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FIBRE, SALI MINERALI, VITAMINE, PROTEINE, LIPIDI ESSENZIALI</a:t>
            </a:r>
          </a:p>
        </p:txBody>
      </p:sp>
      <p:pic>
        <p:nvPicPr>
          <p:cNvPr id="39938" name="irc_mi" descr="fibre_dietetiche"/>
          <p:cNvPicPr>
            <a:picLocks noChangeAspect="1" noChangeArrowheads="1"/>
          </p:cNvPicPr>
          <p:nvPr/>
        </p:nvPicPr>
        <p:blipFill>
          <a:blip r:embed="rId2"/>
          <a:srcRect/>
          <a:stretch>
            <a:fillRect/>
          </a:stretch>
        </p:blipFill>
        <p:spPr bwMode="auto">
          <a:xfrm>
            <a:off x="827088" y="2997200"/>
            <a:ext cx="4019550" cy="2657475"/>
          </a:xfrm>
          <a:prstGeom prst="rect">
            <a:avLst/>
          </a:prstGeom>
          <a:noFill/>
          <a:ln w="9525">
            <a:noFill/>
            <a:miter lim="800000"/>
            <a:headEnd/>
            <a:tailEnd/>
          </a:ln>
        </p:spPr>
      </p:pic>
      <p:pic>
        <p:nvPicPr>
          <p:cNvPr id="39939" name="Picture 5" descr="Risultati immagini per INTEGRALE SEME">
            <a:hlinkClick r:id="rId3"/>
          </p:cNvPr>
          <p:cNvPicPr>
            <a:picLocks noChangeAspect="1" noChangeArrowheads="1"/>
          </p:cNvPicPr>
          <p:nvPr/>
        </p:nvPicPr>
        <p:blipFill>
          <a:blip r:embed="rId4"/>
          <a:srcRect/>
          <a:stretch>
            <a:fillRect/>
          </a:stretch>
        </p:blipFill>
        <p:spPr bwMode="auto">
          <a:xfrm>
            <a:off x="5219700" y="3040063"/>
            <a:ext cx="3468688" cy="257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115888"/>
            <a:ext cx="8229600" cy="3168650"/>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Fibre, funzione nell’organismo</a:t>
            </a:r>
            <a:br>
              <a:rPr lang="it-CH" sz="1400" b="1" dirty="0" smtClean="0">
                <a:effectLst>
                  <a:outerShdw blurRad="38100" dist="38100" dir="2700000" algn="tl">
                    <a:srgbClr val="C0C0C0"/>
                  </a:outerShdw>
                </a:effectLst>
                <a:latin typeface="Comic Sans MS" pitchFamily="66" charset="0"/>
              </a:rPr>
            </a:br>
            <a:r>
              <a:rPr lang="it-IT" sz="1400" b="1" i="1" u="sng" dirty="0">
                <a:solidFill>
                  <a:srgbClr val="FF0000"/>
                </a:solidFill>
                <a:effectLst/>
              </a:rPr>
              <a:t>Le fibre </a:t>
            </a:r>
            <a:r>
              <a:rPr lang="it-IT" sz="1400" b="1" i="1" u="sng" dirty="0" smtClean="0">
                <a:solidFill>
                  <a:srgbClr val="FF0000"/>
                </a:solidFill>
                <a:effectLst/>
              </a:rPr>
              <a:t>alimentari, presenti in prodotti integrali, </a:t>
            </a:r>
            <a:r>
              <a:rPr lang="it-IT" sz="1400" b="1" i="1" u="sng" dirty="0">
                <a:solidFill>
                  <a:srgbClr val="FF0000"/>
                </a:solidFill>
                <a:effectLst/>
              </a:rPr>
              <a:t>l</a:t>
            </a:r>
            <a:r>
              <a:rPr lang="it-IT" sz="1400" b="1" i="1" u="sng" dirty="0" smtClean="0">
                <a:solidFill>
                  <a:srgbClr val="FF0000"/>
                </a:solidFill>
                <a:effectLst/>
              </a:rPr>
              <a:t>egumi, frutta e verdura</a:t>
            </a:r>
            <a:r>
              <a:rPr lang="it-IT" sz="1400" b="1" i="1" dirty="0" smtClean="0">
                <a:solidFill>
                  <a:srgbClr val="FF0000"/>
                </a:solidFill>
                <a:effectLst/>
              </a:rPr>
              <a:t> </a:t>
            </a:r>
            <a:r>
              <a:rPr lang="it-IT" sz="1400" b="1" i="1" dirty="0">
                <a:effectLst/>
              </a:rPr>
              <a:t>non possono essere assorbite dal nostro organismo in quanto noi non possiamo digerirle. Sono comunque di vitale importanza in </a:t>
            </a:r>
            <a:r>
              <a:rPr lang="it-IT" sz="1400" b="1" i="1" dirty="0" smtClean="0">
                <a:effectLst/>
              </a:rPr>
              <a:t>quanto:</a:t>
            </a:r>
            <a:br>
              <a:rPr lang="it-IT" sz="1400" b="1" i="1" dirty="0" smtClean="0">
                <a:effectLst/>
              </a:rPr>
            </a:br>
            <a:r>
              <a:rPr lang="it-IT" sz="1400" b="1" i="1" dirty="0" smtClean="0">
                <a:effectLst/>
              </a:rPr>
              <a:t>1) eliminano </a:t>
            </a:r>
            <a:r>
              <a:rPr lang="it-IT" sz="1400" b="1" i="1" dirty="0">
                <a:effectLst/>
              </a:rPr>
              <a:t>una parte degli acidi grassi </a:t>
            </a:r>
            <a:r>
              <a:rPr lang="it-IT" sz="1400" b="1" i="1" dirty="0" smtClean="0">
                <a:effectLst/>
              </a:rPr>
              <a:t>saturi</a:t>
            </a:r>
            <a:br>
              <a:rPr lang="it-IT" sz="1400" b="1" i="1" dirty="0" smtClean="0">
                <a:effectLst/>
              </a:rPr>
            </a:br>
            <a:r>
              <a:rPr lang="it-IT" sz="1400" b="1" i="1" dirty="0" smtClean="0">
                <a:effectLst/>
              </a:rPr>
              <a:t>2) diminuiscono </a:t>
            </a:r>
            <a:r>
              <a:rPr lang="it-IT" sz="1400" b="1" i="1" dirty="0">
                <a:effectLst/>
              </a:rPr>
              <a:t>il rischio di infiammazioni e tumori al sistema </a:t>
            </a:r>
            <a:r>
              <a:rPr lang="it-IT" sz="1400" b="1" i="1" dirty="0" smtClean="0">
                <a:effectLst/>
              </a:rPr>
              <a:t>digerente</a:t>
            </a:r>
            <a:br>
              <a:rPr lang="it-IT" sz="1400" b="1" i="1" dirty="0" smtClean="0">
                <a:effectLst/>
              </a:rPr>
            </a:br>
            <a:r>
              <a:rPr lang="it-IT" sz="1400" b="1" i="1" dirty="0" smtClean="0">
                <a:effectLst/>
              </a:rPr>
              <a:t>3) favoriscono </a:t>
            </a:r>
            <a:r>
              <a:rPr lang="it-IT" sz="1400" b="1" i="1" dirty="0">
                <a:effectLst/>
              </a:rPr>
              <a:t>il benessere della flora </a:t>
            </a:r>
            <a:r>
              <a:rPr lang="it-IT" sz="1400" b="1" i="1" dirty="0" smtClean="0">
                <a:effectLst/>
              </a:rPr>
              <a:t>intestinale </a:t>
            </a:r>
            <a:r>
              <a:rPr lang="it-IT" sz="1400" b="1" i="1" dirty="0">
                <a:effectLst/>
              </a:rPr>
              <a:t>e del loro </a:t>
            </a:r>
            <a:r>
              <a:rPr lang="it-IT" sz="1400" b="1" i="1" dirty="0" smtClean="0">
                <a:effectLst/>
              </a:rPr>
              <a:t>metabolismo</a:t>
            </a:r>
            <a:br>
              <a:rPr lang="it-IT" sz="1400" b="1" i="1" dirty="0" smtClean="0">
                <a:effectLst/>
              </a:rPr>
            </a:br>
            <a:r>
              <a:rPr lang="it-IT" sz="1400" b="1" i="1" dirty="0" smtClean="0">
                <a:effectLst/>
              </a:rPr>
              <a:t>4) portano ad un aumento del volume delle feci, favorendone l’eliminazione</a:t>
            </a:r>
            <a:endParaRPr lang="it-CH" sz="1400" b="1" dirty="0" smtClean="0">
              <a:effectLst>
                <a:outerShdw blurRad="38100" dist="38100" dir="2700000" algn="tl">
                  <a:srgbClr val="C0C0C0"/>
                </a:outerShdw>
              </a:effectLst>
              <a:latin typeface="Comic Sans MS" pitchFamily="66" charset="0"/>
            </a:endParaRPr>
          </a:p>
        </p:txBody>
      </p:sp>
      <p:pic>
        <p:nvPicPr>
          <p:cNvPr id="40962" name="Picture 2" descr="Risultati immagini per fibre alimentari">
            <a:hlinkClick r:id="rId2"/>
          </p:cNvPr>
          <p:cNvPicPr>
            <a:picLocks noChangeAspect="1" noChangeArrowheads="1"/>
          </p:cNvPicPr>
          <p:nvPr/>
        </p:nvPicPr>
        <p:blipFill>
          <a:blip r:embed="rId3"/>
          <a:srcRect/>
          <a:stretch>
            <a:fillRect/>
          </a:stretch>
        </p:blipFill>
        <p:spPr bwMode="auto">
          <a:xfrm>
            <a:off x="539750" y="3789363"/>
            <a:ext cx="2181225" cy="2181225"/>
          </a:xfrm>
          <a:prstGeom prst="rect">
            <a:avLst/>
          </a:prstGeom>
          <a:noFill/>
          <a:ln w="9525">
            <a:noFill/>
            <a:miter lim="800000"/>
            <a:headEnd/>
            <a:tailEnd/>
          </a:ln>
        </p:spPr>
      </p:pic>
      <p:pic>
        <p:nvPicPr>
          <p:cNvPr id="40963" name="Picture 4" descr="Risultati immagini per fibre alimentari"/>
          <p:cNvPicPr>
            <a:picLocks noChangeAspect="1" noChangeArrowheads="1"/>
          </p:cNvPicPr>
          <p:nvPr/>
        </p:nvPicPr>
        <p:blipFill>
          <a:blip r:embed="rId4"/>
          <a:srcRect/>
          <a:stretch>
            <a:fillRect/>
          </a:stretch>
        </p:blipFill>
        <p:spPr bwMode="auto">
          <a:xfrm>
            <a:off x="3203575" y="4008438"/>
            <a:ext cx="2619375" cy="1743075"/>
          </a:xfrm>
          <a:prstGeom prst="rect">
            <a:avLst/>
          </a:prstGeom>
          <a:noFill/>
          <a:ln w="9525">
            <a:noFill/>
            <a:miter lim="800000"/>
            <a:headEnd/>
            <a:tailEnd/>
          </a:ln>
        </p:spPr>
      </p:pic>
      <p:pic>
        <p:nvPicPr>
          <p:cNvPr id="40964" name="Picture 6" descr="Risultati immagini per fibre cereali">
            <a:hlinkClick r:id="rId5"/>
          </p:cNvPr>
          <p:cNvPicPr>
            <a:picLocks noChangeAspect="1" noChangeArrowheads="1"/>
          </p:cNvPicPr>
          <p:nvPr/>
        </p:nvPicPr>
        <p:blipFill>
          <a:blip r:embed="rId6"/>
          <a:srcRect/>
          <a:stretch>
            <a:fillRect/>
          </a:stretch>
        </p:blipFill>
        <p:spPr bwMode="auto">
          <a:xfrm>
            <a:off x="6084888" y="3975100"/>
            <a:ext cx="2667000" cy="177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250825" y="333375"/>
            <a:ext cx="8229600" cy="1733550"/>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PROTEINE </a:t>
            </a:r>
            <a:r>
              <a:rPr lang="it-CH" sz="1400" b="1" dirty="0">
                <a:effectLst>
                  <a:outerShdw blurRad="38100" dist="38100" dir="2700000" algn="tl">
                    <a:srgbClr val="C0C0C0"/>
                  </a:outerShdw>
                </a:effectLst>
                <a:latin typeface="Comic Sans MS" pitchFamily="66" charset="0"/>
              </a:rPr>
              <a:t>DI ORIGINE ANIMALE E PROTEINE DI ORIGINE VEGETALE, QUALI DIFFERENZE?</a:t>
            </a:r>
            <a:br>
              <a:rPr lang="it-CH" sz="1400" b="1" dirty="0">
                <a:effectLst>
                  <a:outerShdw blurRad="38100" dist="38100" dir="2700000" algn="tl">
                    <a:srgbClr val="C0C0C0"/>
                  </a:outerShdw>
                </a:effectLst>
                <a:latin typeface="Comic Sans MS" pitchFamily="66" charset="0"/>
              </a:rPr>
            </a:br>
            <a:r>
              <a:rPr lang="it-CH" sz="1400" b="1" dirty="0">
                <a:solidFill>
                  <a:srgbClr val="FF0000"/>
                </a:solidFill>
                <a:effectLst>
                  <a:outerShdw blurRad="38100" dist="38100" dir="2700000" algn="tl">
                    <a:srgbClr val="C0C0C0"/>
                  </a:outerShdw>
                </a:effectLst>
                <a:latin typeface="Comic Sans MS" pitchFamily="66" charset="0"/>
              </a:rPr>
              <a:t>Nella struttura nessuna!!!</a:t>
            </a:r>
            <a:br>
              <a:rPr lang="it-CH" sz="1400" b="1" dirty="0">
                <a:solidFill>
                  <a:srgbClr val="FF0000"/>
                </a:solidFill>
                <a:effectLst>
                  <a:outerShdw blurRad="38100" dist="38100" dir="2700000" algn="tl">
                    <a:srgbClr val="C0C0C0"/>
                  </a:outerShdw>
                </a:effectLst>
                <a:latin typeface="Comic Sans MS" pitchFamily="66" charset="0"/>
              </a:rPr>
            </a:br>
            <a:r>
              <a:rPr lang="it-CH" sz="1400" b="1" dirty="0">
                <a:effectLst>
                  <a:outerShdw blurRad="38100" dist="38100" dir="2700000" algn="tl">
                    <a:srgbClr val="C0C0C0"/>
                  </a:outerShdw>
                </a:effectLst>
                <a:latin typeface="Comic Sans MS" pitchFamily="66" charset="0"/>
              </a:rPr>
              <a:t>Quello che cambia è ciò che accompagna le proteine</a:t>
            </a:r>
            <a:r>
              <a:rPr lang="it-CH" sz="1400" b="1" dirty="0" smtClean="0">
                <a:effectLst>
                  <a:outerShdw blurRad="38100" dist="38100" dir="2700000" algn="tl">
                    <a:srgbClr val="C0C0C0"/>
                  </a:outerShdw>
                </a:effectLst>
                <a:latin typeface="Comic Sans MS" pitchFamily="66" charset="0"/>
              </a:rPr>
              <a:t>.</a:t>
            </a:r>
          </a:p>
        </p:txBody>
      </p:sp>
      <p:pic>
        <p:nvPicPr>
          <p:cNvPr id="41986" name="irc_mi" descr="proteine_O1"/>
          <p:cNvPicPr>
            <a:picLocks noChangeAspect="1" noChangeArrowheads="1"/>
          </p:cNvPicPr>
          <p:nvPr/>
        </p:nvPicPr>
        <p:blipFill>
          <a:blip r:embed="rId2"/>
          <a:srcRect/>
          <a:stretch>
            <a:fillRect/>
          </a:stretch>
        </p:blipFill>
        <p:spPr bwMode="auto">
          <a:xfrm>
            <a:off x="477838" y="4156075"/>
            <a:ext cx="2149475" cy="1635125"/>
          </a:xfrm>
          <a:prstGeom prst="rect">
            <a:avLst/>
          </a:prstGeom>
          <a:noFill/>
          <a:ln w="9525">
            <a:noFill/>
            <a:miter lim="800000"/>
            <a:headEnd/>
            <a:tailEnd/>
          </a:ln>
        </p:spPr>
      </p:pic>
      <p:pic>
        <p:nvPicPr>
          <p:cNvPr id="41987" name="irc_mi" descr="Protein_(1)"/>
          <p:cNvPicPr>
            <a:picLocks noChangeAspect="1" noChangeArrowheads="1"/>
          </p:cNvPicPr>
          <p:nvPr/>
        </p:nvPicPr>
        <p:blipFill>
          <a:blip r:embed="rId3"/>
          <a:srcRect/>
          <a:stretch>
            <a:fillRect/>
          </a:stretch>
        </p:blipFill>
        <p:spPr bwMode="auto">
          <a:xfrm>
            <a:off x="684213" y="2349500"/>
            <a:ext cx="2095500" cy="1403350"/>
          </a:xfrm>
          <a:prstGeom prst="rect">
            <a:avLst/>
          </a:prstGeom>
          <a:noFill/>
          <a:ln w="9525">
            <a:noFill/>
            <a:miter lim="800000"/>
            <a:headEnd/>
            <a:tailEnd/>
          </a:ln>
        </p:spPr>
      </p:pic>
      <p:pic>
        <p:nvPicPr>
          <p:cNvPr id="41988" name="irc_mi" descr="legumi-proteine"/>
          <p:cNvPicPr>
            <a:picLocks noChangeAspect="1" noChangeArrowheads="1"/>
          </p:cNvPicPr>
          <p:nvPr/>
        </p:nvPicPr>
        <p:blipFill>
          <a:blip r:embed="rId4"/>
          <a:srcRect/>
          <a:stretch>
            <a:fillRect/>
          </a:stretch>
        </p:blipFill>
        <p:spPr bwMode="auto">
          <a:xfrm>
            <a:off x="3440113" y="4344988"/>
            <a:ext cx="2147887" cy="1446212"/>
          </a:xfrm>
          <a:prstGeom prst="rect">
            <a:avLst/>
          </a:prstGeom>
          <a:noFill/>
          <a:ln w="9525">
            <a:noFill/>
            <a:miter lim="800000"/>
            <a:headEnd/>
            <a:tailEnd/>
          </a:ln>
        </p:spPr>
      </p:pic>
      <p:pic>
        <p:nvPicPr>
          <p:cNvPr id="41989" name="irc_mi" descr="proteine"/>
          <p:cNvPicPr>
            <a:picLocks noChangeAspect="1" noChangeArrowheads="1"/>
          </p:cNvPicPr>
          <p:nvPr/>
        </p:nvPicPr>
        <p:blipFill>
          <a:blip r:embed="rId5"/>
          <a:srcRect/>
          <a:stretch>
            <a:fillRect/>
          </a:stretch>
        </p:blipFill>
        <p:spPr bwMode="auto">
          <a:xfrm>
            <a:off x="3254375" y="2205038"/>
            <a:ext cx="2519363" cy="1690687"/>
          </a:xfrm>
          <a:prstGeom prst="rect">
            <a:avLst/>
          </a:prstGeom>
          <a:noFill/>
          <a:ln w="9525">
            <a:noFill/>
            <a:miter lim="800000"/>
            <a:headEnd/>
            <a:tailEnd/>
          </a:ln>
        </p:spPr>
      </p:pic>
      <p:pic>
        <p:nvPicPr>
          <p:cNvPr id="41990" name="irc_mi" descr="dairy_food-resized-600"/>
          <p:cNvPicPr>
            <a:picLocks noChangeAspect="1" noChangeArrowheads="1"/>
          </p:cNvPicPr>
          <p:nvPr/>
        </p:nvPicPr>
        <p:blipFill>
          <a:blip r:embed="rId6"/>
          <a:srcRect/>
          <a:stretch>
            <a:fillRect/>
          </a:stretch>
        </p:blipFill>
        <p:spPr bwMode="auto">
          <a:xfrm>
            <a:off x="6403975" y="4238625"/>
            <a:ext cx="2243138" cy="1658938"/>
          </a:xfrm>
          <a:prstGeom prst="rect">
            <a:avLst/>
          </a:prstGeom>
          <a:noFill/>
          <a:ln w="9525">
            <a:noFill/>
            <a:miter lim="800000"/>
            <a:headEnd/>
            <a:tailEnd/>
          </a:ln>
        </p:spPr>
      </p:pic>
      <p:pic>
        <p:nvPicPr>
          <p:cNvPr id="41991" name="irc_mi" descr="latticini-proteine"/>
          <p:cNvPicPr>
            <a:picLocks noChangeAspect="1" noChangeArrowheads="1"/>
          </p:cNvPicPr>
          <p:nvPr/>
        </p:nvPicPr>
        <p:blipFill>
          <a:blip r:embed="rId7"/>
          <a:srcRect/>
          <a:stretch>
            <a:fillRect/>
          </a:stretch>
        </p:blipFill>
        <p:spPr bwMode="auto">
          <a:xfrm>
            <a:off x="6299200" y="2274888"/>
            <a:ext cx="2339975" cy="1552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549275"/>
            <a:ext cx="8229600" cy="1584325"/>
          </a:xfrm>
        </p:spPr>
        <p:txBody>
          <a:bodyPr wrap="square" numCol="1" anchorCtr="0" compatLnSpc="1">
            <a:prstTxWarp prst="textNoShape">
              <a:avLst/>
            </a:prstTxWarp>
          </a:bodyPr>
          <a:lstStyle/>
          <a:p>
            <a:pPr eaLnBrk="1" hangingPunct="1">
              <a:lnSpc>
                <a:spcPts val="3200"/>
              </a:lnSpc>
              <a:defRPr/>
            </a:pPr>
            <a:r>
              <a:rPr lang="it-CH" sz="1400" b="1" dirty="0" smtClean="0">
                <a:solidFill>
                  <a:srgbClr val="FF0000"/>
                </a:solidFill>
                <a:effectLst>
                  <a:outerShdw blurRad="38100" dist="38100" dir="2700000" algn="tl">
                    <a:srgbClr val="C0C0C0"/>
                  </a:outerShdw>
                </a:effectLst>
                <a:latin typeface="Comic Sans MS" pitchFamily="66" charset="0"/>
              </a:rPr>
              <a:t>PRODOTTI ANIMALI RICCHI DI PROTEINE</a:t>
            </a: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PRO</a:t>
            </a:r>
            <a:r>
              <a:rPr lang="it-CH" sz="1400" b="1" dirty="0" smtClean="0">
                <a:effectLst>
                  <a:outerShdw blurRad="38100" dist="38100" dir="2700000" algn="tl">
                    <a:srgbClr val="C0C0C0"/>
                  </a:outerShdw>
                </a:effectLst>
                <a:latin typeface="Comic Sans MS" pitchFamily="66" charset="0"/>
              </a:rPr>
              <a:t>: Un alimento contiene tutti gli aminoacidi essenziali; apporto di FERRO elevato (carni rosse)</a:t>
            </a:r>
            <a:br>
              <a:rPr lang="it-CH" sz="1400" b="1" dirty="0" smtClean="0">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CONTRO:</a:t>
            </a:r>
            <a:r>
              <a:rPr lang="it-CH" sz="1400" b="1" dirty="0" smtClean="0">
                <a:effectLst>
                  <a:outerShdw blurRad="38100" dist="38100" dir="2700000" algn="tl">
                    <a:srgbClr val="C0C0C0"/>
                  </a:outerShdw>
                </a:effectLst>
                <a:latin typeface="Comic Sans MS" pitchFamily="66" charset="0"/>
              </a:rPr>
              <a:t> spesso ricche di lipidi</a:t>
            </a:r>
          </a:p>
        </p:txBody>
      </p:sp>
      <p:pic>
        <p:nvPicPr>
          <p:cNvPr id="43010" name="irc_mi" descr="proteine"/>
          <p:cNvPicPr>
            <a:picLocks noChangeAspect="1" noChangeArrowheads="1"/>
          </p:cNvPicPr>
          <p:nvPr/>
        </p:nvPicPr>
        <p:blipFill>
          <a:blip r:embed="rId2"/>
          <a:srcRect/>
          <a:stretch>
            <a:fillRect/>
          </a:stretch>
        </p:blipFill>
        <p:spPr bwMode="auto">
          <a:xfrm>
            <a:off x="539750" y="3252788"/>
            <a:ext cx="2519363" cy="1690687"/>
          </a:xfrm>
          <a:prstGeom prst="rect">
            <a:avLst/>
          </a:prstGeom>
          <a:noFill/>
          <a:ln w="9525">
            <a:noFill/>
            <a:miter lim="800000"/>
            <a:headEnd/>
            <a:tailEnd/>
          </a:ln>
        </p:spPr>
      </p:pic>
      <p:pic>
        <p:nvPicPr>
          <p:cNvPr id="43011" name="irc_mi" descr="latticini-proteine"/>
          <p:cNvPicPr>
            <a:picLocks noChangeAspect="1" noChangeArrowheads="1"/>
          </p:cNvPicPr>
          <p:nvPr/>
        </p:nvPicPr>
        <p:blipFill>
          <a:blip r:embed="rId3"/>
          <a:srcRect/>
          <a:stretch>
            <a:fillRect/>
          </a:stretch>
        </p:blipFill>
        <p:spPr bwMode="auto">
          <a:xfrm>
            <a:off x="6156325" y="3252788"/>
            <a:ext cx="2613025" cy="1733550"/>
          </a:xfrm>
          <a:prstGeom prst="rect">
            <a:avLst/>
          </a:prstGeom>
          <a:noFill/>
          <a:ln w="9525">
            <a:noFill/>
            <a:miter lim="800000"/>
            <a:headEnd/>
            <a:tailEnd/>
          </a:ln>
        </p:spPr>
      </p:pic>
      <p:pic>
        <p:nvPicPr>
          <p:cNvPr id="43012" name="irc_mi" descr="C_5660827_-_Milchprodukte"/>
          <p:cNvPicPr>
            <a:picLocks noChangeAspect="1" noChangeArrowheads="1"/>
          </p:cNvPicPr>
          <p:nvPr/>
        </p:nvPicPr>
        <p:blipFill>
          <a:blip r:embed="rId4"/>
          <a:srcRect/>
          <a:stretch>
            <a:fillRect/>
          </a:stretch>
        </p:blipFill>
        <p:spPr bwMode="auto">
          <a:xfrm>
            <a:off x="3419475" y="3273425"/>
            <a:ext cx="2259013" cy="1690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620713"/>
            <a:ext cx="8229600" cy="1223962"/>
          </a:xfrm>
        </p:spPr>
        <p:txBody>
          <a:bodyPr wrap="square" numCol="1" anchorCtr="0" compatLnSpc="1">
            <a:prstTxWarp prst="textNoShape">
              <a:avLst/>
            </a:prstTxWarp>
          </a:bodyPr>
          <a:lstStyle/>
          <a:p>
            <a:pPr eaLnBrk="1" hangingPunct="1">
              <a:lnSpc>
                <a:spcPts val="3200"/>
              </a:lnSpc>
              <a:defRPr/>
            </a:pPr>
            <a:r>
              <a:rPr lang="it-CH" sz="1400" b="1" dirty="0" smtClean="0">
                <a:solidFill>
                  <a:srgbClr val="FF0000"/>
                </a:solidFill>
                <a:effectLst>
                  <a:outerShdw blurRad="38100" dist="38100" dir="2700000" algn="tl">
                    <a:srgbClr val="C0C0C0"/>
                  </a:outerShdw>
                </a:effectLst>
                <a:latin typeface="Comic Sans MS" pitchFamily="66" charset="0"/>
              </a:rPr>
              <a:t>PRODOTTI VEGETALI RICCHI DI PROTEINE (legumi, prodotti integrali)</a:t>
            </a:r>
            <a:br>
              <a:rPr lang="it-CH" sz="1400" b="1" dirty="0" smtClean="0">
                <a:solidFill>
                  <a:srgbClr val="FF0000"/>
                </a:solidFill>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PRO</a:t>
            </a:r>
            <a:r>
              <a:rPr lang="it-CH" sz="1400" b="1" dirty="0" smtClean="0">
                <a:effectLst>
                  <a:outerShdw blurRad="38100" dist="38100" dir="2700000" algn="tl">
                    <a:srgbClr val="C0C0C0"/>
                  </a:outerShdw>
                </a:effectLst>
                <a:latin typeface="Comic Sans MS" pitchFamily="66" charset="0"/>
              </a:rPr>
              <a:t>: gli elementi che accompagnano le proteine sono nutrienti indispensabili</a:t>
            </a:r>
            <a:br>
              <a:rPr lang="it-CH" sz="1400" b="1" dirty="0" smtClean="0">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CONTRO</a:t>
            </a:r>
            <a:r>
              <a:rPr lang="it-CH" sz="1400" b="1" dirty="0" smtClean="0">
                <a:effectLst>
                  <a:outerShdw blurRad="38100" dist="38100" dir="2700000" algn="tl">
                    <a:srgbClr val="C0C0C0"/>
                  </a:outerShdw>
                </a:effectLst>
                <a:latin typeface="Comic Sans MS" pitchFamily="66" charset="0"/>
              </a:rPr>
              <a:t>: poco apporto di Ferro, nessun prodotto vegetale contiene tutti gli aminoacidi</a:t>
            </a:r>
          </a:p>
        </p:txBody>
      </p:sp>
      <p:pic>
        <p:nvPicPr>
          <p:cNvPr id="44034" name="Picture 2" descr="ANd9GcQM8rJ1B2xfd1qfO7yYMWirzzMXfYw_jmHUT4DYs8NcRfFRVMCu"/>
          <p:cNvPicPr>
            <a:picLocks noChangeAspect="1" noChangeArrowheads="1"/>
          </p:cNvPicPr>
          <p:nvPr/>
        </p:nvPicPr>
        <p:blipFill>
          <a:blip r:embed="rId2"/>
          <a:srcRect/>
          <a:stretch>
            <a:fillRect/>
          </a:stretch>
        </p:blipFill>
        <p:spPr bwMode="auto">
          <a:xfrm>
            <a:off x="539750" y="3168650"/>
            <a:ext cx="3255963" cy="2520950"/>
          </a:xfrm>
          <a:prstGeom prst="rect">
            <a:avLst/>
          </a:prstGeom>
          <a:noFill/>
          <a:ln w="9525">
            <a:noFill/>
            <a:miter lim="800000"/>
            <a:headEnd/>
            <a:tailEnd/>
          </a:ln>
        </p:spPr>
      </p:pic>
      <p:pic>
        <p:nvPicPr>
          <p:cNvPr id="44035" name="Picture 4" descr="Immagine correlata">
            <a:hlinkClick r:id="rId3"/>
          </p:cNvPr>
          <p:cNvPicPr>
            <a:picLocks noChangeAspect="1" noChangeArrowheads="1"/>
          </p:cNvPicPr>
          <p:nvPr/>
        </p:nvPicPr>
        <p:blipFill>
          <a:blip r:embed="rId4"/>
          <a:srcRect/>
          <a:stretch>
            <a:fillRect/>
          </a:stretch>
        </p:blipFill>
        <p:spPr bwMode="auto">
          <a:xfrm>
            <a:off x="4211638" y="2781300"/>
            <a:ext cx="3709987" cy="3297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476250"/>
            <a:ext cx="8229600" cy="5113338"/>
          </a:xfrm>
        </p:spPr>
        <p:txBody>
          <a:bodyPr wrap="square" numCol="1" anchorCtr="0" compatLnSpc="1">
            <a:prstTxWarp prst="textNoShape">
              <a:avLst/>
            </a:prstTxWarp>
          </a:bodyPr>
          <a:lstStyle/>
          <a:p>
            <a:pPr eaLnBrk="1" hangingPunct="1">
              <a:lnSpc>
                <a:spcPts val="3200"/>
              </a:lnSpc>
              <a:defRPr/>
            </a:pPr>
            <a:r>
              <a:rPr lang="it-CH" sz="1800" b="1" dirty="0" smtClean="0">
                <a:solidFill>
                  <a:srgbClr val="C51401"/>
                </a:solidFill>
                <a:effectLst>
                  <a:outerShdw blurRad="38100" dist="38100" dir="2700000" algn="tl">
                    <a:srgbClr val="C0C0C0"/>
                  </a:outerShdw>
                </a:effectLst>
                <a:latin typeface="Comic Sans MS" pitchFamily="66" charset="0"/>
              </a:rPr>
              <a:t>Errori alimentari: eccesso di prodotti animali</a:t>
            </a: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eccesso di lipidi di origine animale (arteriosclerosi, problemi gravi al sistema cardiocircolatorio)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acidità (</a:t>
            </a:r>
            <a:r>
              <a:rPr lang="it-CH" sz="1400" b="1" dirty="0" err="1" smtClean="0">
                <a:effectLst>
                  <a:outerShdw blurRad="38100" dist="38100" dir="2700000" algn="tl">
                    <a:srgbClr val="C0C0C0"/>
                  </a:outerShdw>
                </a:effectLst>
                <a:latin typeface="Comic Sans MS" pitchFamily="66" charset="0"/>
              </a:rPr>
              <a:t>pH</a:t>
            </a:r>
            <a:r>
              <a:rPr lang="it-CH" sz="1400" b="1" dirty="0" smtClean="0">
                <a:effectLst>
                  <a:outerShdw blurRad="38100" dist="38100" dir="2700000" algn="tl">
                    <a:srgbClr val="C0C0C0"/>
                  </a:outerShdw>
                </a:effectLst>
                <a:latin typeface="Comic Sans MS" pitchFamily="66" charset="0"/>
              </a:rPr>
              <a:t> cala), abbassamento del rendimento cellulare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infiammazioni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disturbi al sistema digerente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disidratazione, affaticamento renale ed epatico (smaltimento gruppo amminico)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800" b="1" dirty="0" smtClean="0">
                <a:solidFill>
                  <a:srgbClr val="C51401"/>
                </a:solidFill>
                <a:effectLst>
                  <a:outerShdw blurRad="38100" dist="38100" dir="2700000" algn="tl">
                    <a:srgbClr val="C0C0C0"/>
                  </a:outerShdw>
                </a:effectLst>
                <a:latin typeface="Comic Sans MS" pitchFamily="66" charset="0"/>
              </a:rPr>
              <a:t>Errori alimentari: quantità insufficiente di acqua</a:t>
            </a: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calo del </a:t>
            </a:r>
            <a:r>
              <a:rPr lang="it-CH" sz="1400" b="1" dirty="0" err="1" smtClean="0">
                <a:effectLst>
                  <a:outerShdw blurRad="38100" dist="38100" dir="2700000" algn="tl">
                    <a:srgbClr val="C0C0C0"/>
                  </a:outerShdw>
                </a:effectLst>
                <a:latin typeface="Comic Sans MS" pitchFamily="66" charset="0"/>
              </a:rPr>
              <a:t>pH</a:t>
            </a: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calo del rendimento cellulare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infiammazioni più frequenti</a:t>
            </a:r>
            <a:r>
              <a:rPr lang="it-IT" dirty="0" smtClean="0">
                <a:effectLst/>
              </a:rPr>
              <a:t> </a:t>
            </a:r>
            <a:endParaRPr lang="it-CH" dirty="0" smtClean="0">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188913"/>
            <a:ext cx="8229600" cy="1655762"/>
          </a:xfrm>
        </p:spPr>
        <p:txBody>
          <a:bodyPr wrap="square" numCol="1" anchorCtr="0" compatLnSpc="1">
            <a:prstTxWarp prst="textNoShape">
              <a:avLst/>
            </a:prstTxWarp>
          </a:bodyPr>
          <a:lstStyle/>
          <a:p>
            <a:pPr eaLnBrk="1" hangingPunct="1">
              <a:lnSpc>
                <a:spcPts val="3200"/>
              </a:lnSpc>
              <a:defRPr/>
            </a:pPr>
            <a:r>
              <a:rPr lang="it-CH" sz="1400" b="1" u="sng" dirty="0" smtClean="0">
                <a:solidFill>
                  <a:srgbClr val="FF0000"/>
                </a:solidFill>
                <a:effectLst>
                  <a:outerShdw blurRad="38100" dist="38100" dir="2700000" algn="tl">
                    <a:srgbClr val="C0C0C0"/>
                  </a:outerShdw>
                </a:effectLst>
                <a:latin typeface="Comic Sans MS" pitchFamily="66" charset="0"/>
              </a:rPr>
              <a:t>UN ABUSO DI LIPIDI DI ORIGINE ANIMALE </a:t>
            </a: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FAVORISCE L’ARTERIOSCLEROSI E L’INSORGERE DI PATOLOGIE LEGATE AL SISTEMA CARDIOCIRCOLATORIO (arteriosclerosi, ictus, infarti, alta pressione, </a:t>
            </a:r>
            <a:r>
              <a:rPr lang="it-CH" sz="1400" b="1" dirty="0" err="1" smtClean="0">
                <a:effectLst>
                  <a:outerShdw blurRad="38100" dist="38100" dir="2700000" algn="tl">
                    <a:srgbClr val="C0C0C0"/>
                  </a:outerShdw>
                </a:effectLst>
                <a:latin typeface="Comic Sans MS" pitchFamily="66" charset="0"/>
              </a:rPr>
              <a:t>ecc</a:t>
            </a:r>
            <a:r>
              <a:rPr lang="it-CH" sz="1400" b="1" dirty="0" smtClean="0">
                <a:effectLst>
                  <a:outerShdw blurRad="38100" dist="38100" dir="2700000" algn="tl">
                    <a:srgbClr val="C0C0C0"/>
                  </a:outerShdw>
                </a:effectLst>
                <a:latin typeface="Comic Sans MS" pitchFamily="66" charset="0"/>
              </a:rPr>
              <a:t>);</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FAVORISCE L’INSORGERE DI INFIAMMAZIONI E TUMORI</a:t>
            </a:r>
          </a:p>
        </p:txBody>
      </p:sp>
      <p:pic>
        <p:nvPicPr>
          <p:cNvPr id="46082" name="irc_mi" descr="http://www.malattievascolari.com/img/gal-arterie/arteriosclerosi.jpg"/>
          <p:cNvPicPr>
            <a:picLocks noChangeAspect="1" noChangeArrowheads="1"/>
          </p:cNvPicPr>
          <p:nvPr/>
        </p:nvPicPr>
        <p:blipFill>
          <a:blip r:embed="rId2" r:link="rId3"/>
          <a:srcRect/>
          <a:stretch>
            <a:fillRect/>
          </a:stretch>
        </p:blipFill>
        <p:spPr bwMode="auto">
          <a:xfrm>
            <a:off x="4140200" y="2476500"/>
            <a:ext cx="4679950" cy="2828925"/>
          </a:xfrm>
          <a:prstGeom prst="rect">
            <a:avLst/>
          </a:prstGeom>
          <a:noFill/>
          <a:ln w="9525">
            <a:noFill/>
            <a:miter lim="800000"/>
            <a:headEnd/>
            <a:tailEnd/>
          </a:ln>
        </p:spPr>
      </p:pic>
      <p:pic>
        <p:nvPicPr>
          <p:cNvPr id="46083" name="Picture 5" descr="http://salute.pourfemme.it/img/Arteriosclerosi.jpg"/>
          <p:cNvPicPr>
            <a:picLocks noChangeAspect="1" noChangeArrowheads="1"/>
          </p:cNvPicPr>
          <p:nvPr/>
        </p:nvPicPr>
        <p:blipFill>
          <a:blip r:embed="rId4" r:link="rId5"/>
          <a:srcRect/>
          <a:stretch>
            <a:fillRect/>
          </a:stretch>
        </p:blipFill>
        <p:spPr bwMode="auto">
          <a:xfrm>
            <a:off x="539750" y="2438400"/>
            <a:ext cx="3455988" cy="290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olo 5"/>
          <p:cNvSpPr>
            <a:spLocks noGrp="1"/>
          </p:cNvSpPr>
          <p:nvPr>
            <p:ph type="title" idx="4294967295"/>
          </p:nvPr>
        </p:nvSpPr>
        <p:spPr bwMode="auto">
          <a:xfrm>
            <a:off x="539750" y="476250"/>
            <a:ext cx="8229600" cy="936625"/>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PREISTORIA E ALIMENTAZIONE</a:t>
            </a:r>
            <a:br>
              <a:rPr lang="it-CH" sz="1800" b="1" smtClean="0">
                <a:solidFill>
                  <a:schemeClr val="tx1"/>
                </a:solidFill>
                <a:effectLst/>
                <a:latin typeface="Comic Sans MS" pitchFamily="66" charset="0"/>
              </a:rPr>
            </a:br>
            <a:r>
              <a:rPr lang="it-CH" sz="1800" b="1" smtClean="0">
                <a:solidFill>
                  <a:schemeClr val="tx1"/>
                </a:solidFill>
                <a:effectLst/>
                <a:latin typeface="Comic Sans MS" pitchFamily="66" charset="0"/>
              </a:rPr>
              <a:t>evoluzione umana e alimentazione</a:t>
            </a:r>
            <a:br>
              <a:rPr lang="it-CH" sz="1800" b="1" smtClean="0">
                <a:solidFill>
                  <a:schemeClr val="tx1"/>
                </a:solidFill>
                <a:effectLst/>
                <a:latin typeface="Comic Sans MS" pitchFamily="66" charset="0"/>
              </a:rPr>
            </a:br>
            <a:endParaRPr lang="it-CH" sz="1400" b="1" smtClean="0">
              <a:solidFill>
                <a:schemeClr val="tx1"/>
              </a:solidFill>
              <a:effectLst/>
              <a:latin typeface="Comic Sans MS" pitchFamily="66" charset="0"/>
            </a:endParaRPr>
          </a:p>
        </p:txBody>
      </p:sp>
      <p:pic>
        <p:nvPicPr>
          <p:cNvPr id="17410" name="Picture 5" descr="Risultati immagini per evoluzione umana e alimentazione">
            <a:hlinkClick r:id="rId2"/>
          </p:cNvPr>
          <p:cNvPicPr>
            <a:picLocks noChangeAspect="1" noChangeArrowheads="1"/>
          </p:cNvPicPr>
          <p:nvPr/>
        </p:nvPicPr>
        <p:blipFill>
          <a:blip r:embed="rId3"/>
          <a:srcRect/>
          <a:stretch>
            <a:fillRect/>
          </a:stretch>
        </p:blipFill>
        <p:spPr bwMode="auto">
          <a:xfrm>
            <a:off x="539750" y="1335088"/>
            <a:ext cx="7993063" cy="5341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476250"/>
            <a:ext cx="8229600" cy="5329238"/>
          </a:xfrm>
        </p:spPr>
        <p:txBody>
          <a:bodyPr wrap="square" numCol="1" anchorCtr="0" compatLnSpc="1">
            <a:prstTxWarp prst="textNoShape">
              <a:avLst/>
            </a:prstTxWarp>
          </a:bodyPr>
          <a:lstStyle/>
          <a:p>
            <a:pPr eaLnBrk="1" hangingPunct="1">
              <a:lnSpc>
                <a:spcPts val="3200"/>
              </a:lnSpc>
              <a:defRPr/>
            </a:pPr>
            <a:r>
              <a:rPr lang="it-CH" sz="1800" b="1" dirty="0" smtClean="0">
                <a:solidFill>
                  <a:srgbClr val="C51401"/>
                </a:solidFill>
                <a:effectLst>
                  <a:outerShdw blurRad="38100" dist="38100" dir="2700000" algn="tl">
                    <a:srgbClr val="C0C0C0"/>
                  </a:outerShdw>
                </a:effectLst>
                <a:latin typeface="Comic Sans MS" pitchFamily="66" charset="0"/>
              </a:rPr>
              <a:t>Errori alimentari: eccesso di cibi zuccherati e raffinati</a:t>
            </a:r>
            <a:br>
              <a:rPr lang="it-CH" sz="1800" b="1" dirty="0" smtClean="0">
                <a:solidFill>
                  <a:srgbClr val="C51401"/>
                </a:solidFill>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diabete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calo del </a:t>
            </a:r>
            <a:r>
              <a:rPr lang="it-CH" sz="1400" b="1" dirty="0" err="1" smtClean="0">
                <a:effectLst>
                  <a:outerShdw blurRad="38100" dist="38100" dir="2700000" algn="tl">
                    <a:srgbClr val="C0C0C0"/>
                  </a:outerShdw>
                </a:effectLst>
                <a:latin typeface="Comic Sans MS" pitchFamily="66" charset="0"/>
              </a:rPr>
              <a:t>pH</a:t>
            </a:r>
            <a:r>
              <a:rPr lang="it-CH" sz="1400" b="1" dirty="0" smtClean="0">
                <a:effectLst>
                  <a:outerShdw blurRad="38100" dist="38100" dir="2700000" algn="tl">
                    <a:srgbClr val="C0C0C0"/>
                  </a:outerShdw>
                </a:effectLst>
                <a:latin typeface="Comic Sans MS" pitchFamily="66" charset="0"/>
              </a:rPr>
              <a:t>, abbassamento del rendimento cellulare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sovrappeso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mancanza di nutrienti fondamentali (presenti nell’integrale)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iperattività e deficit dell’attenzione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aumenta il rischio di arteriosclerosi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800" b="1" dirty="0" smtClean="0">
                <a:solidFill>
                  <a:srgbClr val="C51401"/>
                </a:solidFill>
                <a:effectLst>
                  <a:outerShdw blurRad="38100" dist="38100" dir="2700000" algn="tl">
                    <a:srgbClr val="C0C0C0"/>
                  </a:outerShdw>
                </a:effectLst>
                <a:latin typeface="Comic Sans MS" pitchFamily="66" charset="0"/>
              </a:rPr>
              <a:t>Errori alimentari: scarsità di fibre (frutta, verdura, legumi, integrale)</a:t>
            </a:r>
            <a:br>
              <a:rPr lang="it-CH" sz="1800" b="1" dirty="0" smtClean="0">
                <a:solidFill>
                  <a:srgbClr val="C51401"/>
                </a:solidFill>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aumenta il rischio di infiammazioni e tumori al sistema digerente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maggior assorbimento di lipidi di origine animale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drastico calo della flora intestinale buona</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aumento di metaboliti dannosi da parte della flora intestinale</a:t>
            </a:r>
            <a:endParaRPr lang="it-CH" dirty="0" smtClean="0">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19088" y="115888"/>
            <a:ext cx="8229600" cy="4105275"/>
          </a:xfrm>
        </p:spPr>
        <p:txBody>
          <a:bodyPr wrap="square" numCol="1" anchorCtr="0" compatLnSpc="1">
            <a:prstTxWarp prst="textNoShape">
              <a:avLst/>
            </a:prstTxWarp>
          </a:bodyPr>
          <a:lstStyle/>
          <a:p>
            <a:pPr eaLnBrk="1" hangingPunct="1">
              <a:lnSpc>
                <a:spcPts val="3200"/>
              </a:lnSpc>
              <a:defRPr/>
            </a:pPr>
            <a:r>
              <a:rPr lang="it-CH" sz="1400" b="1" smtClean="0">
                <a:solidFill>
                  <a:srgbClr val="FF0000"/>
                </a:solidFill>
                <a:effectLst>
                  <a:outerShdw blurRad="38100" dist="38100" dir="2700000" algn="tl">
                    <a:srgbClr val="C0C0C0"/>
                  </a:outerShdw>
                </a:effectLst>
                <a:latin typeface="Comic Sans MS" pitchFamily="66" charset="0"/>
              </a:rPr>
              <a:t>UN ECCESSO DI PRODOTTI RAFFINATI E ZUCCHERI COMPROMETTE LO STATO DI SALUTE E FACILITA L’INSORGERE DI NUMEROSE PATOLOGIE</a:t>
            </a:r>
            <a:r>
              <a:rPr lang="it-CH" sz="1400" b="1" smtClean="0">
                <a:effectLst>
                  <a:outerShdw blurRad="38100" dist="38100" dir="2700000" algn="tl">
                    <a:srgbClr val="C0C0C0"/>
                  </a:outerShdw>
                </a:effectLst>
                <a:latin typeface="Comic Sans MS" pitchFamily="66" charset="0"/>
              </a:rPr>
              <a:t>:</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iperattività</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disturbi della concentrazione e dei processi di apprendimento</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obesità</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infiammazioni (eccesso di acidità) e predisposizione ai tumori</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abbassamento drastico del rendimento cellulare</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diabete</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aumento del pericolo di danni al sistema cardiocircolatorio e arteriosclerosi (eccesso di acidità)  </a:t>
            </a:r>
          </a:p>
        </p:txBody>
      </p:sp>
      <p:pic>
        <p:nvPicPr>
          <p:cNvPr id="48130" name="Picture 4" descr="ANd9GcTx_ztsKyWawtl5AY4Sf7UwWrCPBxvfu9DDG-Q_rGKTOvISAWdsDItC1y71"/>
          <p:cNvPicPr>
            <a:picLocks noChangeAspect="1" noChangeArrowheads="1"/>
          </p:cNvPicPr>
          <p:nvPr/>
        </p:nvPicPr>
        <p:blipFill>
          <a:blip r:embed="rId2"/>
          <a:srcRect/>
          <a:stretch>
            <a:fillRect/>
          </a:stretch>
        </p:blipFill>
        <p:spPr bwMode="auto">
          <a:xfrm>
            <a:off x="900113" y="4076700"/>
            <a:ext cx="1903412" cy="1701800"/>
          </a:xfrm>
          <a:prstGeom prst="rect">
            <a:avLst/>
          </a:prstGeom>
          <a:noFill/>
          <a:ln w="9525">
            <a:noFill/>
            <a:miter lim="800000"/>
            <a:headEnd/>
            <a:tailEnd/>
          </a:ln>
        </p:spPr>
      </p:pic>
      <p:pic>
        <p:nvPicPr>
          <p:cNvPr id="48131" name="irc_mi" descr="dieta-carboidrati-quando-mangiarli"/>
          <p:cNvPicPr>
            <a:picLocks noChangeAspect="1" noChangeArrowheads="1"/>
          </p:cNvPicPr>
          <p:nvPr/>
        </p:nvPicPr>
        <p:blipFill>
          <a:blip r:embed="rId3"/>
          <a:srcRect/>
          <a:stretch>
            <a:fillRect/>
          </a:stretch>
        </p:blipFill>
        <p:spPr bwMode="auto">
          <a:xfrm>
            <a:off x="5219700" y="4037013"/>
            <a:ext cx="2509838" cy="167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476250"/>
            <a:ext cx="8229600" cy="5329238"/>
          </a:xfrm>
        </p:spPr>
        <p:txBody>
          <a:bodyPr wrap="square" numCol="1" anchorCtr="0" compatLnSpc="1">
            <a:prstTxWarp prst="textNoShape">
              <a:avLst/>
            </a:prstTxWarp>
          </a:bodyPr>
          <a:lstStyle/>
          <a:p>
            <a:pPr eaLnBrk="1" hangingPunct="1">
              <a:lnSpc>
                <a:spcPts val="3200"/>
              </a:lnSpc>
              <a:defRPr/>
            </a:pPr>
            <a:r>
              <a:rPr lang="it-CH" sz="1800" b="1" dirty="0" smtClean="0">
                <a:solidFill>
                  <a:srgbClr val="C51401"/>
                </a:solidFill>
                <a:effectLst>
                  <a:outerShdw blurRad="38100" dist="38100" dir="2700000" algn="tl">
                    <a:srgbClr val="C0C0C0"/>
                  </a:outerShdw>
                </a:effectLst>
                <a:latin typeface="Comic Sans MS" pitchFamily="66" charset="0"/>
              </a:rPr>
              <a:t>Errori alimentari: quantità insufficienti di frutta e verdura</a:t>
            </a:r>
            <a:br>
              <a:rPr lang="it-CH" sz="1800" b="1" dirty="0" smtClean="0">
                <a:solidFill>
                  <a:srgbClr val="C51401"/>
                </a:solidFill>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calo del </a:t>
            </a:r>
            <a:r>
              <a:rPr lang="it-CH" sz="1400" b="1" dirty="0" err="1" smtClean="0">
                <a:effectLst>
                  <a:outerShdw blurRad="38100" dist="38100" dir="2700000" algn="tl">
                    <a:srgbClr val="C0C0C0"/>
                  </a:outerShdw>
                </a:effectLst>
                <a:latin typeface="Comic Sans MS" pitchFamily="66" charset="0"/>
              </a:rPr>
              <a:t>pH</a:t>
            </a:r>
            <a:r>
              <a:rPr lang="it-CH" sz="1400" b="1" dirty="0" smtClean="0">
                <a:effectLst>
                  <a:outerShdw blurRad="38100" dist="38100" dir="2700000" algn="tl">
                    <a:srgbClr val="C0C0C0"/>
                  </a:outerShdw>
                </a:effectLst>
                <a:latin typeface="Comic Sans MS" pitchFamily="66" charset="0"/>
              </a:rPr>
              <a:t> (frutta e verdura rappresentano i cibi alcalini) e conseguente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calo del rendimento cellulare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aumentato rischio di infiammazioni e tumori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scarsità di antiossidanti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scarsità di vitamine idrosolubili e conseguente indebolimento delle difese immunitari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solidFill>
                  <a:srgbClr val="C51401"/>
                </a:solidFill>
                <a:effectLst>
                  <a:outerShdw blurRad="38100" dist="38100" dir="2700000" algn="tl">
                    <a:srgbClr val="C0C0C0"/>
                  </a:outerShdw>
                </a:effectLst>
                <a:latin typeface="Comic Sans MS" pitchFamily="66" charset="0"/>
              </a:rPr>
              <a:t/>
            </a:r>
            <a:br>
              <a:rPr lang="it-CH" sz="1400" b="1" dirty="0" smtClean="0">
                <a:solidFill>
                  <a:srgbClr val="C51401"/>
                </a:solidFill>
                <a:effectLst>
                  <a:outerShdw blurRad="38100" dist="38100" dir="2700000" algn="tl">
                    <a:srgbClr val="C0C0C0"/>
                  </a:outerShdw>
                </a:effectLst>
                <a:latin typeface="Comic Sans MS" pitchFamily="66" charset="0"/>
              </a:rPr>
            </a:br>
            <a:r>
              <a:rPr lang="it-CH" sz="1800" b="1" dirty="0" smtClean="0">
                <a:solidFill>
                  <a:srgbClr val="C51401"/>
                </a:solidFill>
                <a:effectLst>
                  <a:outerShdw blurRad="38100" dist="38100" dir="2700000" algn="tl">
                    <a:srgbClr val="C0C0C0"/>
                  </a:outerShdw>
                </a:effectLst>
                <a:latin typeface="Comic Sans MS" pitchFamily="66" charset="0"/>
              </a:rPr>
              <a:t>Errori alimentari: abuso di cibi e bevande acidi (prodotti animali, alcol, zuccheri, prodotti raffinati)</a:t>
            </a:r>
            <a:br>
              <a:rPr lang="it-CH" sz="1800" b="1" dirty="0" smtClean="0">
                <a:solidFill>
                  <a:srgbClr val="C51401"/>
                </a:solidFill>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aumento del grado di acidità e conseguente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calo del rendimento cellulare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aumentato rischio di infiammazioni e tumori</a:t>
            </a:r>
            <a:endParaRPr lang="it-CH" dirty="0" smtClean="0">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63550" y="260350"/>
            <a:ext cx="8229600" cy="865188"/>
          </a:xfrm>
        </p:spPr>
        <p:txBody>
          <a:bodyPr wrap="square" numCol="1" anchorCtr="0" compatLnSpc="1">
            <a:prstTxWarp prst="textNoShape">
              <a:avLst/>
            </a:prstTxWarp>
          </a:bodyPr>
          <a:lstStyle/>
          <a:p>
            <a:pPr eaLnBrk="1" hangingPunct="1">
              <a:lnSpc>
                <a:spcPts val="3200"/>
              </a:lnSpc>
              <a:defRPr/>
            </a:pPr>
            <a:r>
              <a:rPr lang="it-CH" sz="1400" b="1" smtClean="0">
                <a:effectLst>
                  <a:outerShdw blurRad="38100" dist="38100" dir="2700000" algn="tl">
                    <a:srgbClr val="C0C0C0"/>
                  </a:outerShdw>
                </a:effectLst>
                <a:latin typeface="Comic Sans MS" pitchFamily="66" charset="0"/>
              </a:rPr>
              <a:t>METABOLISMO BASALE E CONSUMO ENERGETICO GIORNALIERO</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Metabolismo basale: consumo energetico giornaliero a totale riposo</a:t>
            </a:r>
          </a:p>
        </p:txBody>
      </p:sp>
      <p:pic>
        <p:nvPicPr>
          <p:cNvPr id="50178" name="irc_mi" descr="Descrizione: http://www.pforster.ch/Maria/Salvataggio_files/image104.jpg"/>
          <p:cNvPicPr>
            <a:picLocks noChangeAspect="1" noChangeArrowheads="1"/>
          </p:cNvPicPr>
          <p:nvPr/>
        </p:nvPicPr>
        <p:blipFill>
          <a:blip r:embed="rId2"/>
          <a:srcRect/>
          <a:stretch>
            <a:fillRect/>
          </a:stretch>
        </p:blipFill>
        <p:spPr bwMode="auto">
          <a:xfrm>
            <a:off x="1042988" y="1484313"/>
            <a:ext cx="7127875" cy="4005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188913"/>
            <a:ext cx="8229600" cy="3311525"/>
          </a:xfrm>
        </p:spPr>
        <p:txBody>
          <a:bodyPr wrap="square" numCol="1" anchorCtr="0" compatLnSpc="1">
            <a:prstTxWarp prst="textNoShape">
              <a:avLst/>
            </a:prstTxWarp>
          </a:bodyPr>
          <a:lstStyle/>
          <a:p>
            <a:pPr eaLnBrk="1" hangingPunct="1">
              <a:lnSpc>
                <a:spcPts val="3200"/>
              </a:lnSpc>
              <a:defRPr/>
            </a:pPr>
            <a:r>
              <a:rPr lang="it-IT" sz="1400" b="1" u="sng" smtClean="0">
                <a:solidFill>
                  <a:schemeClr val="tx1"/>
                </a:solidFill>
                <a:effectLst>
                  <a:outerShdw blurRad="38100" dist="38100" dir="2700000" algn="tl">
                    <a:srgbClr val="C0C0C0"/>
                  </a:outerShdw>
                </a:effectLst>
                <a:latin typeface="Comic Sans MS" pitchFamily="66" charset="0"/>
              </a:rPr>
              <a:t>IL CONSUMO ENERGETICO GIORNALIERO è SUPERIORE AL METABOLISMO BASALE, e dipende</a:t>
            </a:r>
            <a:r>
              <a:rPr lang="it-IT" sz="1400" b="1" smtClean="0">
                <a:effectLst>
                  <a:outerShdw blurRad="38100" dist="38100" dir="2700000" algn="tl">
                    <a:srgbClr val="C0C0C0"/>
                  </a:outerShdw>
                </a:effectLst>
                <a:latin typeface="Comic Sans MS" pitchFamily="66" charset="0"/>
              </a:rPr>
              <a:t>:</a:t>
            </a:r>
            <a:br>
              <a:rPr lang="it-IT" sz="1400" b="1" smtClean="0">
                <a:effectLst>
                  <a:outerShdw blurRad="38100" dist="38100" dir="2700000" algn="tl">
                    <a:srgbClr val="C0C0C0"/>
                  </a:outerShdw>
                </a:effectLst>
                <a:latin typeface="Comic Sans MS" pitchFamily="66" charset="0"/>
              </a:rPr>
            </a:br>
            <a:r>
              <a:rPr lang="it-IT" sz="1400" b="1" smtClean="0">
                <a:solidFill>
                  <a:srgbClr val="2CA323"/>
                </a:solidFill>
                <a:effectLst>
                  <a:outerShdw blurRad="38100" dist="38100" dir="2700000" algn="tl">
                    <a:srgbClr val="C0C0C0"/>
                  </a:outerShdw>
                </a:effectLst>
                <a:latin typeface="Comic Sans MS" pitchFamily="66" charset="0"/>
              </a:rPr>
              <a:t>dall’attività fisica giornaliera (lavoro, sport);</a:t>
            </a:r>
            <a:br>
              <a:rPr lang="it-IT" sz="1400" b="1" smtClean="0">
                <a:solidFill>
                  <a:srgbClr val="2CA323"/>
                </a:solidFill>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dalla termogenesi, indotta dal tipo di dieta e dalla frequenza delle attività fisiche (nel grafico TID); la frequenza delle attività fisiche e le abitudini alimentari influenzano le attività metaboliche e il conseguente consumo energetico;</a:t>
            </a:r>
            <a:br>
              <a:rPr lang="it-IT" sz="1400" b="1" smtClean="0">
                <a:effectLst>
                  <a:outerShdw blurRad="38100" dist="38100" dir="2700000" algn="tl">
                    <a:srgbClr val="C0C0C0"/>
                  </a:outerShdw>
                </a:effectLst>
                <a:latin typeface="Comic Sans MS" pitchFamily="66" charset="0"/>
              </a:rPr>
            </a:br>
            <a:r>
              <a:rPr lang="it-IT" sz="1400" b="1" smtClean="0">
                <a:solidFill>
                  <a:srgbClr val="C51401"/>
                </a:solidFill>
                <a:effectLst/>
                <a:latin typeface="Comic Sans MS" pitchFamily="66" charset="0"/>
              </a:rPr>
              <a:t>dalla percentuale di massa muscolare e massa grassa (il consumo energetico del tessuto adiposo è quasi nullo, quello del tessuto muscolare è molto elevato).</a:t>
            </a:r>
            <a:endParaRPr lang="it-CH" sz="1400" b="1" smtClean="0">
              <a:solidFill>
                <a:srgbClr val="C51401"/>
              </a:solidFill>
              <a:effectLst/>
              <a:latin typeface="Comic Sans MS" pitchFamily="66" charset="0"/>
            </a:endParaRPr>
          </a:p>
        </p:txBody>
      </p:sp>
      <p:pic>
        <p:nvPicPr>
          <p:cNvPr id="51202" name="irc_mi" descr="Descrizione: http://iltuofitness.files.wordpress.com/2012/04/00_piramide-metabolismo1.gif"/>
          <p:cNvPicPr>
            <a:picLocks noChangeAspect="1" noChangeArrowheads="1"/>
          </p:cNvPicPr>
          <p:nvPr/>
        </p:nvPicPr>
        <p:blipFill>
          <a:blip r:embed="rId2"/>
          <a:srcRect/>
          <a:stretch>
            <a:fillRect/>
          </a:stretch>
        </p:blipFill>
        <p:spPr bwMode="auto">
          <a:xfrm>
            <a:off x="2916238" y="3789363"/>
            <a:ext cx="3384550" cy="2482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539750" y="1412875"/>
            <a:ext cx="8229600" cy="5186363"/>
          </a:xfrm>
        </p:spPr>
        <p:txBody>
          <a:bodyPr wrap="square" numCol="1" anchorCtr="0" compatLnSpc="1">
            <a:prstTxWarp prst="textNoShape">
              <a:avLst/>
            </a:prstTxWarp>
          </a:bodyPr>
          <a:lstStyle/>
          <a:p>
            <a:pPr eaLnBrk="1" hangingPunct="1">
              <a:lnSpc>
                <a:spcPts val="3200"/>
              </a:lnSpc>
              <a:defRPr/>
            </a:pPr>
            <a:r>
              <a:rPr lang="it-CH" sz="1800" b="1" smtClean="0">
                <a:effectLst>
                  <a:outerShdw blurRad="38100" dist="38100" dir="2700000" algn="tl">
                    <a:srgbClr val="C0C0C0"/>
                  </a:outerShdw>
                </a:effectLst>
                <a:latin typeface="Comic Sans MS" pitchFamily="66" charset="0"/>
              </a:rPr>
              <a:t>ALIMENTAZIONE CONSAPEVOLE: QUANTITATIVI EQUILIBRATI (GIORNALIERI)</a:t>
            </a:r>
            <a:br>
              <a:rPr lang="it-CH" sz="1800" b="1" smtClean="0">
                <a:effectLst>
                  <a:outerShdw blurRad="38100" dist="38100" dir="2700000" algn="tl">
                    <a:srgbClr val="C0C0C0"/>
                  </a:outerShdw>
                </a:effectLst>
                <a:latin typeface="Comic Sans MS" pitchFamily="66" charset="0"/>
              </a:rPr>
            </a:br>
            <a:r>
              <a:rPr lang="it-CH" sz="1800" b="1" smtClean="0">
                <a:effectLst>
                  <a:outerShdw blurRad="38100" dist="38100" dir="2700000" algn="tl">
                    <a:srgbClr val="C0C0C0"/>
                  </a:outerShdw>
                </a:effectLst>
                <a:latin typeface="Comic Sans MS" pitchFamily="66" charset="0"/>
              </a:rPr>
              <a:t/>
            </a:r>
            <a:br>
              <a:rPr lang="it-CH" sz="1800" b="1" smtClean="0">
                <a:effectLst>
                  <a:outerShdw blurRad="38100" dist="38100" dir="2700000" algn="tl">
                    <a:srgbClr val="C0C0C0"/>
                  </a:outerShdw>
                </a:effectLst>
                <a:latin typeface="Comic Sans MS" pitchFamily="66" charset="0"/>
              </a:rPr>
            </a:br>
            <a:r>
              <a:rPr lang="it-CH" sz="1800" b="1" smtClean="0">
                <a:effectLst>
                  <a:outerShdw blurRad="38100" dist="38100" dir="2700000" algn="tl">
                    <a:srgbClr val="C0C0C0"/>
                  </a:outerShdw>
                </a:effectLst>
                <a:latin typeface="Comic Sans MS" pitchFamily="66" charset="0"/>
              </a:rPr>
              <a:t/>
            </a:r>
            <a:br>
              <a:rPr lang="it-CH" sz="18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CARBOIDRATI: 300 GR (1260 KCAL)</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PROTEINE: 1 GR/KG di massa corporea (300 kcal)</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LIPIDI: 50 gr (450 kcal)</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
            </a:r>
            <a:br>
              <a:rPr lang="it-CH" sz="1400" b="1" smtClean="0">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SI PARLA DI ALIMENTAZIONE EQUILIBRATA (CHE NON VUOL DIRE SANA)</a:t>
            </a:r>
            <a:br>
              <a:rPr lang="it-CH" sz="1800" b="1"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
            </a:r>
            <a:br>
              <a:rPr lang="it-CH" sz="1800" b="1"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CI INDICA IL QUANTITATIVO DI NUTRIENTI ENERGETICI DI CUI NECESSITIAMO GIORNALMENTE (PER EVITARE SPRECHI)</a:t>
            </a:r>
            <a:br>
              <a:rPr lang="it-CH" sz="1800" b="1" smtClean="0">
                <a:solidFill>
                  <a:schemeClr val="tx1"/>
                </a:solidFill>
                <a:effectLst>
                  <a:outerShdw blurRad="38100" dist="38100" dir="2700000" algn="tl">
                    <a:srgbClr val="C0C0C0"/>
                  </a:outerShdw>
                </a:effectLst>
                <a:latin typeface="Comic Sans MS" pitchFamily="66" charset="0"/>
              </a:rPr>
            </a:br>
            <a:endParaRPr lang="it-CH" sz="1800" b="1" smtClean="0">
              <a:solidFill>
                <a:schemeClr val="tx1"/>
              </a:solidFill>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olo 5"/>
          <p:cNvSpPr>
            <a:spLocks noGrp="1"/>
          </p:cNvSpPr>
          <p:nvPr>
            <p:ph type="title" idx="4294967295"/>
          </p:nvPr>
        </p:nvSpPr>
        <p:spPr bwMode="auto">
          <a:xfrm>
            <a:off x="323850" y="404813"/>
            <a:ext cx="8229600" cy="23034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DIRITTI EGLI ANIMALI: uccidere animali e mangiarli si concilia con un’etica che si basa sul rispetto dell’animale?</a:t>
            </a:r>
            <a:br>
              <a:rPr lang="it-CH" sz="1800" b="1" smtClean="0">
                <a:solidFill>
                  <a:schemeClr val="tx1"/>
                </a:solidFill>
                <a:effectLst/>
                <a:latin typeface="Comic Sans MS" pitchFamily="66" charset="0"/>
              </a:rPr>
            </a:br>
            <a:r>
              <a:rPr lang="it-IT" sz="1600" b="1" smtClean="0">
                <a:effectLst/>
                <a:latin typeface="Comic Sans MS" pitchFamily="66" charset="0"/>
              </a:rPr>
              <a:t>Il termine "diritto" viene inteso in senso morale e legale, e rappresenta principalmente il diritto di vivere in libertà e di non soffrire inutilmente; non è quindi un termine proprio nel mondo dell’alimentazione, ma si presenta anche nel campo della ricerca e spesso anche nella sfera famigliare</a:t>
            </a:r>
            <a:endParaRPr lang="it-CH" sz="1600" b="1" smtClean="0">
              <a:effectLst/>
              <a:latin typeface="Comic Sans MS" pitchFamily="66" charset="0"/>
            </a:endParaRPr>
          </a:p>
        </p:txBody>
      </p:sp>
      <p:sp>
        <p:nvSpPr>
          <p:cNvPr id="55298" name="AutoShape 5" descr="Risultati immagini per diritti degli animali"/>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55299" name="Picture 7" descr="Risultati immagini per diritti degli animali">
            <a:hlinkClick r:id="rId2"/>
          </p:cNvPr>
          <p:cNvPicPr>
            <a:picLocks noChangeAspect="1" noChangeArrowheads="1"/>
          </p:cNvPicPr>
          <p:nvPr/>
        </p:nvPicPr>
        <p:blipFill>
          <a:blip r:embed="rId3"/>
          <a:srcRect/>
          <a:stretch>
            <a:fillRect/>
          </a:stretch>
        </p:blipFill>
        <p:spPr bwMode="auto">
          <a:xfrm>
            <a:off x="323850" y="4765675"/>
            <a:ext cx="3311525" cy="1851025"/>
          </a:xfrm>
          <a:prstGeom prst="rect">
            <a:avLst/>
          </a:prstGeom>
          <a:noFill/>
          <a:ln w="9525">
            <a:noFill/>
            <a:miter lim="800000"/>
            <a:headEnd/>
            <a:tailEnd/>
          </a:ln>
        </p:spPr>
      </p:pic>
      <p:pic>
        <p:nvPicPr>
          <p:cNvPr id="55300" name="Picture 9" descr="Risultati immagini per corrida">
            <a:hlinkClick r:id="rId4"/>
          </p:cNvPr>
          <p:cNvPicPr>
            <a:picLocks noChangeAspect="1" noChangeArrowheads="1"/>
          </p:cNvPicPr>
          <p:nvPr/>
        </p:nvPicPr>
        <p:blipFill>
          <a:blip r:embed="rId5"/>
          <a:srcRect/>
          <a:stretch>
            <a:fillRect/>
          </a:stretch>
        </p:blipFill>
        <p:spPr bwMode="auto">
          <a:xfrm>
            <a:off x="4427538" y="4652963"/>
            <a:ext cx="4392612" cy="1971675"/>
          </a:xfrm>
          <a:prstGeom prst="rect">
            <a:avLst/>
          </a:prstGeom>
          <a:noFill/>
          <a:ln w="9525">
            <a:noFill/>
            <a:miter lim="800000"/>
            <a:headEnd/>
            <a:tailEnd/>
          </a:ln>
        </p:spPr>
      </p:pic>
      <p:pic>
        <p:nvPicPr>
          <p:cNvPr id="55301" name="Picture 11" descr="Risultati immagini per animali da macello">
            <a:hlinkClick r:id="rId6"/>
          </p:cNvPr>
          <p:cNvPicPr>
            <a:picLocks noChangeAspect="1" noChangeArrowheads="1"/>
          </p:cNvPicPr>
          <p:nvPr/>
        </p:nvPicPr>
        <p:blipFill>
          <a:blip r:embed="rId7"/>
          <a:srcRect/>
          <a:stretch>
            <a:fillRect/>
          </a:stretch>
        </p:blipFill>
        <p:spPr bwMode="auto">
          <a:xfrm>
            <a:off x="2700338" y="2636838"/>
            <a:ext cx="3151187"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olo 5"/>
          <p:cNvSpPr>
            <a:spLocks noGrp="1"/>
          </p:cNvSpPr>
          <p:nvPr>
            <p:ph type="title" idx="4294967295"/>
          </p:nvPr>
        </p:nvSpPr>
        <p:spPr bwMode="auto">
          <a:xfrm>
            <a:off x="323850" y="404813"/>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OGM e alimentazione</a:t>
            </a:r>
            <a:endParaRPr lang="it-CH" sz="1400" b="1" smtClean="0">
              <a:effectLst/>
              <a:latin typeface="Comic Sans MS" pitchFamily="66" charset="0"/>
            </a:endParaRPr>
          </a:p>
        </p:txBody>
      </p:sp>
      <p:sp>
        <p:nvSpPr>
          <p:cNvPr id="56322" name="AutoShape 5"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56323" name="Picture 7" descr="Risultati immagini per ogm in agricoltura">
            <a:hlinkClick r:id="rId2"/>
          </p:cNvPr>
          <p:cNvPicPr>
            <a:picLocks noChangeAspect="1" noChangeArrowheads="1"/>
          </p:cNvPicPr>
          <p:nvPr/>
        </p:nvPicPr>
        <p:blipFill>
          <a:blip r:embed="rId3"/>
          <a:srcRect/>
          <a:stretch>
            <a:fillRect/>
          </a:stretch>
        </p:blipFill>
        <p:spPr bwMode="auto">
          <a:xfrm>
            <a:off x="468313" y="4076700"/>
            <a:ext cx="3455987" cy="2590800"/>
          </a:xfrm>
          <a:prstGeom prst="rect">
            <a:avLst/>
          </a:prstGeom>
          <a:noFill/>
          <a:ln w="9525">
            <a:noFill/>
            <a:miter lim="800000"/>
            <a:headEnd/>
            <a:tailEnd/>
          </a:ln>
        </p:spPr>
      </p:pic>
      <p:pic>
        <p:nvPicPr>
          <p:cNvPr id="56324" name="Picture 9" descr="Immagine correlata">
            <a:hlinkClick r:id="rId4"/>
          </p:cNvPr>
          <p:cNvPicPr>
            <a:picLocks noChangeAspect="1" noChangeArrowheads="1"/>
          </p:cNvPicPr>
          <p:nvPr/>
        </p:nvPicPr>
        <p:blipFill>
          <a:blip r:embed="rId5"/>
          <a:srcRect/>
          <a:stretch>
            <a:fillRect/>
          </a:stretch>
        </p:blipFill>
        <p:spPr bwMode="auto">
          <a:xfrm>
            <a:off x="2555875" y="1052513"/>
            <a:ext cx="3810000" cy="2857500"/>
          </a:xfrm>
          <a:prstGeom prst="rect">
            <a:avLst/>
          </a:prstGeom>
          <a:noFill/>
          <a:ln w="9525">
            <a:noFill/>
            <a:miter lim="800000"/>
            <a:headEnd/>
            <a:tailEnd/>
          </a:ln>
        </p:spPr>
      </p:pic>
      <p:pic>
        <p:nvPicPr>
          <p:cNvPr id="56325" name="Picture 11" descr="Risultati immagini per ogm animali esperimenti">
            <a:hlinkClick r:id="rId6"/>
          </p:cNvPr>
          <p:cNvPicPr>
            <a:picLocks noChangeAspect="1" noChangeArrowheads="1"/>
          </p:cNvPicPr>
          <p:nvPr/>
        </p:nvPicPr>
        <p:blipFill>
          <a:blip r:embed="rId7"/>
          <a:srcRect/>
          <a:stretch>
            <a:fillRect/>
          </a:stretch>
        </p:blipFill>
        <p:spPr bwMode="auto">
          <a:xfrm>
            <a:off x="4716463" y="4076700"/>
            <a:ext cx="4176712" cy="2593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olo 5"/>
          <p:cNvSpPr>
            <a:spLocks noGrp="1"/>
          </p:cNvSpPr>
          <p:nvPr>
            <p:ph type="title" idx="4294967295"/>
          </p:nvPr>
        </p:nvSpPr>
        <p:spPr bwMode="auto">
          <a:xfrm>
            <a:off x="304800" y="260350"/>
            <a:ext cx="8229600" cy="576263"/>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OGM: a quale scopo?</a:t>
            </a:r>
            <a:endParaRPr lang="it-CH" sz="1400" b="1" smtClean="0">
              <a:effectLst/>
              <a:latin typeface="Comic Sans MS" pitchFamily="66" charset="0"/>
            </a:endParaRPr>
          </a:p>
        </p:txBody>
      </p:sp>
      <p:sp>
        <p:nvSpPr>
          <p:cNvPr id="57346" name="AutoShape 5"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57347" name="Picture 2" descr="Risultati immagini per quali sono gli animali ogm">
            <a:hlinkClick r:id="rId2"/>
          </p:cNvPr>
          <p:cNvPicPr>
            <a:picLocks noChangeAspect="1" noChangeArrowheads="1"/>
          </p:cNvPicPr>
          <p:nvPr/>
        </p:nvPicPr>
        <p:blipFill>
          <a:blip r:embed="rId3"/>
          <a:srcRect/>
          <a:stretch>
            <a:fillRect/>
          </a:stretch>
        </p:blipFill>
        <p:spPr bwMode="auto">
          <a:xfrm>
            <a:off x="763588" y="1144588"/>
            <a:ext cx="761682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olo 5"/>
          <p:cNvSpPr>
            <a:spLocks noGrp="1"/>
          </p:cNvSpPr>
          <p:nvPr>
            <p:ph type="title" idx="4294967295"/>
          </p:nvPr>
        </p:nvSpPr>
        <p:spPr bwMode="auto">
          <a:xfrm>
            <a:off x="304800" y="188913"/>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OGM e rischi per l’ambiente</a:t>
            </a:r>
            <a:endParaRPr lang="it-CH" sz="1400" b="1" smtClean="0">
              <a:effectLst/>
              <a:latin typeface="Comic Sans MS" pitchFamily="66" charset="0"/>
            </a:endParaRPr>
          </a:p>
        </p:txBody>
      </p:sp>
      <p:sp>
        <p:nvSpPr>
          <p:cNvPr id="58370" name="AutoShape 5"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58371" name="Picture 2" descr="Risultati immagini per OGM e rischi per l'ambiente">
            <a:hlinkClick r:id="rId2"/>
          </p:cNvPr>
          <p:cNvPicPr>
            <a:picLocks noChangeAspect="1" noChangeArrowheads="1"/>
          </p:cNvPicPr>
          <p:nvPr/>
        </p:nvPicPr>
        <p:blipFill>
          <a:blip r:embed="rId3"/>
          <a:srcRect/>
          <a:stretch>
            <a:fillRect/>
          </a:stretch>
        </p:blipFill>
        <p:spPr bwMode="auto">
          <a:xfrm>
            <a:off x="630238" y="968375"/>
            <a:ext cx="7883525" cy="5913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olo 5"/>
          <p:cNvSpPr>
            <a:spLocks noGrp="1"/>
          </p:cNvSpPr>
          <p:nvPr>
            <p:ph type="title" idx="4294967295"/>
          </p:nvPr>
        </p:nvSpPr>
        <p:spPr bwMode="auto">
          <a:xfrm>
            <a:off x="539750" y="476250"/>
            <a:ext cx="8229600" cy="936625"/>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PREISTORIA E ALIMENTAZIONE</a:t>
            </a:r>
            <a:br>
              <a:rPr lang="it-CH" sz="1800" b="1" smtClean="0">
                <a:solidFill>
                  <a:schemeClr val="tx1"/>
                </a:solidFill>
                <a:effectLst/>
                <a:latin typeface="Comic Sans MS" pitchFamily="66" charset="0"/>
              </a:rPr>
            </a:br>
            <a:r>
              <a:rPr lang="it-CH" sz="1800" b="1" smtClean="0">
                <a:solidFill>
                  <a:schemeClr val="tx1"/>
                </a:solidFill>
                <a:effectLst/>
                <a:latin typeface="Comic Sans MS" pitchFamily="66" charset="0"/>
              </a:rPr>
              <a:t>evoluzione umana e salute</a:t>
            </a:r>
            <a:br>
              <a:rPr lang="it-CH" sz="1800" b="1" smtClean="0">
                <a:solidFill>
                  <a:schemeClr val="tx1"/>
                </a:solidFill>
                <a:effectLst/>
                <a:latin typeface="Comic Sans MS" pitchFamily="66" charset="0"/>
              </a:rPr>
            </a:br>
            <a:endParaRPr lang="it-CH" sz="1400" b="1" smtClean="0">
              <a:solidFill>
                <a:schemeClr val="tx1"/>
              </a:solidFill>
              <a:effectLst/>
              <a:latin typeface="Comic Sans MS" pitchFamily="66" charset="0"/>
            </a:endParaRPr>
          </a:p>
        </p:txBody>
      </p:sp>
      <p:pic>
        <p:nvPicPr>
          <p:cNvPr id="18434" name="Picture 5" descr="Risultati immagini per evoluzione umana e salute">
            <a:hlinkClick r:id="rId2"/>
          </p:cNvPr>
          <p:cNvPicPr>
            <a:picLocks noChangeAspect="1" noChangeArrowheads="1"/>
          </p:cNvPicPr>
          <p:nvPr/>
        </p:nvPicPr>
        <p:blipFill>
          <a:blip r:embed="rId3"/>
          <a:srcRect/>
          <a:stretch>
            <a:fillRect/>
          </a:stretch>
        </p:blipFill>
        <p:spPr bwMode="auto">
          <a:xfrm>
            <a:off x="-414338" y="1647825"/>
            <a:ext cx="9972676" cy="356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olo 5"/>
          <p:cNvSpPr>
            <a:spLocks noGrp="1"/>
          </p:cNvSpPr>
          <p:nvPr>
            <p:ph type="title" idx="4294967295"/>
          </p:nvPr>
        </p:nvSpPr>
        <p:spPr bwMode="auto">
          <a:xfrm>
            <a:off x="323850" y="404813"/>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OGM e rischi per l’ambiente e per la salute</a:t>
            </a:r>
            <a:endParaRPr lang="it-CH" sz="1400" b="1" smtClean="0">
              <a:effectLst/>
              <a:latin typeface="Comic Sans MS" pitchFamily="66" charset="0"/>
            </a:endParaRPr>
          </a:p>
        </p:txBody>
      </p:sp>
      <p:sp>
        <p:nvSpPr>
          <p:cNvPr id="59394" name="AutoShape 5"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59395" name="Picture 2" descr="Risultati immagini per OGM e rischi per l'ambiente">
            <a:hlinkClick r:id="rId2"/>
          </p:cNvPr>
          <p:cNvPicPr>
            <a:picLocks noChangeAspect="1" noChangeArrowheads="1"/>
          </p:cNvPicPr>
          <p:nvPr/>
        </p:nvPicPr>
        <p:blipFill>
          <a:blip r:embed="rId3"/>
          <a:srcRect/>
          <a:stretch>
            <a:fillRect/>
          </a:stretch>
        </p:blipFill>
        <p:spPr bwMode="auto">
          <a:xfrm>
            <a:off x="590550" y="919163"/>
            <a:ext cx="7962900" cy="597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olo 5"/>
          <p:cNvSpPr>
            <a:spLocks noGrp="1"/>
          </p:cNvSpPr>
          <p:nvPr>
            <p:ph type="title" idx="4294967295"/>
          </p:nvPr>
        </p:nvSpPr>
        <p:spPr bwMode="auto">
          <a:xfrm>
            <a:off x="323850" y="404813"/>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OGM e rischi per la salute</a:t>
            </a:r>
            <a:endParaRPr lang="it-CH" sz="1400" b="1" smtClean="0">
              <a:effectLst/>
              <a:latin typeface="Comic Sans MS" pitchFamily="66" charset="0"/>
            </a:endParaRPr>
          </a:p>
        </p:txBody>
      </p:sp>
      <p:sp>
        <p:nvSpPr>
          <p:cNvPr id="60418" name="AutoShape 5"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60419" name="Picture 2" descr="Risultati immagini per OGM e rischi per l'ambiente">
            <a:hlinkClick r:id="rId2"/>
          </p:cNvPr>
          <p:cNvPicPr>
            <a:picLocks noChangeAspect="1" noChangeArrowheads="1"/>
          </p:cNvPicPr>
          <p:nvPr/>
        </p:nvPicPr>
        <p:blipFill>
          <a:blip r:embed="rId3"/>
          <a:srcRect/>
          <a:stretch>
            <a:fillRect/>
          </a:stretch>
        </p:blipFill>
        <p:spPr bwMode="auto">
          <a:xfrm>
            <a:off x="557213" y="963613"/>
            <a:ext cx="8029575" cy="6021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olo 5"/>
          <p:cNvSpPr>
            <a:spLocks noGrp="1"/>
          </p:cNvSpPr>
          <p:nvPr>
            <p:ph type="title" idx="4294967295"/>
          </p:nvPr>
        </p:nvSpPr>
        <p:spPr bwMode="auto">
          <a:xfrm>
            <a:off x="304800" y="711200"/>
            <a:ext cx="8229600" cy="576263"/>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OGM animali e rischi per la salute: la maggior produttività è spesso sinonimo di debolezza, e quindi vengono utilizzati antibiotici, che si accumulano nella carne. Con quali conseguenze?</a:t>
            </a:r>
            <a:endParaRPr lang="it-CH" sz="1400" b="1" smtClean="0">
              <a:effectLst/>
              <a:latin typeface="Comic Sans MS" pitchFamily="66" charset="0"/>
            </a:endParaRPr>
          </a:p>
        </p:txBody>
      </p:sp>
      <p:sp>
        <p:nvSpPr>
          <p:cNvPr id="61442" name="AutoShape 5"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61443" name="Picture 2" descr="Risultati immagini per ogm animali e rischi per la salute">
            <a:hlinkClick r:id="rId2"/>
          </p:cNvPr>
          <p:cNvPicPr>
            <a:picLocks noChangeAspect="1" noChangeArrowheads="1"/>
          </p:cNvPicPr>
          <p:nvPr/>
        </p:nvPicPr>
        <p:blipFill>
          <a:blip r:embed="rId3"/>
          <a:srcRect/>
          <a:stretch>
            <a:fillRect/>
          </a:stretch>
        </p:blipFill>
        <p:spPr bwMode="auto">
          <a:xfrm>
            <a:off x="419100" y="1287463"/>
            <a:ext cx="8305800" cy="553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olo 5"/>
          <p:cNvSpPr>
            <a:spLocks noGrp="1"/>
          </p:cNvSpPr>
          <p:nvPr>
            <p:ph type="title" idx="4294967295"/>
          </p:nvPr>
        </p:nvSpPr>
        <p:spPr bwMode="auto">
          <a:xfrm>
            <a:off x="323850" y="404813"/>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Alimentazione e impatto ambientale</a:t>
            </a:r>
            <a:endParaRPr lang="it-CH" sz="1400" b="1" smtClean="0">
              <a:effectLst/>
              <a:latin typeface="Comic Sans MS" pitchFamily="66" charset="0"/>
            </a:endParaRPr>
          </a:p>
        </p:txBody>
      </p:sp>
      <p:sp>
        <p:nvSpPr>
          <p:cNvPr id="62466"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62467" name="irc_mi" descr="doppia-piramide-alimentare-ambientale-barilla-bcfn">
            <a:hlinkClick r:id="rId2"/>
          </p:cNvPr>
          <p:cNvPicPr>
            <a:picLocks noChangeAspect="1" noChangeArrowheads="1"/>
          </p:cNvPicPr>
          <p:nvPr/>
        </p:nvPicPr>
        <p:blipFill>
          <a:blip r:embed="rId3"/>
          <a:srcRect/>
          <a:stretch>
            <a:fillRect/>
          </a:stretch>
        </p:blipFill>
        <p:spPr bwMode="auto">
          <a:xfrm>
            <a:off x="468313" y="1597025"/>
            <a:ext cx="7848600" cy="470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olo 5"/>
          <p:cNvSpPr>
            <a:spLocks noGrp="1"/>
          </p:cNvSpPr>
          <p:nvPr>
            <p:ph type="title" idx="4294967295"/>
          </p:nvPr>
        </p:nvSpPr>
        <p:spPr bwMode="auto">
          <a:xfrm>
            <a:off x="323850" y="404813"/>
            <a:ext cx="8229600" cy="936625"/>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nuoce all’economia, all’ambiente, e soprattutto alla salute</a:t>
            </a:r>
            <a:endParaRPr lang="it-CH" sz="1400" b="1" smtClean="0">
              <a:effectLst/>
              <a:latin typeface="Comic Sans MS" pitchFamily="66" charset="0"/>
            </a:endParaRPr>
          </a:p>
        </p:txBody>
      </p:sp>
      <p:sp>
        <p:nvSpPr>
          <p:cNvPr id="63490"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63491" name="Picture 4" descr="Risultati immagini per abuso di carne">
            <a:hlinkClick r:id="rId2"/>
          </p:cNvPr>
          <p:cNvPicPr>
            <a:picLocks noChangeAspect="1" noChangeArrowheads="1"/>
          </p:cNvPicPr>
          <p:nvPr/>
        </p:nvPicPr>
        <p:blipFill>
          <a:blip r:embed="rId3"/>
          <a:srcRect/>
          <a:stretch>
            <a:fillRect/>
          </a:stretch>
        </p:blipFill>
        <p:spPr bwMode="auto">
          <a:xfrm>
            <a:off x="25400" y="1700213"/>
            <a:ext cx="9169400" cy="515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olo 5"/>
          <p:cNvSpPr>
            <a:spLocks noGrp="1"/>
          </p:cNvSpPr>
          <p:nvPr>
            <p:ph type="title" idx="4294967295"/>
          </p:nvPr>
        </p:nvSpPr>
        <p:spPr bwMode="auto">
          <a:xfrm>
            <a:off x="323850" y="404813"/>
            <a:ext cx="8229600" cy="936625"/>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nuoce all’economia, all’ambiente, e soprattutto alla salute</a:t>
            </a:r>
            <a:endParaRPr lang="it-CH" sz="1400" b="1" smtClean="0">
              <a:effectLst/>
              <a:latin typeface="Comic Sans MS" pitchFamily="66" charset="0"/>
            </a:endParaRPr>
          </a:p>
        </p:txBody>
      </p:sp>
      <p:sp>
        <p:nvSpPr>
          <p:cNvPr id="64514"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64515" name="Picture 2" descr="Risultati immagini per abuso di carne">
            <a:hlinkClick r:id="rId2"/>
          </p:cNvPr>
          <p:cNvPicPr>
            <a:picLocks noChangeAspect="1" noChangeArrowheads="1"/>
          </p:cNvPicPr>
          <p:nvPr/>
        </p:nvPicPr>
        <p:blipFill>
          <a:blip r:embed="rId3"/>
          <a:srcRect/>
          <a:stretch>
            <a:fillRect/>
          </a:stretch>
        </p:blipFill>
        <p:spPr bwMode="auto">
          <a:xfrm>
            <a:off x="738188" y="1327150"/>
            <a:ext cx="7667625" cy="5824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olo 5"/>
          <p:cNvSpPr>
            <a:spLocks noGrp="1"/>
          </p:cNvSpPr>
          <p:nvPr>
            <p:ph type="title" idx="4294967295"/>
          </p:nvPr>
        </p:nvSpPr>
        <p:spPr bwMode="auto">
          <a:xfrm>
            <a:off x="457200" y="-387350"/>
            <a:ext cx="8229600" cy="936625"/>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Cibi, bevande e rischio di tumori</a:t>
            </a:r>
          </a:p>
        </p:txBody>
      </p:sp>
      <p:sp>
        <p:nvSpPr>
          <p:cNvPr id="65538"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65539" name="Picture 2" descr="Immagine correlata">
            <a:hlinkClick r:id="rId2"/>
          </p:cNvPr>
          <p:cNvPicPr>
            <a:picLocks noChangeAspect="1" noChangeArrowheads="1"/>
          </p:cNvPicPr>
          <p:nvPr/>
        </p:nvPicPr>
        <p:blipFill>
          <a:blip r:embed="rId3"/>
          <a:srcRect/>
          <a:stretch>
            <a:fillRect/>
          </a:stretch>
        </p:blipFill>
        <p:spPr bwMode="auto">
          <a:xfrm>
            <a:off x="1881188" y="534988"/>
            <a:ext cx="5076825" cy="656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olo 5"/>
          <p:cNvSpPr>
            <a:spLocks noGrp="1"/>
          </p:cNvSpPr>
          <p:nvPr>
            <p:ph type="title" idx="4294967295"/>
          </p:nvPr>
        </p:nvSpPr>
        <p:spPr bwMode="auto">
          <a:xfrm>
            <a:off x="457200" y="-387350"/>
            <a:ext cx="8229600" cy="3887788"/>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GLI INSACCATI: PRODOTTI AD ALTO RISCHIO DI SALUTE</a:t>
            </a:r>
            <a:br>
              <a:rPr lang="it-CH" sz="1800" b="1" smtClean="0">
                <a:solidFill>
                  <a:schemeClr val="tx1"/>
                </a:solidFill>
                <a:effectLst/>
                <a:latin typeface="Comic Sans MS" pitchFamily="66" charset="0"/>
              </a:rPr>
            </a:br>
            <a:r>
              <a:rPr lang="it-CH" sz="1800" b="1" smtClean="0">
                <a:solidFill>
                  <a:schemeClr val="tx1"/>
                </a:solidFill>
                <a:effectLst/>
                <a:latin typeface="Comic Sans MS" pitchFamily="66" charset="0"/>
              </a:rPr>
              <a:t>provocazione e realtà:</a:t>
            </a:r>
            <a:br>
              <a:rPr lang="it-CH" sz="1800" b="1" smtClean="0">
                <a:solidFill>
                  <a:schemeClr val="tx1"/>
                </a:solidFill>
                <a:effectLst/>
                <a:latin typeface="Comic Sans MS" pitchFamily="66" charset="0"/>
              </a:rPr>
            </a:br>
            <a:r>
              <a:rPr lang="it-CH" sz="1800" b="1" smtClean="0">
                <a:solidFill>
                  <a:schemeClr val="tx1"/>
                </a:solidFill>
                <a:effectLst/>
                <a:latin typeface="Comic Sans MS" pitchFamily="66" charset="0"/>
              </a:rPr>
              <a:t/>
            </a:r>
            <a:br>
              <a:rPr lang="it-CH" sz="1800" b="1" smtClean="0">
                <a:solidFill>
                  <a:schemeClr val="tx1"/>
                </a:solidFill>
                <a:effectLst/>
                <a:latin typeface="Comic Sans MS" pitchFamily="66" charset="0"/>
              </a:rPr>
            </a:br>
            <a:r>
              <a:rPr lang="it-CH" sz="2000" b="1" smtClean="0">
                <a:effectLst/>
                <a:latin typeface="Comic Sans MS" pitchFamily="66" charset="0"/>
              </a:rPr>
              <a:t>come può un cadavere conservarsi per settimane senza deteriorarsi?</a:t>
            </a:r>
            <a:r>
              <a:rPr lang="it-CH" sz="1800" b="1" smtClean="0">
                <a:effectLst/>
                <a:latin typeface="Comic Sans MS" pitchFamily="66" charset="0"/>
              </a:rPr>
              <a:t/>
            </a:r>
            <a:br>
              <a:rPr lang="it-CH" sz="1800" b="1" smtClean="0">
                <a:effectLst/>
                <a:latin typeface="Comic Sans MS" pitchFamily="66" charset="0"/>
              </a:rPr>
            </a:br>
            <a:r>
              <a:rPr lang="it-CH" sz="1800" b="1" smtClean="0">
                <a:effectLst/>
                <a:latin typeface="Comic Sans MS" pitchFamily="66" charset="0"/>
              </a:rPr>
              <a:t/>
            </a:r>
            <a:br>
              <a:rPr lang="it-CH" sz="1800" b="1" smtClean="0">
                <a:effectLst/>
                <a:latin typeface="Comic Sans MS" pitchFamily="66" charset="0"/>
              </a:rPr>
            </a:br>
            <a:r>
              <a:rPr lang="it-CH" sz="1800" b="1" smtClean="0">
                <a:solidFill>
                  <a:schemeClr val="tx1"/>
                </a:solidFill>
                <a:effectLst/>
                <a:latin typeface="Comic Sans MS" pitchFamily="66" charset="0"/>
              </a:rPr>
              <a:t>Additivi, coloranti e conservanti sono sostanze altamente tossiche e cancerogene</a:t>
            </a:r>
          </a:p>
        </p:txBody>
      </p:sp>
      <p:sp>
        <p:nvSpPr>
          <p:cNvPr id="66562"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66563" name="Picture 6" descr="Risultati immagini per prodotti insaccati">
            <a:hlinkClick r:id="rId2"/>
          </p:cNvPr>
          <p:cNvPicPr>
            <a:picLocks noChangeAspect="1" noChangeArrowheads="1"/>
          </p:cNvPicPr>
          <p:nvPr/>
        </p:nvPicPr>
        <p:blipFill>
          <a:blip r:embed="rId3"/>
          <a:srcRect/>
          <a:stretch>
            <a:fillRect/>
          </a:stretch>
        </p:blipFill>
        <p:spPr bwMode="auto">
          <a:xfrm>
            <a:off x="0" y="3565525"/>
            <a:ext cx="3635375" cy="3292475"/>
          </a:xfrm>
          <a:prstGeom prst="rect">
            <a:avLst/>
          </a:prstGeom>
          <a:noFill/>
          <a:ln w="9525">
            <a:noFill/>
            <a:miter lim="800000"/>
            <a:headEnd/>
            <a:tailEnd/>
          </a:ln>
        </p:spPr>
      </p:pic>
      <p:pic>
        <p:nvPicPr>
          <p:cNvPr id="66564" name="Picture 8" descr="Risultati immagini per prodotti insaccati">
            <a:hlinkClick r:id="rId4"/>
          </p:cNvPr>
          <p:cNvPicPr>
            <a:picLocks noChangeAspect="1" noChangeArrowheads="1"/>
          </p:cNvPicPr>
          <p:nvPr/>
        </p:nvPicPr>
        <p:blipFill>
          <a:blip r:embed="rId5"/>
          <a:srcRect/>
          <a:stretch>
            <a:fillRect/>
          </a:stretch>
        </p:blipFill>
        <p:spPr bwMode="auto">
          <a:xfrm>
            <a:off x="4211638" y="3578225"/>
            <a:ext cx="4932362" cy="327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olo 5"/>
          <p:cNvSpPr>
            <a:spLocks noGrp="1"/>
          </p:cNvSpPr>
          <p:nvPr>
            <p:ph type="title" idx="4294967295"/>
          </p:nvPr>
        </p:nvSpPr>
        <p:spPr bwMode="auto">
          <a:xfrm>
            <a:off x="323850" y="404813"/>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e spreco energetico</a:t>
            </a:r>
            <a:endParaRPr lang="it-CH" sz="1400" b="1" smtClean="0">
              <a:effectLst/>
              <a:latin typeface="Comic Sans MS" pitchFamily="66" charset="0"/>
            </a:endParaRPr>
          </a:p>
        </p:txBody>
      </p:sp>
      <p:sp>
        <p:nvSpPr>
          <p:cNvPr id="67586"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67587" name="Picture 2" descr="Immagine correlata">
            <a:hlinkClick r:id="rId2"/>
          </p:cNvPr>
          <p:cNvPicPr>
            <a:picLocks noChangeAspect="1" noChangeArrowheads="1"/>
          </p:cNvPicPr>
          <p:nvPr/>
        </p:nvPicPr>
        <p:blipFill>
          <a:blip r:embed="rId3"/>
          <a:srcRect/>
          <a:stretch>
            <a:fillRect/>
          </a:stretch>
        </p:blipFill>
        <p:spPr bwMode="auto">
          <a:xfrm>
            <a:off x="0" y="1484313"/>
            <a:ext cx="9193213" cy="5373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olo 5"/>
          <p:cNvSpPr>
            <a:spLocks noGrp="1"/>
          </p:cNvSpPr>
          <p:nvPr>
            <p:ph type="title" idx="4294967295"/>
          </p:nvPr>
        </p:nvSpPr>
        <p:spPr bwMode="auto">
          <a:xfrm>
            <a:off x="323850" y="404813"/>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e spreco energetico</a:t>
            </a:r>
            <a:endParaRPr lang="it-CH" sz="1400" b="1" smtClean="0">
              <a:effectLst/>
              <a:latin typeface="Comic Sans MS" pitchFamily="66" charset="0"/>
            </a:endParaRPr>
          </a:p>
        </p:txBody>
      </p:sp>
      <p:sp>
        <p:nvSpPr>
          <p:cNvPr id="68610"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68611" name="Picture 2" descr="Risultati immagini per flusso energetico catene trofiche abuso di carne">
            <a:hlinkClick r:id="rId2"/>
          </p:cNvPr>
          <p:cNvPicPr>
            <a:picLocks noChangeAspect="1" noChangeArrowheads="1"/>
          </p:cNvPicPr>
          <p:nvPr/>
        </p:nvPicPr>
        <p:blipFill>
          <a:blip r:embed="rId3"/>
          <a:srcRect/>
          <a:stretch>
            <a:fillRect/>
          </a:stretch>
        </p:blipFill>
        <p:spPr bwMode="auto">
          <a:xfrm>
            <a:off x="619125" y="1547813"/>
            <a:ext cx="8201025" cy="5310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57200" y="0"/>
            <a:ext cx="8229600" cy="2492375"/>
          </a:xfrm>
        </p:spPr>
        <p:txBody>
          <a:bodyPr/>
          <a:lstStyle/>
          <a:p>
            <a:pPr eaLnBrk="1" fontAlgn="auto" hangingPunct="1">
              <a:lnSpc>
                <a:spcPts val="3200"/>
              </a:lnSpc>
              <a:spcAft>
                <a:spcPts val="0"/>
              </a:spcAft>
              <a:defRPr/>
            </a:pPr>
            <a:r>
              <a:rPr lang="it-CH" sz="2400" b="1" u="sng" dirty="0" smtClean="0">
                <a:solidFill>
                  <a:srgbClr val="FF0000"/>
                </a:solidFill>
                <a:latin typeface="Comic Sans MS" panose="030F0702030302020204" pitchFamily="66" charset="0"/>
              </a:rPr>
              <a:t>Stile di vita oggi</a:t>
            </a:r>
            <a:r>
              <a:rPr lang="it-CH" sz="2400" b="1" dirty="0" smtClean="0">
                <a:solidFill>
                  <a:schemeClr val="tx1"/>
                </a:solidFill>
                <a:latin typeface="Comic Sans MS" panose="030F0702030302020204" pitchFamily="66" charset="0"/>
              </a:rPr>
              <a:t/>
            </a:r>
            <a:br>
              <a:rPr lang="it-CH" sz="2400" b="1" dirty="0" smtClean="0">
                <a:solidFill>
                  <a:schemeClr val="tx1"/>
                </a:solidFill>
                <a:latin typeface="Comic Sans MS" panose="030F0702030302020204" pitchFamily="66" charset="0"/>
              </a:rPr>
            </a:br>
            <a:r>
              <a:rPr lang="it-CH" sz="1400" b="1" dirty="0" smtClean="0">
                <a:solidFill>
                  <a:schemeClr val="tx1"/>
                </a:solidFill>
                <a:latin typeface="Comic Sans MS" panose="030F0702030302020204" pitchFamily="66" charset="0"/>
              </a:rPr>
              <a:t>troppo stress</a:t>
            </a:r>
            <a:br>
              <a:rPr lang="it-CH" sz="1400" b="1" dirty="0" smtClean="0">
                <a:solidFill>
                  <a:schemeClr val="tx1"/>
                </a:solidFill>
                <a:latin typeface="Comic Sans MS" panose="030F0702030302020204" pitchFamily="66" charset="0"/>
              </a:rPr>
            </a:br>
            <a:r>
              <a:rPr lang="it-CH" sz="1400" b="1" dirty="0" smtClean="0">
                <a:solidFill>
                  <a:schemeClr val="tx1"/>
                </a:solidFill>
                <a:latin typeface="Comic Sans MS" panose="030F0702030302020204" pitchFamily="66" charset="0"/>
              </a:rPr>
              <a:t>disidratazione cronica</a:t>
            </a:r>
            <a:br>
              <a:rPr lang="it-CH" sz="1400" b="1" dirty="0" smtClean="0">
                <a:solidFill>
                  <a:schemeClr val="tx1"/>
                </a:solidFill>
                <a:latin typeface="Comic Sans MS" panose="030F0702030302020204" pitchFamily="66" charset="0"/>
              </a:rPr>
            </a:br>
            <a:r>
              <a:rPr lang="it-CH" sz="1400" b="1" dirty="0" smtClean="0">
                <a:solidFill>
                  <a:schemeClr val="tx1"/>
                </a:solidFill>
                <a:latin typeface="Comic Sans MS" panose="030F0702030302020204" pitchFamily="66" charset="0"/>
              </a:rPr>
              <a:t>alimentazione malsana</a:t>
            </a:r>
            <a:br>
              <a:rPr lang="it-CH" sz="1400" b="1" dirty="0" smtClean="0">
                <a:solidFill>
                  <a:schemeClr val="tx1"/>
                </a:solidFill>
                <a:latin typeface="Comic Sans MS" panose="030F0702030302020204" pitchFamily="66" charset="0"/>
              </a:rPr>
            </a:br>
            <a:r>
              <a:rPr lang="it-CH" sz="1400" b="1" dirty="0" smtClean="0">
                <a:solidFill>
                  <a:schemeClr val="tx1"/>
                </a:solidFill>
                <a:latin typeface="Comic Sans MS" panose="030F0702030302020204" pitchFamily="66" charset="0"/>
              </a:rPr>
              <a:t>sedentarietà (assenza di attività fisica)</a:t>
            </a:r>
            <a:endParaRPr lang="it-CH" sz="1400" b="1" dirty="0">
              <a:solidFill>
                <a:schemeClr val="tx1"/>
              </a:solidFill>
              <a:latin typeface="Comic Sans MS" panose="030F0702030302020204" pitchFamily="66" charset="0"/>
            </a:endParaRPr>
          </a:p>
        </p:txBody>
      </p:sp>
      <p:pic>
        <p:nvPicPr>
          <p:cNvPr id="19458" name="irc_mi" descr="Risultati immagini per stress lavoro">
            <a:hlinkClick r:id="rId2"/>
          </p:cNvPr>
          <p:cNvPicPr>
            <a:picLocks noChangeAspect="1" noChangeArrowheads="1"/>
          </p:cNvPicPr>
          <p:nvPr/>
        </p:nvPicPr>
        <p:blipFill>
          <a:blip r:embed="rId3"/>
          <a:srcRect/>
          <a:stretch>
            <a:fillRect/>
          </a:stretch>
        </p:blipFill>
        <p:spPr bwMode="auto">
          <a:xfrm>
            <a:off x="1979613" y="2924175"/>
            <a:ext cx="5230812" cy="279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olo 5"/>
          <p:cNvSpPr>
            <a:spLocks noGrp="1"/>
          </p:cNvSpPr>
          <p:nvPr>
            <p:ph type="title" idx="4294967295"/>
          </p:nvPr>
        </p:nvSpPr>
        <p:spPr bwMode="auto">
          <a:xfrm>
            <a:off x="327025" y="115888"/>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e spreco energetico</a:t>
            </a:r>
            <a:endParaRPr lang="it-CH" sz="1400" b="1" smtClean="0">
              <a:effectLst/>
              <a:latin typeface="Comic Sans MS" pitchFamily="66" charset="0"/>
            </a:endParaRPr>
          </a:p>
        </p:txBody>
      </p:sp>
      <p:sp>
        <p:nvSpPr>
          <p:cNvPr id="69634"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69635" name="Picture 2" descr="Risultati immagini per abuso di carne e spreco energetico">
            <a:hlinkClick r:id="rId2"/>
          </p:cNvPr>
          <p:cNvPicPr>
            <a:picLocks noChangeAspect="1" noChangeArrowheads="1"/>
          </p:cNvPicPr>
          <p:nvPr/>
        </p:nvPicPr>
        <p:blipFill>
          <a:blip r:embed="rId3"/>
          <a:srcRect/>
          <a:stretch>
            <a:fillRect/>
          </a:stretch>
        </p:blipFill>
        <p:spPr bwMode="auto">
          <a:xfrm>
            <a:off x="0" y="593725"/>
            <a:ext cx="8893175" cy="6669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olo 5"/>
          <p:cNvSpPr>
            <a:spLocks noGrp="1"/>
          </p:cNvSpPr>
          <p:nvPr>
            <p:ph type="title" idx="4294967295"/>
          </p:nvPr>
        </p:nvSpPr>
        <p:spPr bwMode="auto">
          <a:xfrm>
            <a:off x="327025" y="115888"/>
            <a:ext cx="8229600" cy="7921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e spreco energetico: vaste superfici destinate alla produzione di cereali per animali da allevamento</a:t>
            </a:r>
            <a:endParaRPr lang="it-CH" sz="1400" b="1" smtClean="0">
              <a:effectLst/>
              <a:latin typeface="Comic Sans MS" pitchFamily="66" charset="0"/>
            </a:endParaRPr>
          </a:p>
        </p:txBody>
      </p:sp>
      <p:sp>
        <p:nvSpPr>
          <p:cNvPr id="70658"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70659" name="Picture 2" descr="Risultati immagini per produzione cereali per animali da allevamento">
            <a:hlinkClick r:id="rId2"/>
          </p:cNvPr>
          <p:cNvPicPr>
            <a:picLocks noChangeAspect="1" noChangeArrowheads="1"/>
          </p:cNvPicPr>
          <p:nvPr/>
        </p:nvPicPr>
        <p:blipFill>
          <a:blip r:embed="rId3"/>
          <a:srcRect/>
          <a:stretch>
            <a:fillRect/>
          </a:stretch>
        </p:blipFill>
        <p:spPr bwMode="auto">
          <a:xfrm>
            <a:off x="733425" y="1412875"/>
            <a:ext cx="7677150" cy="5114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olo 5"/>
          <p:cNvSpPr>
            <a:spLocks noGrp="1"/>
          </p:cNvSpPr>
          <p:nvPr>
            <p:ph type="title" idx="4294967295"/>
          </p:nvPr>
        </p:nvSpPr>
        <p:spPr bwMode="auto">
          <a:xfrm>
            <a:off x="327025" y="115888"/>
            <a:ext cx="8229600" cy="7921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e spreco energetico: vaste superfici destinate alla produzione di cereali per animali da allevamento</a:t>
            </a:r>
            <a:endParaRPr lang="it-CH" sz="1400" b="1" smtClean="0">
              <a:effectLst/>
              <a:latin typeface="Comic Sans MS" pitchFamily="66" charset="0"/>
            </a:endParaRPr>
          </a:p>
        </p:txBody>
      </p:sp>
      <p:sp>
        <p:nvSpPr>
          <p:cNvPr id="71682"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71683" name="Picture 8" descr="Immagine correlata">
            <a:hlinkClick r:id="rId2"/>
          </p:cNvPr>
          <p:cNvPicPr>
            <a:picLocks noChangeAspect="1" noChangeArrowheads="1"/>
          </p:cNvPicPr>
          <p:nvPr/>
        </p:nvPicPr>
        <p:blipFill>
          <a:blip r:embed="rId3"/>
          <a:srcRect/>
          <a:stretch>
            <a:fillRect/>
          </a:stretch>
        </p:blipFill>
        <p:spPr bwMode="auto">
          <a:xfrm>
            <a:off x="0" y="966788"/>
            <a:ext cx="9144000" cy="608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olo 5"/>
          <p:cNvSpPr>
            <a:spLocks noGrp="1"/>
          </p:cNvSpPr>
          <p:nvPr>
            <p:ph type="title" idx="4294967295"/>
          </p:nvPr>
        </p:nvSpPr>
        <p:spPr bwMode="auto">
          <a:xfrm>
            <a:off x="327025" y="115888"/>
            <a:ext cx="8229600" cy="7921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e spreco energetico: vaste superfici destinate alla produzione di cereali per animali da allevamento</a:t>
            </a:r>
            <a:endParaRPr lang="it-CH" sz="1400" b="1" smtClean="0">
              <a:effectLst/>
              <a:latin typeface="Comic Sans MS" pitchFamily="66" charset="0"/>
            </a:endParaRPr>
          </a:p>
        </p:txBody>
      </p:sp>
      <p:sp>
        <p:nvSpPr>
          <p:cNvPr id="72706"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72707" name="Picture 4" descr="Risultati immagini per produzione cereali per animali da allevamento">
            <a:hlinkClick r:id="rId2"/>
          </p:cNvPr>
          <p:cNvPicPr>
            <a:picLocks noChangeAspect="1" noChangeArrowheads="1"/>
          </p:cNvPicPr>
          <p:nvPr/>
        </p:nvPicPr>
        <p:blipFill>
          <a:blip r:embed="rId3"/>
          <a:srcRect/>
          <a:stretch>
            <a:fillRect/>
          </a:stretch>
        </p:blipFill>
        <p:spPr bwMode="auto">
          <a:xfrm>
            <a:off x="2555875" y="1196975"/>
            <a:ext cx="4032250" cy="5789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olo 5"/>
          <p:cNvSpPr>
            <a:spLocks noGrp="1"/>
          </p:cNvSpPr>
          <p:nvPr>
            <p:ph type="title" idx="4294967295"/>
          </p:nvPr>
        </p:nvSpPr>
        <p:spPr bwMode="auto">
          <a:xfrm>
            <a:off x="327025" y="115888"/>
            <a:ext cx="8229600" cy="7921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e spreco energetico: vaste superfici destinate alla produzione di cereali per animali da allevamento</a:t>
            </a:r>
            <a:endParaRPr lang="it-CH" sz="1400" b="1" smtClean="0">
              <a:effectLst/>
              <a:latin typeface="Comic Sans MS" pitchFamily="66" charset="0"/>
            </a:endParaRPr>
          </a:p>
        </p:txBody>
      </p:sp>
      <p:sp>
        <p:nvSpPr>
          <p:cNvPr id="73730"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73731" name="Picture 2" descr="Risultati immagini per produzione cereali per animali da allevamento">
            <a:hlinkClick r:id="rId2"/>
          </p:cNvPr>
          <p:cNvPicPr>
            <a:picLocks noChangeAspect="1" noChangeArrowheads="1"/>
          </p:cNvPicPr>
          <p:nvPr/>
        </p:nvPicPr>
        <p:blipFill>
          <a:blip r:embed="rId3"/>
          <a:srcRect/>
          <a:stretch>
            <a:fillRect/>
          </a:stretch>
        </p:blipFill>
        <p:spPr bwMode="auto">
          <a:xfrm>
            <a:off x="2462213" y="800100"/>
            <a:ext cx="4219575" cy="6057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olo 5"/>
          <p:cNvSpPr>
            <a:spLocks noGrp="1"/>
          </p:cNvSpPr>
          <p:nvPr>
            <p:ph type="title" idx="4294967295"/>
          </p:nvPr>
        </p:nvSpPr>
        <p:spPr bwMode="auto">
          <a:xfrm>
            <a:off x="327025" y="115888"/>
            <a:ext cx="8229600" cy="7921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e spreco energetico: vaste superfici destinate alla produzione di cereali per animali da allevamento</a:t>
            </a:r>
            <a:endParaRPr lang="it-CH" sz="1400" b="1" smtClean="0">
              <a:effectLst/>
              <a:latin typeface="Comic Sans MS" pitchFamily="66" charset="0"/>
            </a:endParaRPr>
          </a:p>
        </p:txBody>
      </p:sp>
      <p:sp>
        <p:nvSpPr>
          <p:cNvPr id="74754"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74755" name="Picture 2" descr="Risultati immagini per produzione cereali per animali da allevamento">
            <a:hlinkClick r:id="rId2"/>
          </p:cNvPr>
          <p:cNvPicPr>
            <a:picLocks noChangeAspect="1" noChangeArrowheads="1"/>
          </p:cNvPicPr>
          <p:nvPr/>
        </p:nvPicPr>
        <p:blipFill>
          <a:blip r:embed="rId3"/>
          <a:srcRect/>
          <a:stretch>
            <a:fillRect/>
          </a:stretch>
        </p:blipFill>
        <p:spPr bwMode="auto">
          <a:xfrm>
            <a:off x="0" y="955675"/>
            <a:ext cx="9144000" cy="590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olo 5"/>
          <p:cNvSpPr>
            <a:spLocks noGrp="1"/>
          </p:cNvSpPr>
          <p:nvPr>
            <p:ph type="title" idx="4294967295"/>
          </p:nvPr>
        </p:nvSpPr>
        <p:spPr bwMode="auto">
          <a:xfrm>
            <a:off x="327025" y="115888"/>
            <a:ext cx="8229600" cy="7921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e spreco energetico: allevamenti intensivi richiedono spazi, cibo e terreni</a:t>
            </a:r>
            <a:endParaRPr lang="it-CH" sz="1400" b="1" smtClean="0">
              <a:effectLst/>
              <a:latin typeface="Comic Sans MS" pitchFamily="66" charset="0"/>
            </a:endParaRPr>
          </a:p>
        </p:txBody>
      </p:sp>
      <p:sp>
        <p:nvSpPr>
          <p:cNvPr id="75778"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75779" name="Picture 2" descr="Risultati immagini per produzione cereali per animali da allevamento">
            <a:hlinkClick r:id="rId2"/>
          </p:cNvPr>
          <p:cNvPicPr>
            <a:picLocks noChangeAspect="1" noChangeArrowheads="1"/>
          </p:cNvPicPr>
          <p:nvPr/>
        </p:nvPicPr>
        <p:blipFill>
          <a:blip r:embed="rId3"/>
          <a:srcRect/>
          <a:stretch>
            <a:fillRect/>
          </a:stretch>
        </p:blipFill>
        <p:spPr bwMode="auto">
          <a:xfrm>
            <a:off x="0" y="979488"/>
            <a:ext cx="9144000" cy="5888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olo 5"/>
          <p:cNvSpPr>
            <a:spLocks noGrp="1"/>
          </p:cNvSpPr>
          <p:nvPr>
            <p:ph type="title" idx="4294967295"/>
          </p:nvPr>
        </p:nvSpPr>
        <p:spPr bwMode="auto">
          <a:xfrm>
            <a:off x="357188" y="115888"/>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e impatto ambientale</a:t>
            </a:r>
            <a:endParaRPr lang="it-CH" sz="1400" b="1" smtClean="0">
              <a:effectLst/>
              <a:latin typeface="Comic Sans MS" pitchFamily="66" charset="0"/>
            </a:endParaRPr>
          </a:p>
        </p:txBody>
      </p:sp>
      <p:sp>
        <p:nvSpPr>
          <p:cNvPr id="76802"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76803" name="Picture 2" descr="Risultati immagini per abuso di carne e spreco energetico">
            <a:hlinkClick r:id="rId2"/>
          </p:cNvPr>
          <p:cNvPicPr>
            <a:picLocks noChangeAspect="1" noChangeArrowheads="1"/>
          </p:cNvPicPr>
          <p:nvPr/>
        </p:nvPicPr>
        <p:blipFill>
          <a:blip r:embed="rId3"/>
          <a:srcRect/>
          <a:stretch>
            <a:fillRect/>
          </a:stretch>
        </p:blipFill>
        <p:spPr bwMode="auto">
          <a:xfrm>
            <a:off x="1349375" y="836613"/>
            <a:ext cx="6246813" cy="584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olo 5"/>
          <p:cNvSpPr>
            <a:spLocks noGrp="1"/>
          </p:cNvSpPr>
          <p:nvPr>
            <p:ph type="title" idx="4294967295"/>
          </p:nvPr>
        </p:nvSpPr>
        <p:spPr bwMode="auto">
          <a:xfrm>
            <a:off x="357188" y="115888"/>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e impatto ambientale</a:t>
            </a:r>
            <a:endParaRPr lang="it-CH" sz="1400" b="1" smtClean="0">
              <a:effectLst/>
              <a:latin typeface="Comic Sans MS" pitchFamily="66" charset="0"/>
            </a:endParaRPr>
          </a:p>
        </p:txBody>
      </p:sp>
      <p:sp>
        <p:nvSpPr>
          <p:cNvPr id="77826"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77827" name="Picture 4" descr="Risultati immagini per abuso di carne e spreco energetico">
            <a:hlinkClick r:id="rId2"/>
          </p:cNvPr>
          <p:cNvPicPr>
            <a:picLocks noChangeAspect="1" noChangeArrowheads="1"/>
          </p:cNvPicPr>
          <p:nvPr/>
        </p:nvPicPr>
        <p:blipFill>
          <a:blip r:embed="rId3"/>
          <a:srcRect/>
          <a:stretch>
            <a:fillRect/>
          </a:stretch>
        </p:blipFill>
        <p:spPr bwMode="auto">
          <a:xfrm>
            <a:off x="508000" y="666750"/>
            <a:ext cx="84328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olo 5"/>
          <p:cNvSpPr>
            <a:spLocks noGrp="1"/>
          </p:cNvSpPr>
          <p:nvPr>
            <p:ph type="title" idx="4294967295"/>
          </p:nvPr>
        </p:nvSpPr>
        <p:spPr bwMode="auto">
          <a:xfrm>
            <a:off x="357188" y="115888"/>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e impatto ambientale</a:t>
            </a:r>
            <a:endParaRPr lang="it-CH" sz="1400" b="1" smtClean="0">
              <a:effectLst/>
              <a:latin typeface="Comic Sans MS" pitchFamily="66" charset="0"/>
            </a:endParaRPr>
          </a:p>
        </p:txBody>
      </p:sp>
      <p:sp>
        <p:nvSpPr>
          <p:cNvPr id="78850"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78851" name="Picture 2" descr="Immagine correlata">
            <a:hlinkClick r:id="rId2"/>
          </p:cNvPr>
          <p:cNvPicPr>
            <a:picLocks noChangeAspect="1" noChangeArrowheads="1"/>
          </p:cNvPicPr>
          <p:nvPr/>
        </p:nvPicPr>
        <p:blipFill>
          <a:blip r:embed="rId3"/>
          <a:srcRect/>
          <a:stretch>
            <a:fillRect/>
          </a:stretch>
        </p:blipFill>
        <p:spPr bwMode="auto">
          <a:xfrm>
            <a:off x="12700" y="625475"/>
            <a:ext cx="9131300" cy="623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57200" y="0"/>
            <a:ext cx="8229600" cy="6237288"/>
          </a:xfrm>
        </p:spPr>
        <p:txBody>
          <a:bodyPr/>
          <a:lstStyle/>
          <a:p>
            <a:pPr eaLnBrk="1" fontAlgn="auto" hangingPunct="1">
              <a:lnSpc>
                <a:spcPts val="3200"/>
              </a:lnSpc>
              <a:spcAft>
                <a:spcPts val="0"/>
              </a:spcAft>
              <a:defRPr/>
            </a:pPr>
            <a:r>
              <a:rPr lang="it-CH" sz="1400" b="1" i="1" u="sng" dirty="0">
                <a:solidFill>
                  <a:srgbClr val="FF0000"/>
                </a:solidFill>
                <a:effectLst/>
                <a:latin typeface="Comic Sans MS" panose="030F0702030302020204" pitchFamily="66" charset="0"/>
              </a:rPr>
              <a:t>Alimentazione malsana, assenza di attività fisica, vita troppo stressante: mix letale!!</a:t>
            </a:r>
            <a:r>
              <a:rPr lang="it-CH" sz="1400" b="1" i="1" dirty="0">
                <a:solidFill>
                  <a:srgbClr val="FF0000"/>
                </a:solidFill>
                <a:effectLst/>
                <a:latin typeface="Comic Sans MS" panose="030F0702030302020204" pitchFamily="66" charset="0"/>
              </a:rPr>
              <a:t> </a:t>
            </a:r>
            <a:r>
              <a:rPr lang="it-CH" sz="1400" b="1" i="1" dirty="0" smtClean="0">
                <a:solidFill>
                  <a:srgbClr val="FF0000"/>
                </a:solidFill>
                <a:effectLst/>
                <a:latin typeface="Comic Sans MS" panose="030F0702030302020204" pitchFamily="66" charset="0"/>
              </a:rPr>
              <a:t/>
            </a:r>
            <a:br>
              <a:rPr lang="it-CH" sz="1400" b="1" i="1" dirty="0" smtClean="0">
                <a:solidFill>
                  <a:srgbClr val="FF0000"/>
                </a:solidFill>
                <a:effectLst/>
                <a:latin typeface="Comic Sans MS" panose="030F0702030302020204" pitchFamily="66" charset="0"/>
              </a:rPr>
            </a:br>
            <a:r>
              <a:rPr lang="it-CH" sz="1400" b="1" i="1" dirty="0" smtClean="0">
                <a:solidFill>
                  <a:srgbClr val="FF0000"/>
                </a:solidFill>
                <a:effectLst/>
                <a:latin typeface="Comic Sans MS" panose="030F0702030302020204" pitchFamily="66" charset="0"/>
              </a:rPr>
              <a:t/>
            </a:r>
            <a:br>
              <a:rPr lang="it-CH" sz="1400" b="1" i="1" dirty="0" smtClean="0">
                <a:solidFill>
                  <a:srgbClr val="FF0000"/>
                </a:solidFill>
                <a:effectLst/>
                <a:latin typeface="Comic Sans MS" panose="030F0702030302020204" pitchFamily="66" charset="0"/>
              </a:rPr>
            </a:br>
            <a:r>
              <a:rPr lang="it-CH" sz="1400" b="1" i="1" dirty="0">
                <a:effectLst/>
                <a:latin typeface="Comic Sans MS" panose="030F0702030302020204" pitchFamily="66" charset="0"/>
              </a:rPr>
              <a:t>Problemi al sistema cardiocircolatorio (alta pressione, arteriosclerosi, infarti, ictus</a:t>
            </a:r>
            <a:r>
              <a:rPr lang="it-CH" sz="1400" b="1" i="1" dirty="0" smtClean="0">
                <a:effectLst/>
                <a:latin typeface="Comic Sans MS" panose="030F0702030302020204" pitchFamily="66" charset="0"/>
              </a:rPr>
              <a:t>)</a:t>
            </a:r>
            <a:br>
              <a:rPr lang="it-CH" sz="1400" b="1" i="1" dirty="0" smtClean="0">
                <a:effectLst/>
                <a:latin typeface="Comic Sans MS" panose="030F0702030302020204" pitchFamily="66" charset="0"/>
              </a:rPr>
            </a:br>
            <a:r>
              <a:rPr lang="de-CH" sz="1400" b="1" i="1" dirty="0" err="1" smtClean="0">
                <a:effectLst/>
                <a:latin typeface="Comic Sans MS" panose="030F0702030302020204" pitchFamily="66" charset="0"/>
              </a:rPr>
              <a:t>Diabete</a:t>
            </a:r>
            <a:r>
              <a:rPr lang="de-CH" sz="1400" b="1" i="1" dirty="0" smtClean="0">
                <a:effectLst/>
                <a:latin typeface="Comic Sans MS" panose="030F0702030302020204" pitchFamily="66" charset="0"/>
              </a:rPr>
              <a:t/>
            </a:r>
            <a:br>
              <a:rPr lang="de-CH" sz="1400" b="1" i="1" dirty="0" smtClean="0">
                <a:effectLst/>
                <a:latin typeface="Comic Sans MS" panose="030F0702030302020204" pitchFamily="66" charset="0"/>
              </a:rPr>
            </a:br>
            <a:r>
              <a:rPr lang="de-CH" sz="1400" b="1" i="1" dirty="0" err="1" smtClean="0">
                <a:effectLst/>
                <a:latin typeface="Comic Sans MS" panose="030F0702030302020204" pitchFamily="66" charset="0"/>
              </a:rPr>
              <a:t>Iperattività</a:t>
            </a:r>
            <a:r>
              <a:rPr lang="de-CH" sz="1400" b="1" i="1" dirty="0" smtClean="0">
                <a:effectLst/>
                <a:latin typeface="Comic Sans MS" panose="030F0702030302020204" pitchFamily="66" charset="0"/>
              </a:rPr>
              <a:t/>
            </a:r>
            <a:br>
              <a:rPr lang="de-CH" sz="1400" b="1" i="1" dirty="0" smtClean="0">
                <a:effectLst/>
                <a:latin typeface="Comic Sans MS" panose="030F0702030302020204" pitchFamily="66" charset="0"/>
              </a:rPr>
            </a:br>
            <a:r>
              <a:rPr lang="it-IT" sz="1400" b="1" i="1" dirty="0">
                <a:effectLst/>
                <a:latin typeface="Comic Sans MS" panose="030F0702030302020204" pitchFamily="66" charset="0"/>
              </a:rPr>
              <a:t>Problemi di concentrazione, di memoria e di </a:t>
            </a:r>
            <a:r>
              <a:rPr lang="it-IT" sz="1400" b="1" i="1" dirty="0" smtClean="0">
                <a:effectLst/>
                <a:latin typeface="Comic Sans MS" panose="030F0702030302020204" pitchFamily="66" charset="0"/>
              </a:rPr>
              <a:t>apprendimento</a:t>
            </a:r>
            <a:br>
              <a:rPr lang="it-IT" sz="1400" b="1" i="1" dirty="0" smtClean="0">
                <a:effectLst/>
                <a:latin typeface="Comic Sans MS" panose="030F0702030302020204" pitchFamily="66" charset="0"/>
              </a:rPr>
            </a:br>
            <a:r>
              <a:rPr lang="it-IT" sz="1400" b="1" i="1" dirty="0">
                <a:effectLst/>
                <a:latin typeface="Comic Sans MS" panose="030F0702030302020204" pitchFamily="66" charset="0"/>
              </a:rPr>
              <a:t>Stanchezza mentale e </a:t>
            </a:r>
            <a:r>
              <a:rPr lang="it-IT" sz="1400" b="1" i="1" dirty="0" smtClean="0">
                <a:effectLst/>
                <a:latin typeface="Comic Sans MS" panose="030F0702030302020204" pitchFamily="66" charset="0"/>
              </a:rPr>
              <a:t>fisica</a:t>
            </a:r>
            <a:br>
              <a:rPr lang="it-IT" sz="1400" b="1" i="1" dirty="0" smtClean="0">
                <a:effectLst/>
                <a:latin typeface="Comic Sans MS" panose="030F0702030302020204" pitchFamily="66" charset="0"/>
              </a:rPr>
            </a:br>
            <a:r>
              <a:rPr lang="de-CH" sz="1400" b="1" i="1" dirty="0" err="1" smtClean="0">
                <a:effectLst/>
                <a:latin typeface="Comic Sans MS" panose="030F0702030302020204" pitchFamily="66" charset="0"/>
              </a:rPr>
              <a:t>Obesità</a:t>
            </a: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b="1" i="1" dirty="0" smtClean="0">
                <a:effectLst/>
                <a:latin typeface="Comic Sans MS" panose="030F0702030302020204" pitchFamily="66" charset="0"/>
              </a:rPr>
              <a:t>Tumori </a:t>
            </a:r>
            <a:r>
              <a:rPr lang="it-CH" sz="1400" b="1" i="1" dirty="0">
                <a:effectLst/>
                <a:latin typeface="Comic Sans MS" panose="030F0702030302020204" pitchFamily="66" charset="0"/>
              </a:rPr>
              <a:t>e infiammazioni del sistema digerente</a:t>
            </a: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b="1" i="1" dirty="0">
                <a:effectLst/>
                <a:latin typeface="Comic Sans MS" panose="030F0702030302020204" pitchFamily="66" charset="0"/>
              </a:rPr>
              <a:t>Patologie somatiche quali mal di testa e mal di pancia</a:t>
            </a: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b="1" i="1" dirty="0">
                <a:effectLst/>
                <a:latin typeface="Comic Sans MS" panose="030F0702030302020204" pitchFamily="66" charset="0"/>
              </a:rPr>
              <a:t>Aumento dello stress ossidativo e </a:t>
            </a:r>
            <a:r>
              <a:rPr lang="it-CH" sz="1400" b="1" i="1" dirty="0" smtClean="0">
                <a:effectLst/>
                <a:latin typeface="Comic Sans MS" panose="030F0702030302020204" pitchFamily="66" charset="0"/>
              </a:rPr>
              <a:t>conseguente </a:t>
            </a:r>
            <a:r>
              <a:rPr lang="it-CH" sz="1400" b="1" i="1" dirty="0">
                <a:effectLst/>
                <a:latin typeface="Comic Sans MS" panose="030F0702030302020204" pitchFamily="66" charset="0"/>
              </a:rPr>
              <a:t>abbassamento del rendimento cellulare</a:t>
            </a:r>
            <a:r>
              <a:rPr lang="it-CH" sz="1400" b="1" dirty="0">
                <a:effectLst/>
                <a:latin typeface="Comic Sans MS" panose="030F0702030302020204" pitchFamily="66" charset="0"/>
              </a:rPr>
              <a:t> </a:t>
            </a: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b="1" i="1" dirty="0">
                <a:effectLst/>
                <a:latin typeface="Comic Sans MS" panose="030F0702030302020204" pitchFamily="66" charset="0"/>
              </a:rPr>
              <a:t>Invecchiamento precoce</a:t>
            </a:r>
            <a:r>
              <a:rPr lang="de-CH" sz="1400" b="1" dirty="0">
                <a:effectLst/>
                <a:latin typeface="Comic Sans MS" panose="030F0702030302020204" pitchFamily="66" charset="0"/>
              </a:rPr>
              <a:t> </a:t>
            </a: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b="1" i="1" dirty="0">
                <a:effectLst/>
                <a:latin typeface="Comic Sans MS" panose="030F0702030302020204" pitchFamily="66" charset="0"/>
              </a:rPr>
              <a:t>Patologie neuronali: (demenze precoci, patologie neurodegenerative, squilibri dell’umore, depressioni, ansie)</a:t>
            </a:r>
            <a:r>
              <a:rPr lang="it-CH" sz="1800" dirty="0">
                <a:effectLst/>
              </a:rPr>
              <a:t/>
            </a:r>
            <a:br>
              <a:rPr lang="it-CH" sz="1800" dirty="0">
                <a:effectLst/>
              </a:rPr>
            </a:br>
            <a:endParaRPr lang="it-CH" sz="1800" dirty="0">
              <a:solidFill>
                <a:schemeClr val="tx1"/>
              </a:solidFill>
              <a:latin typeface="Comic Sans MS" panose="030F0702030302020204" pitchFamily="66" charset="0"/>
            </a:endParaRPr>
          </a:p>
        </p:txBody>
      </p:sp>
      <p:sp>
        <p:nvSpPr>
          <p:cNvPr id="20482" name="AutoShape 3" descr="Risultati immagini per cartina centr asi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olo 5"/>
          <p:cNvSpPr>
            <a:spLocks noGrp="1"/>
          </p:cNvSpPr>
          <p:nvPr>
            <p:ph type="title" idx="4294967295"/>
          </p:nvPr>
        </p:nvSpPr>
        <p:spPr bwMode="auto">
          <a:xfrm>
            <a:off x="357188" y="115888"/>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e impatto ambientale</a:t>
            </a:r>
            <a:endParaRPr lang="it-CH" sz="1400" b="1" smtClean="0">
              <a:effectLst/>
              <a:latin typeface="Comic Sans MS" pitchFamily="66" charset="0"/>
            </a:endParaRPr>
          </a:p>
        </p:txBody>
      </p:sp>
      <p:sp>
        <p:nvSpPr>
          <p:cNvPr id="79874"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79875" name="Picture 2" descr="Risultati immagini per abuso di carne e spreco energetico">
            <a:hlinkClick r:id="rId2"/>
          </p:cNvPr>
          <p:cNvPicPr>
            <a:picLocks noChangeAspect="1" noChangeArrowheads="1"/>
          </p:cNvPicPr>
          <p:nvPr/>
        </p:nvPicPr>
        <p:blipFill>
          <a:blip r:embed="rId3"/>
          <a:srcRect/>
          <a:stretch>
            <a:fillRect/>
          </a:stretch>
        </p:blipFill>
        <p:spPr bwMode="auto">
          <a:xfrm>
            <a:off x="0" y="1628775"/>
            <a:ext cx="9083675" cy="4868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olo 5"/>
          <p:cNvSpPr>
            <a:spLocks noGrp="1"/>
          </p:cNvSpPr>
          <p:nvPr>
            <p:ph type="title" idx="4294967295"/>
          </p:nvPr>
        </p:nvSpPr>
        <p:spPr bwMode="auto">
          <a:xfrm>
            <a:off x="357188" y="115888"/>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e impatto ambientale</a:t>
            </a:r>
            <a:endParaRPr lang="it-CH" sz="1400" b="1" smtClean="0">
              <a:effectLst/>
              <a:latin typeface="Comic Sans MS" pitchFamily="66" charset="0"/>
            </a:endParaRPr>
          </a:p>
        </p:txBody>
      </p:sp>
      <p:sp>
        <p:nvSpPr>
          <p:cNvPr id="80898"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80899" name="Picture 4" descr="Immagine correlata">
            <a:hlinkClick r:id="rId2"/>
          </p:cNvPr>
          <p:cNvPicPr>
            <a:picLocks noChangeAspect="1" noChangeArrowheads="1"/>
          </p:cNvPicPr>
          <p:nvPr/>
        </p:nvPicPr>
        <p:blipFill>
          <a:blip r:embed="rId3"/>
          <a:srcRect/>
          <a:stretch>
            <a:fillRect/>
          </a:stretch>
        </p:blipFill>
        <p:spPr bwMode="auto">
          <a:xfrm>
            <a:off x="0" y="1341438"/>
            <a:ext cx="9105900" cy="4843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olo 5"/>
          <p:cNvSpPr>
            <a:spLocks noGrp="1"/>
          </p:cNvSpPr>
          <p:nvPr>
            <p:ph type="title" idx="4294967295"/>
          </p:nvPr>
        </p:nvSpPr>
        <p:spPr bwMode="auto">
          <a:xfrm>
            <a:off x="357188" y="115888"/>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e impatto ambientale</a:t>
            </a:r>
            <a:endParaRPr lang="it-CH" sz="1400" b="1" smtClean="0">
              <a:effectLst/>
              <a:latin typeface="Comic Sans MS" pitchFamily="66" charset="0"/>
            </a:endParaRPr>
          </a:p>
        </p:txBody>
      </p:sp>
      <p:sp>
        <p:nvSpPr>
          <p:cNvPr id="81922"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81923" name="Picture 2" descr="Immagine correlata">
            <a:hlinkClick r:id="rId2"/>
          </p:cNvPr>
          <p:cNvPicPr>
            <a:picLocks noChangeAspect="1" noChangeArrowheads="1"/>
          </p:cNvPicPr>
          <p:nvPr/>
        </p:nvPicPr>
        <p:blipFill>
          <a:blip r:embed="rId3"/>
          <a:srcRect/>
          <a:stretch>
            <a:fillRect/>
          </a:stretch>
        </p:blipFill>
        <p:spPr bwMode="auto">
          <a:xfrm>
            <a:off x="-673100" y="1163638"/>
            <a:ext cx="10429875" cy="5694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olo 5"/>
          <p:cNvSpPr>
            <a:spLocks noGrp="1"/>
          </p:cNvSpPr>
          <p:nvPr>
            <p:ph type="title" idx="4294967295"/>
          </p:nvPr>
        </p:nvSpPr>
        <p:spPr bwMode="auto">
          <a:xfrm>
            <a:off x="357188" y="115888"/>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Abuso di carne: ulteriori rischi per la salute umana</a:t>
            </a:r>
            <a:endParaRPr lang="it-CH" sz="1400" b="1" smtClean="0">
              <a:effectLst/>
              <a:latin typeface="Comic Sans MS" pitchFamily="66" charset="0"/>
            </a:endParaRPr>
          </a:p>
        </p:txBody>
      </p:sp>
      <p:sp>
        <p:nvSpPr>
          <p:cNvPr id="82946"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82947" name="Picture 2" descr="Risultati immagini per abuso di carne e spreco energetico">
            <a:hlinkClick r:id="rId2"/>
          </p:cNvPr>
          <p:cNvPicPr>
            <a:picLocks noChangeAspect="1" noChangeArrowheads="1"/>
          </p:cNvPicPr>
          <p:nvPr/>
        </p:nvPicPr>
        <p:blipFill>
          <a:blip r:embed="rId3"/>
          <a:srcRect/>
          <a:stretch>
            <a:fillRect/>
          </a:stretch>
        </p:blipFill>
        <p:spPr bwMode="auto">
          <a:xfrm>
            <a:off x="1260475" y="1724025"/>
            <a:ext cx="6623050" cy="521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olo 5"/>
          <p:cNvSpPr>
            <a:spLocks noGrp="1"/>
          </p:cNvSpPr>
          <p:nvPr>
            <p:ph type="title" idx="4294967295"/>
          </p:nvPr>
        </p:nvSpPr>
        <p:spPr bwMode="auto">
          <a:xfrm>
            <a:off x="304800" y="188913"/>
            <a:ext cx="8229600" cy="431800"/>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riassumendo</a:t>
            </a:r>
            <a:endParaRPr lang="it-CH" sz="1400" b="1" smtClean="0">
              <a:effectLst/>
              <a:latin typeface="Comic Sans MS" pitchFamily="66" charset="0"/>
            </a:endParaRPr>
          </a:p>
        </p:txBody>
      </p:sp>
      <p:sp>
        <p:nvSpPr>
          <p:cNvPr id="83970"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83971" name="Picture 2" descr="Risultati immagini per abuso di carne">
            <a:hlinkClick r:id="rId2"/>
          </p:cNvPr>
          <p:cNvPicPr>
            <a:picLocks noChangeAspect="1" noChangeArrowheads="1"/>
          </p:cNvPicPr>
          <p:nvPr/>
        </p:nvPicPr>
        <p:blipFill>
          <a:blip r:embed="rId3"/>
          <a:srcRect/>
          <a:stretch>
            <a:fillRect/>
          </a:stretch>
        </p:blipFill>
        <p:spPr bwMode="auto">
          <a:xfrm>
            <a:off x="17463" y="908050"/>
            <a:ext cx="11641137" cy="698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olo 5"/>
          <p:cNvSpPr>
            <a:spLocks noGrp="1"/>
          </p:cNvSpPr>
          <p:nvPr>
            <p:ph type="title" idx="4294967295"/>
          </p:nvPr>
        </p:nvSpPr>
        <p:spPr bwMode="auto">
          <a:xfrm>
            <a:off x="304800" y="404813"/>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Sprechi alimentari: ogni nucleo famigliare, in media, butta 1/3 di ciò che acquista</a:t>
            </a:r>
            <a:endParaRPr lang="it-CH" sz="1400" b="1" smtClean="0">
              <a:effectLst/>
              <a:latin typeface="Comic Sans MS" pitchFamily="66" charset="0"/>
            </a:endParaRPr>
          </a:p>
        </p:txBody>
      </p:sp>
      <p:sp>
        <p:nvSpPr>
          <p:cNvPr id="84994"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84995" name="Picture 4" descr="Immagine correlata">
            <a:hlinkClick r:id="rId2"/>
          </p:cNvPr>
          <p:cNvPicPr>
            <a:picLocks noChangeAspect="1" noChangeArrowheads="1"/>
          </p:cNvPicPr>
          <p:nvPr/>
        </p:nvPicPr>
        <p:blipFill>
          <a:blip r:embed="rId3"/>
          <a:srcRect/>
          <a:stretch>
            <a:fillRect/>
          </a:stretch>
        </p:blipFill>
        <p:spPr bwMode="auto">
          <a:xfrm>
            <a:off x="1611313" y="981075"/>
            <a:ext cx="5616575" cy="752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olo 5"/>
          <p:cNvSpPr>
            <a:spLocks noGrp="1"/>
          </p:cNvSpPr>
          <p:nvPr>
            <p:ph type="title" idx="4294967295"/>
          </p:nvPr>
        </p:nvSpPr>
        <p:spPr bwMode="auto">
          <a:xfrm>
            <a:off x="357188" y="115888"/>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Sprechi alimentari: ogni nucleo famigliare, in media, butta 1/3 di ciò che acquista</a:t>
            </a:r>
            <a:endParaRPr lang="it-CH" sz="1400" b="1" smtClean="0">
              <a:effectLst/>
              <a:latin typeface="Comic Sans MS" pitchFamily="66" charset="0"/>
            </a:endParaRPr>
          </a:p>
        </p:txBody>
      </p:sp>
      <p:sp>
        <p:nvSpPr>
          <p:cNvPr id="86018"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86019" name="Picture 2" descr="Risultati immagini per abuso di carne e spreco energetico">
            <a:hlinkClick r:id="rId2"/>
          </p:cNvPr>
          <p:cNvPicPr>
            <a:picLocks noChangeAspect="1" noChangeArrowheads="1"/>
          </p:cNvPicPr>
          <p:nvPr/>
        </p:nvPicPr>
        <p:blipFill>
          <a:blip r:embed="rId3"/>
          <a:srcRect/>
          <a:stretch>
            <a:fillRect/>
          </a:stretch>
        </p:blipFill>
        <p:spPr bwMode="auto">
          <a:xfrm>
            <a:off x="0" y="881063"/>
            <a:ext cx="9144000" cy="5976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olo 5"/>
          <p:cNvSpPr>
            <a:spLocks noGrp="1"/>
          </p:cNvSpPr>
          <p:nvPr>
            <p:ph type="title" idx="4294967295"/>
          </p:nvPr>
        </p:nvSpPr>
        <p:spPr bwMode="auto">
          <a:xfrm>
            <a:off x="323850" y="404813"/>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Equilibrio negli ecosistemi, eliminazione dei grandi predatori, ruolo della caccia</a:t>
            </a:r>
            <a:endParaRPr lang="it-CH" sz="1400" b="1" smtClean="0">
              <a:effectLst/>
              <a:latin typeface="Comic Sans MS" pitchFamily="66" charset="0"/>
            </a:endParaRPr>
          </a:p>
        </p:txBody>
      </p:sp>
      <p:sp>
        <p:nvSpPr>
          <p:cNvPr id="87042"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87043" name="Picture 6" descr="Risultati immagini per impatto della caccia negli ecosistemi">
            <a:hlinkClick r:id="rId2"/>
          </p:cNvPr>
          <p:cNvPicPr>
            <a:picLocks noChangeAspect="1" noChangeArrowheads="1"/>
          </p:cNvPicPr>
          <p:nvPr/>
        </p:nvPicPr>
        <p:blipFill>
          <a:blip r:embed="rId3"/>
          <a:srcRect/>
          <a:stretch>
            <a:fillRect/>
          </a:stretch>
        </p:blipFill>
        <p:spPr bwMode="auto">
          <a:xfrm>
            <a:off x="323850" y="4032250"/>
            <a:ext cx="3527425" cy="2335213"/>
          </a:xfrm>
          <a:prstGeom prst="rect">
            <a:avLst/>
          </a:prstGeom>
          <a:noFill/>
          <a:ln w="9525">
            <a:noFill/>
            <a:miter lim="800000"/>
            <a:headEnd/>
            <a:tailEnd/>
          </a:ln>
        </p:spPr>
      </p:pic>
      <p:pic>
        <p:nvPicPr>
          <p:cNvPr id="87044" name="Picture 8" descr="Risultati immagini per impatto della caccia negli ecosistemi">
            <a:hlinkClick r:id="rId4"/>
          </p:cNvPr>
          <p:cNvPicPr>
            <a:picLocks noChangeAspect="1" noChangeArrowheads="1"/>
          </p:cNvPicPr>
          <p:nvPr/>
        </p:nvPicPr>
        <p:blipFill>
          <a:blip r:embed="rId5"/>
          <a:srcRect/>
          <a:stretch>
            <a:fillRect/>
          </a:stretch>
        </p:blipFill>
        <p:spPr bwMode="auto">
          <a:xfrm>
            <a:off x="4427538" y="4005263"/>
            <a:ext cx="4033837" cy="2562225"/>
          </a:xfrm>
          <a:prstGeom prst="rect">
            <a:avLst/>
          </a:prstGeom>
          <a:noFill/>
          <a:ln w="9525">
            <a:noFill/>
            <a:miter lim="800000"/>
            <a:headEnd/>
            <a:tailEnd/>
          </a:ln>
        </p:spPr>
      </p:pic>
      <p:pic>
        <p:nvPicPr>
          <p:cNvPr id="87045" name="Picture 10" descr="Risultati immagini per eliminazione grandi predatori">
            <a:hlinkClick r:id="rId6"/>
          </p:cNvPr>
          <p:cNvPicPr>
            <a:picLocks noChangeAspect="1" noChangeArrowheads="1"/>
          </p:cNvPicPr>
          <p:nvPr/>
        </p:nvPicPr>
        <p:blipFill>
          <a:blip r:embed="rId7"/>
          <a:srcRect/>
          <a:stretch>
            <a:fillRect/>
          </a:stretch>
        </p:blipFill>
        <p:spPr bwMode="auto">
          <a:xfrm>
            <a:off x="2555875" y="1138238"/>
            <a:ext cx="3600450" cy="2700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olo 5"/>
          <p:cNvSpPr>
            <a:spLocks noGrp="1"/>
          </p:cNvSpPr>
          <p:nvPr>
            <p:ph type="title" idx="4294967295"/>
          </p:nvPr>
        </p:nvSpPr>
        <p:spPr bwMode="auto">
          <a:xfrm>
            <a:off x="323850" y="404813"/>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Attività umane e perdita di equilibrio negli ecosistemi, quali conseguenze all’eliminazione dei grandi predatori?</a:t>
            </a:r>
            <a:endParaRPr lang="it-CH" sz="1400" b="1" smtClean="0">
              <a:effectLst/>
              <a:latin typeface="Comic Sans MS" pitchFamily="66" charset="0"/>
            </a:endParaRPr>
          </a:p>
        </p:txBody>
      </p:sp>
      <p:sp>
        <p:nvSpPr>
          <p:cNvPr id="88066"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88067" name="Picture 2" descr="Risultati immagini per aumento ungulati">
            <a:hlinkClick r:id="rId2"/>
          </p:cNvPr>
          <p:cNvPicPr>
            <a:picLocks noChangeAspect="1" noChangeArrowheads="1"/>
          </p:cNvPicPr>
          <p:nvPr/>
        </p:nvPicPr>
        <p:blipFill>
          <a:blip r:embed="rId3"/>
          <a:srcRect/>
          <a:stretch>
            <a:fillRect/>
          </a:stretch>
        </p:blipFill>
        <p:spPr bwMode="auto">
          <a:xfrm>
            <a:off x="-28575" y="4427538"/>
            <a:ext cx="4022725" cy="2430462"/>
          </a:xfrm>
          <a:prstGeom prst="rect">
            <a:avLst/>
          </a:prstGeom>
          <a:noFill/>
          <a:ln w="9525">
            <a:noFill/>
            <a:miter lim="800000"/>
            <a:headEnd/>
            <a:tailEnd/>
          </a:ln>
        </p:spPr>
      </p:pic>
      <p:pic>
        <p:nvPicPr>
          <p:cNvPr id="88068" name="Picture 4" descr="Risultati immagini per aumento ungulati">
            <a:hlinkClick r:id="rId4"/>
          </p:cNvPr>
          <p:cNvPicPr>
            <a:picLocks noChangeAspect="1" noChangeArrowheads="1"/>
          </p:cNvPicPr>
          <p:nvPr/>
        </p:nvPicPr>
        <p:blipFill>
          <a:blip r:embed="rId5"/>
          <a:srcRect/>
          <a:stretch>
            <a:fillRect/>
          </a:stretch>
        </p:blipFill>
        <p:spPr bwMode="auto">
          <a:xfrm>
            <a:off x="4419600" y="3706813"/>
            <a:ext cx="4724400" cy="3146425"/>
          </a:xfrm>
          <a:prstGeom prst="rect">
            <a:avLst/>
          </a:prstGeom>
          <a:noFill/>
          <a:ln w="9525">
            <a:noFill/>
            <a:miter lim="800000"/>
            <a:headEnd/>
            <a:tailEnd/>
          </a:ln>
        </p:spPr>
      </p:pic>
      <p:pic>
        <p:nvPicPr>
          <p:cNvPr id="88069" name="Picture 6" descr="Risultati immagini per aumento ungulati">
            <a:hlinkClick r:id="rId6"/>
          </p:cNvPr>
          <p:cNvPicPr>
            <a:picLocks noChangeAspect="1" noChangeArrowheads="1"/>
          </p:cNvPicPr>
          <p:nvPr/>
        </p:nvPicPr>
        <p:blipFill>
          <a:blip r:embed="rId7"/>
          <a:srcRect/>
          <a:stretch>
            <a:fillRect/>
          </a:stretch>
        </p:blipFill>
        <p:spPr bwMode="auto">
          <a:xfrm>
            <a:off x="52388" y="1582738"/>
            <a:ext cx="3941762" cy="2316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olo 5"/>
          <p:cNvSpPr>
            <a:spLocks noGrp="1"/>
          </p:cNvSpPr>
          <p:nvPr>
            <p:ph type="title" idx="4294967295"/>
          </p:nvPr>
        </p:nvSpPr>
        <p:spPr bwMode="auto">
          <a:xfrm>
            <a:off x="323850" y="404813"/>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Eccesso di ungolati e conseguenze sulle coltivazioni</a:t>
            </a:r>
          </a:p>
        </p:txBody>
      </p:sp>
      <p:sp>
        <p:nvSpPr>
          <p:cNvPr id="89090"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89091" name="Picture 2" descr="Immagine correlata">
            <a:hlinkClick r:id="rId2"/>
          </p:cNvPr>
          <p:cNvPicPr>
            <a:picLocks noChangeAspect="1" noChangeArrowheads="1"/>
          </p:cNvPicPr>
          <p:nvPr/>
        </p:nvPicPr>
        <p:blipFill>
          <a:blip r:embed="rId3"/>
          <a:srcRect/>
          <a:stretch>
            <a:fillRect/>
          </a:stretch>
        </p:blipFill>
        <p:spPr bwMode="auto">
          <a:xfrm>
            <a:off x="0" y="3848100"/>
            <a:ext cx="3810000" cy="3009900"/>
          </a:xfrm>
          <a:prstGeom prst="rect">
            <a:avLst/>
          </a:prstGeom>
          <a:noFill/>
          <a:ln w="9525">
            <a:noFill/>
            <a:miter lim="800000"/>
            <a:headEnd/>
            <a:tailEnd/>
          </a:ln>
        </p:spPr>
      </p:pic>
      <p:pic>
        <p:nvPicPr>
          <p:cNvPr id="89092" name="Picture 4" descr="Risultati immagini per ungolati e distruzione agricoltura">
            <a:hlinkClick r:id="rId4"/>
          </p:cNvPr>
          <p:cNvPicPr>
            <a:picLocks noChangeAspect="1" noChangeArrowheads="1"/>
          </p:cNvPicPr>
          <p:nvPr/>
        </p:nvPicPr>
        <p:blipFill>
          <a:blip r:embed="rId5"/>
          <a:srcRect/>
          <a:stretch>
            <a:fillRect/>
          </a:stretch>
        </p:blipFill>
        <p:spPr bwMode="auto">
          <a:xfrm>
            <a:off x="4548188" y="4235450"/>
            <a:ext cx="4562475" cy="2592388"/>
          </a:xfrm>
          <a:prstGeom prst="rect">
            <a:avLst/>
          </a:prstGeom>
          <a:noFill/>
          <a:ln w="9525">
            <a:noFill/>
            <a:miter lim="800000"/>
            <a:headEnd/>
            <a:tailEnd/>
          </a:ln>
        </p:spPr>
      </p:pic>
      <p:pic>
        <p:nvPicPr>
          <p:cNvPr id="89093" name="Picture 6" descr="Risultati immagini per ungolati e distruzione agricoltura">
            <a:hlinkClick r:id="rId6"/>
          </p:cNvPr>
          <p:cNvPicPr>
            <a:picLocks noChangeAspect="1" noChangeArrowheads="1"/>
          </p:cNvPicPr>
          <p:nvPr/>
        </p:nvPicPr>
        <p:blipFill>
          <a:blip r:embed="rId7"/>
          <a:srcRect/>
          <a:stretch>
            <a:fillRect/>
          </a:stretch>
        </p:blipFill>
        <p:spPr bwMode="auto">
          <a:xfrm>
            <a:off x="5076825" y="1125538"/>
            <a:ext cx="3359150" cy="2840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olo 5"/>
          <p:cNvSpPr>
            <a:spLocks noGrp="1"/>
          </p:cNvSpPr>
          <p:nvPr>
            <p:ph type="title" idx="4294967295"/>
          </p:nvPr>
        </p:nvSpPr>
        <p:spPr bwMode="auto">
          <a:xfrm>
            <a:off x="539750" y="476250"/>
            <a:ext cx="8229600" cy="1655763"/>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PREISTORIA E ALIMENTAZIONE</a:t>
            </a:r>
            <a:br>
              <a:rPr lang="it-CH" sz="1800" b="1" smtClean="0">
                <a:solidFill>
                  <a:schemeClr val="tx1"/>
                </a:solidFill>
                <a:effectLst/>
                <a:latin typeface="Comic Sans MS" pitchFamily="66" charset="0"/>
              </a:rPr>
            </a:br>
            <a:r>
              <a:rPr lang="it-CH" sz="1800" b="1" smtClean="0">
                <a:effectLst/>
                <a:latin typeface="Comic Sans MS" pitchFamily="66" charset="0"/>
              </a:rPr>
              <a:t>Fino al 10 000 a.c l’uomo era poco più di un predatore: viveva cacciando e pescando, e raccogliendo frutti e radici</a:t>
            </a:r>
            <a:r>
              <a:rPr lang="it-CH" sz="1800" b="1" smtClean="0">
                <a:solidFill>
                  <a:schemeClr val="tx1"/>
                </a:solidFill>
                <a:effectLst/>
                <a:latin typeface="Comic Sans MS" pitchFamily="66" charset="0"/>
              </a:rPr>
              <a:t/>
            </a:r>
            <a:br>
              <a:rPr lang="it-CH" sz="1800" b="1" smtClean="0">
                <a:solidFill>
                  <a:schemeClr val="tx1"/>
                </a:solidFill>
                <a:effectLst/>
                <a:latin typeface="Comic Sans MS" pitchFamily="66" charset="0"/>
              </a:rPr>
            </a:br>
            <a:endParaRPr lang="it-CH" sz="1400" b="1" smtClean="0">
              <a:solidFill>
                <a:schemeClr val="tx1"/>
              </a:solidFill>
              <a:effectLst/>
              <a:latin typeface="Comic Sans MS" pitchFamily="66" charset="0"/>
            </a:endParaRPr>
          </a:p>
        </p:txBody>
      </p:sp>
      <p:pic>
        <p:nvPicPr>
          <p:cNvPr id="21506" name="Picture 4" descr="Risultati immagini per PREISTORIA ALIMENTAZIONE">
            <a:hlinkClick r:id="rId2"/>
          </p:cNvPr>
          <p:cNvPicPr>
            <a:picLocks noChangeAspect="1" noChangeArrowheads="1"/>
          </p:cNvPicPr>
          <p:nvPr/>
        </p:nvPicPr>
        <p:blipFill>
          <a:blip r:embed="rId3"/>
          <a:srcRect/>
          <a:stretch>
            <a:fillRect/>
          </a:stretch>
        </p:blipFill>
        <p:spPr bwMode="auto">
          <a:xfrm>
            <a:off x="971550" y="1668463"/>
            <a:ext cx="6913563" cy="5189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olo 5"/>
          <p:cNvSpPr>
            <a:spLocks noGrp="1"/>
          </p:cNvSpPr>
          <p:nvPr>
            <p:ph type="title" idx="4294967295"/>
          </p:nvPr>
        </p:nvSpPr>
        <p:spPr bwMode="auto">
          <a:xfrm>
            <a:off x="323850" y="404813"/>
            <a:ext cx="8229600" cy="576262"/>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Re – introduzione dei grandi predatori, rischi, pericoli, vantaggi e problema di convivenza</a:t>
            </a:r>
          </a:p>
        </p:txBody>
      </p:sp>
      <p:sp>
        <p:nvSpPr>
          <p:cNvPr id="90114"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90115" name="Picture 2" descr="Risultati immagini per reintroduzione grandi predatori">
            <a:hlinkClick r:id="rId2"/>
          </p:cNvPr>
          <p:cNvPicPr>
            <a:picLocks noChangeAspect="1" noChangeArrowheads="1"/>
          </p:cNvPicPr>
          <p:nvPr/>
        </p:nvPicPr>
        <p:blipFill>
          <a:blip r:embed="rId3"/>
          <a:srcRect/>
          <a:stretch>
            <a:fillRect/>
          </a:stretch>
        </p:blipFill>
        <p:spPr bwMode="auto">
          <a:xfrm>
            <a:off x="2427288" y="1052513"/>
            <a:ext cx="4229100" cy="2819400"/>
          </a:xfrm>
          <a:prstGeom prst="rect">
            <a:avLst/>
          </a:prstGeom>
          <a:noFill/>
          <a:ln w="9525">
            <a:noFill/>
            <a:miter lim="800000"/>
            <a:headEnd/>
            <a:tailEnd/>
          </a:ln>
        </p:spPr>
      </p:pic>
      <p:pic>
        <p:nvPicPr>
          <p:cNvPr id="90116" name="Picture 4" descr="Risultati immagini per reintroduzione grandi predatori">
            <a:hlinkClick r:id="rId4"/>
          </p:cNvPr>
          <p:cNvPicPr>
            <a:picLocks noChangeAspect="1" noChangeArrowheads="1"/>
          </p:cNvPicPr>
          <p:nvPr/>
        </p:nvPicPr>
        <p:blipFill>
          <a:blip r:embed="rId5"/>
          <a:srcRect/>
          <a:stretch>
            <a:fillRect/>
          </a:stretch>
        </p:blipFill>
        <p:spPr bwMode="auto">
          <a:xfrm>
            <a:off x="0" y="4122738"/>
            <a:ext cx="4168775" cy="2776537"/>
          </a:xfrm>
          <a:prstGeom prst="rect">
            <a:avLst/>
          </a:prstGeom>
          <a:noFill/>
          <a:ln w="9525">
            <a:noFill/>
            <a:miter lim="800000"/>
            <a:headEnd/>
            <a:tailEnd/>
          </a:ln>
        </p:spPr>
      </p:pic>
      <p:pic>
        <p:nvPicPr>
          <p:cNvPr id="90117" name="Picture 6" descr="Immagine correlata">
            <a:hlinkClick r:id="rId6"/>
          </p:cNvPr>
          <p:cNvPicPr>
            <a:picLocks noChangeAspect="1" noChangeArrowheads="1"/>
          </p:cNvPicPr>
          <p:nvPr/>
        </p:nvPicPr>
        <p:blipFill>
          <a:blip r:embed="rId7"/>
          <a:srcRect/>
          <a:stretch>
            <a:fillRect/>
          </a:stretch>
        </p:blipFill>
        <p:spPr bwMode="auto">
          <a:xfrm>
            <a:off x="5384800" y="4032250"/>
            <a:ext cx="37592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olo 5"/>
          <p:cNvSpPr>
            <a:spLocks noGrp="1"/>
          </p:cNvSpPr>
          <p:nvPr>
            <p:ph type="title" idx="4294967295"/>
          </p:nvPr>
        </p:nvSpPr>
        <p:spPr bwMode="auto">
          <a:xfrm>
            <a:off x="323850" y="404813"/>
            <a:ext cx="8229600" cy="2663825"/>
          </a:xfrm>
          <a:noFill/>
        </p:spPr>
        <p:txBody>
          <a:bodyPr wrap="square" numCol="1" anchorCtr="0" compatLnSpc="1">
            <a:prstTxWarp prst="textNoShape">
              <a:avLst/>
            </a:prstTxWarp>
          </a:bodyPr>
          <a:lstStyle/>
          <a:p>
            <a:pPr eaLnBrk="1" hangingPunct="1">
              <a:lnSpc>
                <a:spcPts val="3200"/>
              </a:lnSpc>
            </a:pPr>
            <a:r>
              <a:rPr lang="it-CH" sz="1800" b="1" smtClean="0">
                <a:solidFill>
                  <a:schemeClr val="tx1"/>
                </a:solidFill>
                <a:effectLst/>
                <a:latin typeface="Comic Sans MS" pitchFamily="66" charset="0"/>
              </a:rPr>
              <a:t>Re – introduzione dei grandi predatori, rischi, pericoli, vantaggi e problema di convivenza</a:t>
            </a:r>
            <a:br>
              <a:rPr lang="it-CH" sz="1800" b="1" smtClean="0">
                <a:solidFill>
                  <a:schemeClr val="tx1"/>
                </a:solidFill>
                <a:effectLst/>
                <a:latin typeface="Comic Sans MS" pitchFamily="66" charset="0"/>
              </a:rPr>
            </a:br>
            <a:r>
              <a:rPr lang="it-CH" sz="1800" b="1" smtClean="0">
                <a:solidFill>
                  <a:schemeClr val="tx1"/>
                </a:solidFill>
                <a:effectLst/>
                <a:latin typeface="Comic Sans MS" pitchFamily="66" charset="0"/>
              </a:rPr>
              <a:t/>
            </a:r>
            <a:br>
              <a:rPr lang="it-CH" sz="1800" b="1" smtClean="0">
                <a:solidFill>
                  <a:schemeClr val="tx1"/>
                </a:solidFill>
                <a:effectLst/>
                <a:latin typeface="Comic Sans MS" pitchFamily="66" charset="0"/>
              </a:rPr>
            </a:br>
            <a:r>
              <a:rPr lang="it-CH" sz="1800" b="1" smtClean="0">
                <a:effectLst/>
                <a:latin typeface="Comic Sans MS" pitchFamily="66" charset="0"/>
              </a:rPr>
              <a:t>Come aiutare i contadini a minimizzare le perdite?</a:t>
            </a:r>
            <a:br>
              <a:rPr lang="it-CH" sz="1800" b="1" smtClean="0">
                <a:effectLst/>
                <a:latin typeface="Comic Sans MS" pitchFamily="66" charset="0"/>
              </a:rPr>
            </a:br>
            <a:r>
              <a:rPr lang="it-CH" sz="1800" b="1" smtClean="0">
                <a:effectLst/>
                <a:latin typeface="Comic Sans MS" pitchFamily="66" charset="0"/>
              </a:rPr>
              <a:t>Come sensibilizzare la popolazione alla presenza dei grandi predatori?</a:t>
            </a:r>
            <a:br>
              <a:rPr lang="it-CH" sz="1800" b="1" smtClean="0">
                <a:effectLst/>
                <a:latin typeface="Comic Sans MS" pitchFamily="66" charset="0"/>
              </a:rPr>
            </a:br>
            <a:r>
              <a:rPr lang="it-CH" sz="1800" b="1" smtClean="0">
                <a:effectLst/>
                <a:latin typeface="Comic Sans MS" pitchFamily="66" charset="0"/>
              </a:rPr>
              <a:t>Come gestire il conflitto coi cacciatori?</a:t>
            </a:r>
            <a:endParaRPr lang="it-CH" sz="1800" b="1" smtClean="0">
              <a:solidFill>
                <a:schemeClr val="tx1"/>
              </a:solidFill>
              <a:effectLst/>
              <a:latin typeface="Comic Sans MS" pitchFamily="66" charset="0"/>
            </a:endParaRPr>
          </a:p>
        </p:txBody>
      </p:sp>
      <p:sp>
        <p:nvSpPr>
          <p:cNvPr id="91138" name="AutoShape 3" descr="Risultati immagini per ogm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pic>
        <p:nvPicPr>
          <p:cNvPr id="91139" name="Picture 2" descr="Risultati immagini per reintroduzione grandi predatori">
            <a:hlinkClick r:id="rId2"/>
          </p:cNvPr>
          <p:cNvPicPr>
            <a:picLocks noChangeAspect="1" noChangeArrowheads="1"/>
          </p:cNvPicPr>
          <p:nvPr/>
        </p:nvPicPr>
        <p:blipFill>
          <a:blip r:embed="rId3"/>
          <a:srcRect/>
          <a:stretch>
            <a:fillRect/>
          </a:stretch>
        </p:blipFill>
        <p:spPr bwMode="auto">
          <a:xfrm>
            <a:off x="0" y="3475038"/>
            <a:ext cx="4932363" cy="2925762"/>
          </a:xfrm>
          <a:prstGeom prst="rect">
            <a:avLst/>
          </a:prstGeom>
          <a:noFill/>
          <a:ln w="9525">
            <a:noFill/>
            <a:miter lim="800000"/>
            <a:headEnd/>
            <a:tailEnd/>
          </a:ln>
        </p:spPr>
      </p:pic>
      <p:pic>
        <p:nvPicPr>
          <p:cNvPr id="91140" name="Picture 4" descr="Risultati immagini per reintroduzione grandi predatori">
            <a:hlinkClick r:id="rId4"/>
          </p:cNvPr>
          <p:cNvPicPr>
            <a:picLocks noChangeAspect="1" noChangeArrowheads="1"/>
          </p:cNvPicPr>
          <p:nvPr/>
        </p:nvPicPr>
        <p:blipFill>
          <a:blip r:embed="rId5"/>
          <a:srcRect/>
          <a:stretch>
            <a:fillRect/>
          </a:stretch>
        </p:blipFill>
        <p:spPr bwMode="auto">
          <a:xfrm>
            <a:off x="5243513" y="3475038"/>
            <a:ext cx="3900487" cy="2925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olo 5"/>
          <p:cNvSpPr>
            <a:spLocks noGrp="1"/>
          </p:cNvSpPr>
          <p:nvPr>
            <p:ph type="title" idx="4294967295"/>
          </p:nvPr>
        </p:nvSpPr>
        <p:spPr bwMode="auto">
          <a:xfrm>
            <a:off x="539750" y="404813"/>
            <a:ext cx="8229600" cy="6669087"/>
          </a:xfrm>
        </p:spPr>
        <p:txBody>
          <a:bodyPr wrap="square" numCol="1" anchorCtr="0" compatLnSpc="1">
            <a:prstTxWarp prst="textNoShape">
              <a:avLst/>
            </a:prstTxWarp>
          </a:bodyPr>
          <a:lstStyle/>
          <a:p>
            <a:pPr eaLnBrk="1" hangingPunct="1">
              <a:lnSpc>
                <a:spcPts val="3200"/>
              </a:lnSpc>
              <a:defRPr/>
            </a:pPr>
            <a:r>
              <a:rPr lang="it-CH" sz="1800" b="1" dirty="0" smtClean="0">
                <a:solidFill>
                  <a:schemeClr val="tx1"/>
                </a:solidFill>
                <a:effectLst/>
                <a:latin typeface="Comic Sans MS" pitchFamily="66" charset="0"/>
              </a:rPr>
              <a:t/>
            </a:r>
            <a:br>
              <a:rPr lang="it-CH" sz="1800" b="1" dirty="0" smtClean="0">
                <a:solidFill>
                  <a:schemeClr val="tx1"/>
                </a:solidFill>
                <a:effectLst/>
                <a:latin typeface="Comic Sans MS" pitchFamily="66" charset="0"/>
              </a:rPr>
            </a:br>
            <a:r>
              <a:rPr lang="it-CH" sz="1800" b="1" dirty="0" smtClean="0">
                <a:solidFill>
                  <a:schemeClr val="tx1"/>
                </a:solidFill>
                <a:effectLst/>
                <a:latin typeface="Comic Sans MS" pitchFamily="66" charset="0"/>
              </a:rPr>
              <a:t>PREISTORIA E ALIMENTAZIONE: cosa è la PALEO-DIETA</a:t>
            </a:r>
            <a:br>
              <a:rPr lang="it-CH" sz="1800" b="1" dirty="0" smtClean="0">
                <a:solidFill>
                  <a:schemeClr val="tx1"/>
                </a:solidFill>
                <a:effectLst/>
                <a:latin typeface="Comic Sans MS" pitchFamily="66" charset="0"/>
              </a:rPr>
            </a:br>
            <a:r>
              <a:rPr lang="it-CH" sz="1800" b="1" dirty="0" smtClean="0">
                <a:solidFill>
                  <a:schemeClr val="tx1"/>
                </a:solidFill>
                <a:effectLst/>
                <a:latin typeface="Comic Sans MS" pitchFamily="66" charset="0"/>
              </a:rPr>
              <a:t/>
            </a:r>
            <a:br>
              <a:rPr lang="it-CH" sz="1800" b="1" dirty="0" smtClean="0">
                <a:solidFill>
                  <a:schemeClr val="tx1"/>
                </a:solidFill>
                <a:effectLst/>
                <a:latin typeface="Comic Sans MS" pitchFamily="66" charset="0"/>
              </a:rPr>
            </a:br>
            <a:r>
              <a:rPr lang="it-CH" sz="1800" dirty="0" smtClean="0"/>
              <a:t>Diecimila </a:t>
            </a:r>
            <a:r>
              <a:rPr lang="it-CH" sz="1800" dirty="0"/>
              <a:t>anni fa l’uomo ha “inventato” l’agricoltura e l’allevamento, dopo che per quattro milioni di anni si è cibato con i prodotti della caccia, della pesca e della raccolta di frutta e vegetazione spontanea.</a:t>
            </a:r>
            <a:br>
              <a:rPr lang="it-CH" sz="1800" dirty="0"/>
            </a:br>
            <a:r>
              <a:rPr lang="it-CH" sz="1800" dirty="0"/>
              <a:t>Il conseguente sviluppo di tecniche di coltivazione e allevamento, ha determinato la disponibilità di alimenti che prima non erano conosciuti e non facevano parte della dieta dell’uomo come cereali, legumi, e latticini. </a:t>
            </a:r>
            <a:r>
              <a:rPr lang="it-CH" sz="1800" dirty="0" smtClean="0"/>
              <a:t/>
            </a:r>
            <a:br>
              <a:rPr lang="it-CH" sz="1800" dirty="0" smtClean="0"/>
            </a:br>
            <a:r>
              <a:rPr lang="it-CH" sz="1800" dirty="0"/>
              <a:t/>
            </a:r>
            <a:br>
              <a:rPr lang="it-CH" sz="1800" dirty="0"/>
            </a:br>
            <a:r>
              <a:rPr lang="it-CH" sz="1800" dirty="0" smtClean="0">
                <a:solidFill>
                  <a:srgbClr val="FF0000"/>
                </a:solidFill>
              </a:rPr>
              <a:t>Secondo </a:t>
            </a:r>
            <a:r>
              <a:rPr lang="it-CH" sz="1800" dirty="0">
                <a:solidFill>
                  <a:srgbClr val="FF0000"/>
                </a:solidFill>
              </a:rPr>
              <a:t>i fautori della dieta paleo l’organismo umano ha risentito negativamente del cambio di dieta che ha causato la comparsa di patologie come le malattie cardiovascolari, la sindrome metabolica e il cancro, mai riscontrate nell’età paleolitica.</a:t>
            </a:r>
            <a:r>
              <a:rPr lang="it-CH" sz="1800" b="1" dirty="0" smtClean="0">
                <a:solidFill>
                  <a:srgbClr val="FF0000"/>
                </a:solidFill>
                <a:effectLst/>
                <a:latin typeface="Comic Sans MS" pitchFamily="66" charset="0"/>
              </a:rPr>
              <a:t/>
            </a:r>
            <a:br>
              <a:rPr lang="it-CH" sz="1800" b="1" dirty="0" smtClean="0">
                <a:solidFill>
                  <a:srgbClr val="FF0000"/>
                </a:solidFill>
                <a:effectLst/>
                <a:latin typeface="Comic Sans MS" pitchFamily="66" charset="0"/>
              </a:rPr>
            </a:br>
            <a:r>
              <a:rPr lang="it-CH" sz="1800" b="1" dirty="0">
                <a:effectLst/>
                <a:latin typeface="Comic Sans MS" pitchFamily="66" charset="0"/>
              </a:rPr>
              <a:t/>
            </a:r>
            <a:br>
              <a:rPr lang="it-CH" sz="1800" b="1" dirty="0">
                <a:effectLst/>
                <a:latin typeface="Comic Sans MS" pitchFamily="66" charset="0"/>
              </a:rPr>
            </a:br>
            <a:r>
              <a:rPr lang="it-CH" sz="1800" b="1" dirty="0" smtClean="0">
                <a:solidFill>
                  <a:schemeClr val="tx1"/>
                </a:solidFill>
                <a:effectLst/>
                <a:latin typeface="Comic Sans MS" pitchFamily="66" charset="0"/>
              </a:rPr>
              <a:t/>
            </a:r>
            <a:br>
              <a:rPr lang="it-CH" sz="1800" b="1" dirty="0" smtClean="0">
                <a:solidFill>
                  <a:schemeClr val="tx1"/>
                </a:solidFill>
                <a:effectLst/>
                <a:latin typeface="Comic Sans MS" pitchFamily="66" charset="0"/>
              </a:rPr>
            </a:br>
            <a:endParaRPr lang="it-CH" sz="1400" b="1" dirty="0" smtClean="0">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3123</TotalTime>
  <Words>2103</Words>
  <Application>Microsoft Office PowerPoint</Application>
  <PresentationFormat>Presentazione su schermo (4:3)</PresentationFormat>
  <Paragraphs>81</Paragraphs>
  <Slides>81</Slides>
  <Notes>0</Notes>
  <HiddenSlides>0</HiddenSlides>
  <MMClips>0</MMClips>
  <ScaleCrop>false</ScaleCrop>
  <HeadingPairs>
    <vt:vector size="6" baseType="variant">
      <vt:variant>
        <vt:lpstr>Caratteri utilizzati</vt:lpstr>
      </vt:variant>
      <vt:variant>
        <vt:i4>6</vt:i4>
      </vt:variant>
      <vt:variant>
        <vt:lpstr>Modello struttura</vt:lpstr>
      </vt:variant>
      <vt:variant>
        <vt:i4>1</vt:i4>
      </vt:variant>
      <vt:variant>
        <vt:lpstr>Titoli diapositive</vt:lpstr>
      </vt:variant>
      <vt:variant>
        <vt:i4>81</vt:i4>
      </vt:variant>
    </vt:vector>
  </HeadingPairs>
  <TitlesOfParts>
    <vt:vector size="88" baseType="lpstr">
      <vt:lpstr>Arial</vt:lpstr>
      <vt:lpstr>Palatino Linotype</vt:lpstr>
      <vt:lpstr>Century Gothic</vt:lpstr>
      <vt:lpstr>Courier New</vt:lpstr>
      <vt:lpstr>Calibri</vt:lpstr>
      <vt:lpstr>Comic Sans MS</vt:lpstr>
      <vt:lpstr>Executive</vt:lpstr>
      <vt:lpstr>UN DIBATTITO SULL’ALIMENTAZIONE:   SCOPRIAMO I PRINCIPI DI UN’ALIMENTAZIONE CONSAPEVOLE </vt:lpstr>
      <vt:lpstr>L’IMPORTAMZA DI UN’ALIMENTAZIONE CONSAPEVOLE  PREISTORIA E EVOLUZIONE: UOMO E ALIMENTAZIONE STORIA DELLA GASTRONOMIA BASI DI UN’ALIMENTAZIONE SANA E EQUILIBRATA ETICA E RISPETTO DIRITTI DEGLI ANIMALI OGM, PRODOTTO GENETICAMENTE MODIFICATI PRODOTTI BIOLOGICI PRODOTTI A KM ZERO CACCIA ED EQUILIBRIO DEGLI ECOSISTEMI ALIMENTAZIONE E IMPATTO ECOLOGICO/AMBIENTALE ABUSO DI CARNE E SPRECO ENERGETICO ECCESSO DI CIBO (1/3 DEGLI AQUISTI FINISCI NEL CONTEINER)</vt:lpstr>
      <vt:lpstr>Il grande dilemma: LA DIETA VEGANA È LA SOLUZIONE A NUMEROSE PATOLOGIE DELL’ERA MODERNA?  COSA SIGNIFICA ESSERE VEGANI  PRINCIPI MORALI E NON, ETICA, SCELTA DI VITA BENEFICI PER LA SALUTE RISCHI PER LA SALUTE DIFFICOLTÀ COME SOSTITUIRE I PRODOTTI ANIMALI LA DIFFICOLTÀ STA SOLO NEL CAMBIARE ABITUDINE? LA DIETA VEGANA RISPECCHIA ALIMENTAZIONE SANA E EQUILIBRATA? FERRO E VITAMINA B12 </vt:lpstr>
      <vt:lpstr>PREISTORIA E ALIMENTAZIONE evoluzione umana e alimentazione </vt:lpstr>
      <vt:lpstr>PREISTORIA E ALIMENTAZIONE evoluzione umana e salute </vt:lpstr>
      <vt:lpstr>Stile di vita oggi troppo stress disidratazione cronica alimentazione malsana sedentarietà (assenza di attività fisica)</vt:lpstr>
      <vt:lpstr>Alimentazione malsana, assenza di attività fisica, vita troppo stressante: mix letale!!   Problemi al sistema cardiocircolatorio (alta pressione, arteriosclerosi, infarti, ictus) Diabete Iperattività Problemi di concentrazione, di memoria e di apprendimento Stanchezza mentale e fisica Obesità Tumori e infiammazioni del sistema digerente Patologie somatiche quali mal di testa e mal di pancia Aumento dello stress ossidativo e conseguente abbassamento del rendimento cellulare  Invecchiamento precoce  Patologie neuronali: (demenze precoci, patologie neurodegenerative, squilibri dell’umore, depressioni, ansie) </vt:lpstr>
      <vt:lpstr>PREISTORIA E ALIMENTAZIONE Fino al 10 000 a.c l’uomo era poco più di un predatore: viveva cacciando e pescando, e raccogliendo frutti e radici </vt:lpstr>
      <vt:lpstr> PREISTORIA E ALIMENTAZIONE: cosa è la PALEO-DIETA  Diecimila anni fa l’uomo ha “inventato” l’agricoltura e l’allevamento, dopo che per quattro milioni di anni si è cibato con i prodotti della caccia, della pesca e della raccolta di frutta e vegetazione spontanea. Il conseguente sviluppo di tecniche di coltivazione e allevamento, ha determinato la disponibilità di alimenti che prima non erano conosciuti e non facevano parte della dieta dell’uomo come cereali, legumi, e latticini.   Secondo i fautori della dieta paleo l’organismo umano ha risentito negativamente del cambio di dieta che ha causato la comparsa di patologie come le malattie cardiovascolari, la sindrome metabolica e il cancro, mai riscontrate nell’età paleolitica.   </vt:lpstr>
      <vt:lpstr>STORIA DELLA GASTRONOMIA Le prime pratiche gastronomiche apparvero con l’arrivo del Neolitico circa 10.000 anni fa quando, da nomade, l’uomo divenne stanziale e cominciò a coltivare la terra e addomesticare gli animali. Nacquero così l’agricoltura e l’allevamento del bestiame, e conseguentemente comparvero i cereali (avena, miglio, farro, orzo, frumento) e i latticini, prodotti quindi NUOVI, mai esistiti nella storia dell’umanità, quindi per 4 Mio di anni.</vt:lpstr>
      <vt:lpstr>GLI EGIZI Gli antichi Egizi furono un popolo ricco di cibo, grazie soprattutto al Nilo, il fiume che con le sue piene regolari depositava il prezioso limo e consentiva così la coltivazione di molte varietà di piante e l’allevamento di diversi tipi di bestiame. Intorno al 1000 a.C. in Egitto si imparò a setacciare la farina di frumento, ottenendo in questo modo sfarinati più raffi nati con i quali si produceva pane bianco destinato alle classi più ricche</vt:lpstr>
      <vt:lpstr>I GRECI Nella Grecia antica (circa IX sec. a.C.) la cucina era ancora rozza, fatta di più portate preparate in modo comunque sbrigativo. Le carni erano considerate cibo per ricchi o soldati e venivano cotte essenzialmente alla brace o allo spiedo. I pesci e le verdure erano invece destinati ai contadini, i quali le accompagnavano con cereali, legumi, fichi freschi o essiccati. Molto praticata era la pastorizia e ben conosciuta era la tecnica di fabbricazione del formaggio, specie quello di capra, fatto anche stagionare. La coltivazione della vite era praticata già a Creta intorno al 2000 a.C.</vt:lpstr>
      <vt:lpstr>Di cosa son fatti i nostri cibi?</vt:lpstr>
      <vt:lpstr>Ogni cibo ha la sua etichetta. Scopriamo quali informazioni ci vengono date!!</vt:lpstr>
      <vt:lpstr>IMPARIAMO A LEGGERE E CAPIRE LE ETICHETTE</vt:lpstr>
      <vt:lpstr>NUTRIENTI ENERGETICI QUANTITÀ DI ENERGIA (Kcal) PER UNITÀ DI MASSA (gr):  Carboidrati (glucidi): 4,2 kcal/gr Proteine: 4,2 kcal/gr Lipidi: 9 kcal/gr  L’alcol rappresenta un ulteriore sostanze energetica. Per l’organismo risulta tuttavia molto tossica. Il suo metabolismo avviene unicamente nel fegato, dove viene convertito in acetaldeide e in seguito in acetato. Il suo apporto energetico equivale a 7,2 kcl/gr.</vt:lpstr>
      <vt:lpstr>ALTRI NUTRIENTI ESSENZIALI AL NOSTRO ORGANISMO, SENZA APPORTO ENERGETICO  Vitamine Sali minerali Acqua    VI SONO INFINE LE FIBRE, CHE FANNO PARTE DEI CARBOIDRATI, MA NOI NON SIAMO IN GRADO DI DIGERIRLE, PERTANTO NON CI DANNO ENERGIA (HANNO TUTTAVIA ALTRE FUNZIONI DI VITALE IMPORTANZA)</vt:lpstr>
      <vt:lpstr>Tante bevande, ma quali davvero dissetano?</vt:lpstr>
      <vt:lpstr>Hai sete: una SOLA VERA soluzione!!!!! La migliore????</vt:lpstr>
      <vt:lpstr>ABITUDINI ALIMENTARI La nostra alimentazione è generalmente troppo ricca di: acidi grassi saturi (di origine animale) sale zuccheri cibi raffinati bevande e cibi acidi</vt:lpstr>
      <vt:lpstr>È invece troppo povera di: frutta e verdura lipidi di origine vegetale (semi, noci, oli) o provenienti dal pesce prodotti integrali legumi cibi alcalini antiossidanti acqua </vt:lpstr>
      <vt:lpstr>Basi di un alimentazione sana: EVITA CIBI ACIDI, SONO SINONIMO DI MALATTIA</vt:lpstr>
      <vt:lpstr>Basi di un alimentazione sana: EVITA CIBI ACIDI, SONO SINONIMO DI MALATTIA.</vt:lpstr>
      <vt:lpstr>Basi di un alimentazione sana: EVITA CIBI ACIDI, SONO SINONIMO DI MALATTIA.  I CIBI ASSOLUTAMENTE DA LIMITARE:  ALCOL ZUCCHERI  INSACCATI CARNI ROSSE BEVANDE GASSATE PRODOTTI RAFFINATI</vt:lpstr>
      <vt:lpstr>Basi di un alimentazione sana: EVITA CIBI ACIDI, SONO SINONIMO DI MALATTIA</vt:lpstr>
      <vt:lpstr>Le regole basilari di un’alimentazione sana ed equilibrata IN FUNZIONE DELLL’APPORTO ENERGETICO DEI PRODOTTI</vt:lpstr>
      <vt:lpstr>ALIMENTAZIONE SANA ED EQUILIBRATA (dalla PIRAMIDE ALIMENTARE)  PRODOTTI INTEGRALI O LEGUMI A OGNI PASTO LIPIDI DI PROVENIENZA VEGETALE E PESCE (OMEGA 3 E OMEGA 6) OGNI GIORNO FRUTTA E VERDURA 5 VOLTE AL GIORNO (PASTI E MERENDE) LIMITA AL MINIMO INDISPENSABILE ZUCCHERI, PRODOTTI RAFFINATI, LIPIDI DI ORIGINE ANIMALE CONTROLLA L’IDRATAZIONE (2-3 LITRI DI ACQUA AL GIORNO) LIMITA I CIBI ACIDI    </vt:lpstr>
      <vt:lpstr>CIBI RICCHI DI LIPIDI; PER LA SALUTE VANNO DIVISI IN: PRODOTTI DI ORIGINE ANIMALE (DA LIMITARE), e PRODOTTI DI ORIGINE VEGETALE E PROVENIENTI DAL PESCE (DA FAVORIRE)</vt:lpstr>
      <vt:lpstr>FONTI PRINCIPALI DI OMEGA 3 E OMEGA 6 Omega 3: presente soprattutto in pesci grassi (merluzzo, salmone), noci, semi di lino Omega 6: presente in grandi quantità in oli e noci</vt:lpstr>
      <vt:lpstr>CIBI RICCHI DI GLUCIDI; PER LA SALUTE VANNO DIVISI IN: PRODOTTI RAFFINATI E ZUCCHERI (DA LIMITARE), e PRODOTTI INTEGRALI (DA FAVORIRE)</vt:lpstr>
      <vt:lpstr>FORME DIFFERENTI DI GLUCIDI ZUCCHERI MONOSACCARIDI (fruttosio, glucosio, galattosio) ZUCCHERI DISACCARIDI (maltosio, saccarosio, lattosio) </vt:lpstr>
      <vt:lpstr>FORME DIFFERENTI DI GLUCIDI POLISACCARIDI, sostanze di riserva (amido nei vegetali, glicogeno negli animali) POLISACCARIDI, sostanze di sostegno (CELLULOSA, o FIBRE)   posso trovarli in forma integrale o raffinata</vt:lpstr>
      <vt:lpstr>UN’ALIMENTAZIONE RICCA DI PRODOTTI INTEGRALI COMPORTA L’APPORTO DI NUMEROSI NUTRIENTI FONDAMENTALI (CHE SI TROVANO NEL GERME E NELLO STRATO ESTERNO DEL GRANO) CHE VENGONO TOLTI DURANTE LA RAFFINAZIONE: FIBRE, SALI MINERALI, VITAMINE, PROTEINE, LIPIDI ESSENZIALI</vt:lpstr>
      <vt:lpstr>Fibre, funzione nell’organismo Le fibre alimentari, presenti in prodotti integrali, legumi, frutta e verdura non possono essere assorbite dal nostro organismo in quanto noi non possiamo digerirle. Sono comunque di vitale importanza in quanto: 1) eliminano una parte degli acidi grassi saturi 2) diminuiscono il rischio di infiammazioni e tumori al sistema digerente 3) favoriscono il benessere della flora intestinale e del loro metabolismo 4) portano ad un aumento del volume delle feci, favorendone l’eliminazione</vt:lpstr>
      <vt:lpstr>PROTEINE DI ORIGINE ANIMALE E PROTEINE DI ORIGINE VEGETALE, QUALI DIFFERENZE? Nella struttura nessuna!!! Quello che cambia è ciò che accompagna le proteine.</vt:lpstr>
      <vt:lpstr>PRODOTTI ANIMALI RICCHI DI PROTEINE PRO: Un alimento contiene tutti gli aminoacidi essenziali; apporto di FERRO elevato (carni rosse) CONTRO: spesso ricche di lipidi</vt:lpstr>
      <vt:lpstr>PRODOTTI VEGETALI RICCHI DI PROTEINE (legumi, prodotti integrali) PRO: gli elementi che accompagnano le proteine sono nutrienti indispensabili CONTRO: poco apporto di Ferro, nessun prodotto vegetale contiene tutti gli aminoacidi</vt:lpstr>
      <vt:lpstr>Errori alimentari: eccesso di prodotti animali eccesso di lipidi di origine animale (arteriosclerosi, problemi gravi al sistema cardiocircolatorio) acidità (pH cala), abbassamento del rendimento cellulare infiammazioni  disturbi al sistema digerente disidratazione, affaticamento renale ed epatico (smaltimento gruppo amminico)  Errori alimentari: quantità insufficiente di acqua calo del pH calo del rendimento cellulare infiammazioni più frequenti </vt:lpstr>
      <vt:lpstr>UN ABUSO DI LIPIDI DI ORIGINE ANIMALE  FAVORISCE L’ARTERIOSCLEROSI E L’INSORGERE DI PATOLOGIE LEGATE AL SISTEMA CARDIOCIRCOLATORIO (arteriosclerosi, ictus, infarti, alta pressione, ecc); FAVORISCE L’INSORGERE DI INFIAMMAZIONI E TUMORI</vt:lpstr>
      <vt:lpstr>Errori alimentari: eccesso di cibi zuccherati e raffinati diabete calo del pH, abbassamento del rendimento cellulare sovrappeso mancanza di nutrienti fondamentali (presenti nell’integrale) iperattività e deficit dell’attenzione aumenta il rischio di arteriosclerosi  Errori alimentari: scarsità di fibre (frutta, verdura, legumi, integrale) aumenta il rischio di infiammazioni e tumori al sistema digerente maggior assorbimento di lipidi di origine animale drastico calo della flora intestinale buona aumento di metaboliti dannosi da parte della flora intestinale</vt:lpstr>
      <vt:lpstr>UN ECCESSO DI PRODOTTI RAFFINATI E ZUCCHERI COMPROMETTE LO STATO DI SALUTE E FACILITA L’INSORGERE DI NUMEROSE PATOLOGIE: iperattività disturbi della concentrazione e dei processi di apprendimento obesità infiammazioni (eccesso di acidità) e predisposizione ai tumori abbassamento drastico del rendimento cellulare diabete aumento del pericolo di danni al sistema cardiocircolatorio e arteriosclerosi (eccesso di acidità)  </vt:lpstr>
      <vt:lpstr>Errori alimentari: quantità insufficienti di frutta e verdura calo del pH (frutta e verdura rappresentano i cibi alcalini) e conseguente  calo del rendimento cellulare aumentato rischio di infiammazioni e tumori scarsità di antiossidanti scarsità di vitamine idrosolubili e conseguente indebolimento delle difese immunitari   Errori alimentari: abuso di cibi e bevande acidi (prodotti animali, alcol, zuccheri, prodotti raffinati) aumento del grado di acidità e conseguente calo del rendimento cellulare aumentato rischio di infiammazioni e tumori</vt:lpstr>
      <vt:lpstr>METABOLISMO BASALE E CONSUMO ENERGETICO GIORNALIERO Metabolismo basale: consumo energetico giornaliero a totale riposo</vt:lpstr>
      <vt:lpstr>IL CONSUMO ENERGETICO GIORNALIERO è SUPERIORE AL METABOLISMO BASALE, e dipende: dall’attività fisica giornaliera (lavoro, sport); dalla termogenesi, indotta dal tipo di dieta e dalla frequenza delle attività fisiche (nel grafico TID); la frequenza delle attività fisiche e le abitudini alimentari influenzano le attività metaboliche e il conseguente consumo energetico; dalla percentuale di massa muscolare e massa grassa (il consumo energetico del tessuto adiposo è quasi nullo, quello del tessuto muscolare è molto elevato).</vt:lpstr>
      <vt:lpstr>ALIMENTAZIONE CONSAPEVOLE: QUANTITATIVI EQUILIBRATI (GIORNALIERI)   CARBOIDRATI: 300 GR (1260 KCAL) PROTEINE: 1 GR/KG di massa corporea (300 kcal) LIPIDI: 50 gr (450 kcal)   SI PARLA DI ALIMENTAZIONE EQUILIBRATA (CHE NON VUOL DIRE SANA)  CI INDICA IL QUANTITATIVO DI NUTRIENTI ENERGETICI DI CUI NECESSITIAMO GIORNALMENTE (PER EVITARE SPRECHI) </vt:lpstr>
      <vt:lpstr>DIRITTI EGLI ANIMALI: uccidere animali e mangiarli si concilia con un’etica che si basa sul rispetto dell’animale? Il termine "diritto" viene inteso in senso morale e legale, e rappresenta principalmente il diritto di vivere in libertà e di non soffrire inutilmente; non è quindi un termine proprio nel mondo dell’alimentazione, ma si presenta anche nel campo della ricerca e spesso anche nella sfera famigliare</vt:lpstr>
      <vt:lpstr>OGM e alimentazione</vt:lpstr>
      <vt:lpstr>OGM: a quale scopo?</vt:lpstr>
      <vt:lpstr>OGM e rischi per l’ambiente</vt:lpstr>
      <vt:lpstr>OGM e rischi per l’ambiente e per la salute</vt:lpstr>
      <vt:lpstr>OGM e rischi per la salute</vt:lpstr>
      <vt:lpstr>OGM animali e rischi per la salute: la maggior produttività è spesso sinonimo di debolezza, e quindi vengono utilizzati antibiotici, che si accumulano nella carne. Con quali conseguenze?</vt:lpstr>
      <vt:lpstr>Alimentazione e impatto ambientale</vt:lpstr>
      <vt:lpstr>Abuso di carne: nuoce all’economia, all’ambiente, e soprattutto alla salute</vt:lpstr>
      <vt:lpstr>Abuso di carne: nuoce all’economia, all’ambiente, e soprattutto alla salute</vt:lpstr>
      <vt:lpstr>Cibi, bevande e rischio di tumori</vt:lpstr>
      <vt:lpstr>GLI INSACCATI: PRODOTTI AD ALTO RISCHIO DI SALUTE provocazione e realtà:  come può un cadavere conservarsi per settimane senza deteriorarsi?  Additivi, coloranti e conservanti sono sostanze altamente tossiche e cancerogene</vt:lpstr>
      <vt:lpstr>Abuso di carne e spreco energetico</vt:lpstr>
      <vt:lpstr>Abuso di carne e spreco energetico</vt:lpstr>
      <vt:lpstr>Abuso di carne e spreco energetico</vt:lpstr>
      <vt:lpstr>Abuso di carne e spreco energetico: vaste superfici destinate alla produzione di cereali per animali da allevamento</vt:lpstr>
      <vt:lpstr>Abuso di carne e spreco energetico: vaste superfici destinate alla produzione di cereali per animali da allevamento</vt:lpstr>
      <vt:lpstr>Abuso di carne e spreco energetico: vaste superfici destinate alla produzione di cereali per animali da allevamento</vt:lpstr>
      <vt:lpstr>Abuso di carne e spreco energetico: vaste superfici destinate alla produzione di cereali per animali da allevamento</vt:lpstr>
      <vt:lpstr>Abuso di carne e spreco energetico: vaste superfici destinate alla produzione di cereali per animali da allevamento</vt:lpstr>
      <vt:lpstr>Abuso di carne e spreco energetico: allevamenti intensivi richiedono spazi, cibo e terreni</vt:lpstr>
      <vt:lpstr>Abuso di carne e impatto ambientale</vt:lpstr>
      <vt:lpstr>Abuso di carne e impatto ambientale</vt:lpstr>
      <vt:lpstr>Abuso di carne e impatto ambientale</vt:lpstr>
      <vt:lpstr>Abuso di carne e impatto ambientale</vt:lpstr>
      <vt:lpstr>Abuso di carne e impatto ambientale</vt:lpstr>
      <vt:lpstr>Abuso di carne e impatto ambientale</vt:lpstr>
      <vt:lpstr>Abuso di carne: ulteriori rischi per la salute umana</vt:lpstr>
      <vt:lpstr>riassumendo</vt:lpstr>
      <vt:lpstr>Sprechi alimentari: ogni nucleo famigliare, in media, butta 1/3 di ciò che acquista</vt:lpstr>
      <vt:lpstr>Sprechi alimentari: ogni nucleo famigliare, in media, butta 1/3 di ciò che acquista</vt:lpstr>
      <vt:lpstr>Equilibrio negli ecosistemi, eliminazione dei grandi predatori, ruolo della caccia</vt:lpstr>
      <vt:lpstr>Attività umane e perdita di equilibrio negli ecosistemi, quali conseguenze all’eliminazione dei grandi predatori?</vt:lpstr>
      <vt:lpstr>Eccesso di ungolati e conseguenze sulle coltivazioni</vt:lpstr>
      <vt:lpstr>Re – introduzione dei grandi predatori, rischi, pericoli, vantaggi e problema di convivenza</vt:lpstr>
      <vt:lpstr>Re – introduzione dei grandi predatori, rischi, pericoli, vantaggi e problema di convivenza  Come aiutare i contadini a minimizzare le perdite? Come sensibilizzare la popolazione alla presenza dei grandi predatori? Come gestire il conflitto coi cacciatori?</vt:lpstr>
    </vt:vector>
  </TitlesOfParts>
  <Company>VINCI Energies Schweiz AG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Minini Marco</dc:creator>
  <cp:lastModifiedBy>Steven</cp:lastModifiedBy>
  <cp:revision>344</cp:revision>
  <cp:lastPrinted>2017-02-06T07:21:28Z</cp:lastPrinted>
  <dcterms:created xsi:type="dcterms:W3CDTF">2016-11-23T10:21:36Z</dcterms:created>
  <dcterms:modified xsi:type="dcterms:W3CDTF">2018-05-06T05:09:51Z</dcterms:modified>
</cp:coreProperties>
</file>