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7" r:id="rId9"/>
    <p:sldId id="268" r:id="rId10"/>
    <p:sldId id="269" r:id="rId11"/>
    <p:sldId id="270" r:id="rId12"/>
    <p:sldId id="263" r:id="rId13"/>
    <p:sldId id="271" r:id="rId14"/>
    <p:sldId id="275" r:id="rId15"/>
    <p:sldId id="276" r:id="rId16"/>
    <p:sldId id="273" r:id="rId17"/>
    <p:sldId id="274" r:id="rId18"/>
    <p:sldId id="266" r:id="rId19"/>
    <p:sldId id="277" r:id="rId20"/>
    <p:sldId id="278" r:id="rId21"/>
  </p:sldIdLst>
  <p:sldSz cx="9144000" cy="6858000" type="screen4x3"/>
  <p:notesSz cx="6858000" cy="9144000"/>
  <p:defaultTextStyle>
    <a:defPPr>
      <a:defRPr lang="it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962" autoAdjust="0"/>
    <p:restoredTop sz="94660"/>
  </p:normalViewPr>
  <p:slideViewPr>
    <p:cSldViewPr>
      <p:cViewPr varScale="1">
        <p:scale>
          <a:sx n="68" d="100"/>
          <a:sy n="68" d="100"/>
        </p:scale>
        <p:origin x="-12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CH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26F0D-5DB2-4B7A-A588-DA91F78E698B}" type="datetimeFigureOut">
              <a:rPr lang="it-CH" smtClean="0"/>
              <a:pPr/>
              <a:t>28.11.2016</a:t>
            </a:fld>
            <a:endParaRPr lang="it-CH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6F1D-0FF5-435E-9311-C68C5D1BB565}" type="slidenum">
              <a:rPr lang="it-CH" smtClean="0"/>
              <a:pPr/>
              <a:t>‹N›</a:t>
            </a:fld>
            <a:endParaRPr lang="it-CH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CH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26F0D-5DB2-4B7A-A588-DA91F78E698B}" type="datetimeFigureOut">
              <a:rPr lang="it-CH" smtClean="0"/>
              <a:pPr/>
              <a:t>28.11.2016</a:t>
            </a:fld>
            <a:endParaRPr lang="it-CH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6F1D-0FF5-435E-9311-C68C5D1BB565}" type="slidenum">
              <a:rPr lang="it-CH" smtClean="0"/>
              <a:pPr/>
              <a:t>‹N›</a:t>
            </a:fld>
            <a:endParaRPr lang="it-CH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CH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26F0D-5DB2-4B7A-A588-DA91F78E698B}" type="datetimeFigureOut">
              <a:rPr lang="it-CH" smtClean="0"/>
              <a:pPr/>
              <a:t>28.11.2016</a:t>
            </a:fld>
            <a:endParaRPr lang="it-CH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6F1D-0FF5-435E-9311-C68C5D1BB565}" type="slidenum">
              <a:rPr lang="it-CH" smtClean="0"/>
              <a:pPr/>
              <a:t>‹N›</a:t>
            </a:fld>
            <a:endParaRPr lang="it-C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CH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26F0D-5DB2-4B7A-A588-DA91F78E698B}" type="datetimeFigureOut">
              <a:rPr lang="it-CH" smtClean="0"/>
              <a:pPr/>
              <a:t>28.11.2016</a:t>
            </a:fld>
            <a:endParaRPr lang="it-CH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6F1D-0FF5-435E-9311-C68C5D1BB565}" type="slidenum">
              <a:rPr lang="it-CH" smtClean="0"/>
              <a:pPr/>
              <a:t>‹N›</a:t>
            </a:fld>
            <a:endParaRPr lang="it-C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CH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26F0D-5DB2-4B7A-A588-DA91F78E698B}" type="datetimeFigureOut">
              <a:rPr lang="it-CH" smtClean="0"/>
              <a:pPr/>
              <a:t>28.11.2016</a:t>
            </a:fld>
            <a:endParaRPr lang="it-CH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6F1D-0FF5-435E-9311-C68C5D1BB565}" type="slidenum">
              <a:rPr lang="it-CH" smtClean="0"/>
              <a:pPr/>
              <a:t>‹N›</a:t>
            </a:fld>
            <a:endParaRPr lang="it-CH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CH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CH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CH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26F0D-5DB2-4B7A-A588-DA91F78E698B}" type="datetimeFigureOut">
              <a:rPr lang="it-CH" smtClean="0"/>
              <a:pPr/>
              <a:t>28.11.2016</a:t>
            </a:fld>
            <a:endParaRPr lang="it-CH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6F1D-0FF5-435E-9311-C68C5D1BB565}" type="slidenum">
              <a:rPr lang="it-CH" smtClean="0"/>
              <a:pPr/>
              <a:t>‹N›</a:t>
            </a:fld>
            <a:endParaRPr lang="it-CH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CH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CH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CH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26F0D-5DB2-4B7A-A588-DA91F78E698B}" type="datetimeFigureOut">
              <a:rPr lang="it-CH" smtClean="0"/>
              <a:pPr/>
              <a:t>28.11.2016</a:t>
            </a:fld>
            <a:endParaRPr lang="it-CH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6F1D-0FF5-435E-9311-C68C5D1BB565}" type="slidenum">
              <a:rPr lang="it-CH" smtClean="0"/>
              <a:pPr/>
              <a:t>‹N›</a:t>
            </a:fld>
            <a:endParaRPr lang="it-CH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CH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26F0D-5DB2-4B7A-A588-DA91F78E698B}" type="datetimeFigureOut">
              <a:rPr lang="it-CH" smtClean="0"/>
              <a:pPr/>
              <a:t>28.11.2016</a:t>
            </a:fld>
            <a:endParaRPr lang="it-CH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6F1D-0FF5-435E-9311-C68C5D1BB565}" type="slidenum">
              <a:rPr lang="it-CH" smtClean="0"/>
              <a:pPr/>
              <a:t>‹N›</a:t>
            </a:fld>
            <a:endParaRPr lang="it-CH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26F0D-5DB2-4B7A-A588-DA91F78E698B}" type="datetimeFigureOut">
              <a:rPr lang="it-CH" smtClean="0"/>
              <a:pPr/>
              <a:t>28.11.2016</a:t>
            </a:fld>
            <a:endParaRPr lang="it-CH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6F1D-0FF5-435E-9311-C68C5D1BB565}" type="slidenum">
              <a:rPr lang="it-CH" smtClean="0"/>
              <a:pPr/>
              <a:t>‹N›</a:t>
            </a:fld>
            <a:endParaRPr lang="it-C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CH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CH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26F0D-5DB2-4B7A-A588-DA91F78E698B}" type="datetimeFigureOut">
              <a:rPr lang="it-CH" smtClean="0"/>
              <a:pPr/>
              <a:t>28.11.2016</a:t>
            </a:fld>
            <a:endParaRPr lang="it-CH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6F1D-0FF5-435E-9311-C68C5D1BB565}" type="slidenum">
              <a:rPr lang="it-CH" smtClean="0"/>
              <a:pPr/>
              <a:t>‹N›</a:t>
            </a:fld>
            <a:endParaRPr lang="it-CH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CH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CH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26F0D-5DB2-4B7A-A588-DA91F78E698B}" type="datetimeFigureOut">
              <a:rPr lang="it-CH" smtClean="0"/>
              <a:pPr/>
              <a:t>28.11.2016</a:t>
            </a:fld>
            <a:endParaRPr lang="it-CH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6F1D-0FF5-435E-9311-C68C5D1BB565}" type="slidenum">
              <a:rPr lang="it-CH" smtClean="0"/>
              <a:pPr/>
              <a:t>‹N›</a:t>
            </a:fld>
            <a:endParaRPr lang="it-C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CH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26F0D-5DB2-4B7A-A588-DA91F78E698B}" type="datetimeFigureOut">
              <a:rPr lang="it-CH" smtClean="0"/>
              <a:pPr/>
              <a:t>28.11.2016</a:t>
            </a:fld>
            <a:endParaRPr lang="it-CH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CH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46F1D-0FF5-435E-9311-C68C5D1BB565}" type="slidenum">
              <a:rPr lang="it-CH" smtClean="0"/>
              <a:pPr/>
              <a:t>‹N›</a:t>
            </a:fld>
            <a:endParaRPr lang="it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hyperlink" Target="mailto:carlotta.vannini@edu.ti.ch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h/url?sa=i&amp;rct=j&amp;q=&amp;esrc=s&amp;source=images&amp;cd=&amp;cad=rja&amp;uact=8&amp;ved=0ahUKEwiw5ZmqiKvQAhWClxoKHYpWDK4QjRwIBw&amp;url=http://strada.bicilive.it/wiki-bike/allenamento-e-salute/allenamento-bici-diaframma-e-respirazione/&amp;psig=AFQjCNFzA9_pNSSH8CX1JuFRaFBRAhiQgg&amp;ust=1479309661824303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h/url?sa=i&amp;rct=j&amp;q=&amp;esrc=s&amp;source=images&amp;cd=&amp;ved=0ahUKEwiQ5IKJiKvQAhXJXBoKHSi8CK8QjRwIBw&amp;url=http://www.eticamente.net/42315/la-respirazione-diaframmatica-come-farla-e-benefici-che-porta.html&amp;psig=AFQjCNFzA9_pNSSH8CX1JuFRaFBRAhiQgg&amp;ust=147930966182430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1584175"/>
          </a:xfrm>
        </p:spPr>
        <p:txBody>
          <a:bodyPr>
            <a:normAutofit/>
          </a:bodyPr>
          <a:lstStyle/>
          <a:p>
            <a:r>
              <a:rPr lang="it-CH" sz="5400" dirty="0" smtClean="0">
                <a:solidFill>
                  <a:srgbClr val="0070C0"/>
                </a:solidFill>
              </a:rPr>
              <a:t>RESPIRAZIONE</a:t>
            </a:r>
            <a:endParaRPr lang="it-CH" sz="5400" dirty="0">
              <a:solidFill>
                <a:srgbClr val="0070C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CH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9736" y="2492896"/>
            <a:ext cx="7518688" cy="3651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CH" sz="4000" dirty="0" smtClean="0">
                <a:solidFill>
                  <a:srgbClr val="0070C0"/>
                </a:solidFill>
              </a:rPr>
              <a:t>ALTRI TIPI </a:t>
            </a:r>
            <a:r>
              <a:rPr lang="it-CH" sz="4000" dirty="0" err="1" smtClean="0">
                <a:solidFill>
                  <a:srgbClr val="0070C0"/>
                </a:solidFill>
              </a:rPr>
              <a:t>DI</a:t>
            </a:r>
            <a:r>
              <a:rPr lang="it-CH" sz="4000" dirty="0" smtClean="0">
                <a:solidFill>
                  <a:srgbClr val="0070C0"/>
                </a:solidFill>
              </a:rPr>
              <a:t> RESPIRAZIONE</a:t>
            </a:r>
            <a:endParaRPr lang="it-CH" sz="4000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CH" sz="3000" dirty="0" smtClean="0"/>
              <a:t>	 In alcune situazioni ci ritroviamo a respirare:</a:t>
            </a:r>
          </a:p>
          <a:p>
            <a:pPr>
              <a:buFont typeface="Wingdings" pitchFamily="2" charset="2"/>
              <a:buChar char="Ø"/>
            </a:pPr>
            <a:r>
              <a:rPr lang="it-CH" sz="3000" dirty="0" smtClean="0"/>
              <a:t> con una </a:t>
            </a:r>
            <a:r>
              <a:rPr lang="it-CH" sz="3000" b="1" dirty="0" smtClean="0"/>
              <a:t>respirazione alta o clavicolare</a:t>
            </a:r>
            <a:r>
              <a:rPr lang="it-CH" sz="3000" dirty="0" smtClean="0"/>
              <a:t>, dove mediante l’innalzamento delle costole, delle spalle e la contrazione dell’addome si consegue l’innalzamento del diaframma</a:t>
            </a:r>
          </a:p>
          <a:p>
            <a:pPr>
              <a:buFont typeface="Wingdings" pitchFamily="2" charset="2"/>
              <a:buChar char="Ø"/>
            </a:pPr>
            <a:r>
              <a:rPr lang="it-CH" sz="3000" dirty="0" smtClean="0"/>
              <a:t>con la </a:t>
            </a:r>
            <a:r>
              <a:rPr lang="it-CH" sz="3000" b="1" dirty="0" smtClean="0"/>
              <a:t>respirazione media o costo-diaframmatica</a:t>
            </a:r>
            <a:r>
              <a:rPr lang="it-CH" sz="3000" dirty="0" smtClean="0"/>
              <a:t>, dove la parziale espansione toracica, un lieve innalzamento delle costole e la contrazione addominale innalza ovviamente il diaframma. </a:t>
            </a:r>
          </a:p>
          <a:p>
            <a:pPr>
              <a:buFont typeface="Wingdings" pitchFamily="2" charset="2"/>
              <a:buChar char="Ø"/>
            </a:pPr>
            <a:endParaRPr lang="it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CH" dirty="0" smtClean="0">
                <a:solidFill>
                  <a:srgbClr val="0070C0"/>
                </a:solidFill>
              </a:rPr>
              <a:t>TIPI </a:t>
            </a:r>
            <a:r>
              <a:rPr lang="it-CH" dirty="0" err="1" smtClean="0">
                <a:solidFill>
                  <a:srgbClr val="0070C0"/>
                </a:solidFill>
              </a:rPr>
              <a:t>DI</a:t>
            </a:r>
            <a:r>
              <a:rPr lang="it-CH" dirty="0" smtClean="0">
                <a:solidFill>
                  <a:srgbClr val="0070C0"/>
                </a:solidFill>
              </a:rPr>
              <a:t> RESPIRAZIONE</a:t>
            </a:r>
            <a:endParaRPr lang="it-CH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pPr>
              <a:buNone/>
            </a:pPr>
            <a:r>
              <a:rPr lang="it-CH" dirty="0" smtClean="0"/>
              <a:t>	      media		alta	  	 diaframmatica 							bassa</a:t>
            </a:r>
            <a:endParaRPr lang="it-CH" dirty="0"/>
          </a:p>
        </p:txBody>
      </p:sp>
      <p:pic>
        <p:nvPicPr>
          <p:cNvPr id="1026" name="Picture 2" descr="C:\Users\maurizio\Desktop\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780928"/>
            <a:ext cx="7762500" cy="2700000"/>
          </a:xfrm>
          <a:prstGeom prst="rect">
            <a:avLst/>
          </a:prstGeom>
          <a:noFill/>
        </p:spPr>
      </p:pic>
      <p:sp>
        <p:nvSpPr>
          <p:cNvPr id="10" name="Freccia in giù 9"/>
          <p:cNvSpPr/>
          <p:nvPr/>
        </p:nvSpPr>
        <p:spPr>
          <a:xfrm>
            <a:off x="4499992" y="2132856"/>
            <a:ext cx="45719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CH"/>
          </a:p>
        </p:txBody>
      </p:sp>
      <p:sp>
        <p:nvSpPr>
          <p:cNvPr id="11" name="Freccia in giù 10"/>
          <p:cNvSpPr/>
          <p:nvPr/>
        </p:nvSpPr>
        <p:spPr>
          <a:xfrm>
            <a:off x="2051720" y="2132856"/>
            <a:ext cx="45719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CH"/>
          </a:p>
        </p:txBody>
      </p:sp>
      <p:sp>
        <p:nvSpPr>
          <p:cNvPr id="12" name="Freccia in giù 11"/>
          <p:cNvSpPr/>
          <p:nvPr/>
        </p:nvSpPr>
        <p:spPr>
          <a:xfrm>
            <a:off x="7308304" y="2132856"/>
            <a:ext cx="45719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8229600" cy="1296144"/>
          </a:xfrm>
        </p:spPr>
        <p:txBody>
          <a:bodyPr>
            <a:noAutofit/>
          </a:bodyPr>
          <a:lstStyle/>
          <a:p>
            <a:r>
              <a:rPr lang="it-IT" sz="4000" b="1" dirty="0" smtClean="0">
                <a:solidFill>
                  <a:srgbClr val="0070C0"/>
                </a:solidFill>
              </a:rPr>
              <a:t>IL RESPIRO RIFLETTE IL NOSTRO STATO FISICO ED EMOTIVO</a:t>
            </a:r>
            <a:endParaRPr lang="it-CH" sz="4000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9411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t-IT" sz="2400" dirty="0" smtClean="0"/>
              <a:t>	</a:t>
            </a:r>
          </a:p>
          <a:p>
            <a:pPr>
              <a:buNone/>
            </a:pPr>
            <a:r>
              <a:rPr lang="it-IT" sz="3000" dirty="0" smtClean="0"/>
              <a:t>Il respiro è collegato: </a:t>
            </a:r>
          </a:p>
          <a:p>
            <a:pPr>
              <a:buFont typeface="Wingdings" pitchFamily="2" charset="2"/>
              <a:buChar char="Ø"/>
            </a:pPr>
            <a:r>
              <a:rPr lang="it-IT" sz="3000" dirty="0" smtClean="0"/>
              <a:t>allo </a:t>
            </a:r>
            <a:r>
              <a:rPr lang="it-IT" sz="3000" b="1" dirty="0" smtClean="0"/>
              <a:t>stato fisico</a:t>
            </a:r>
            <a:r>
              <a:rPr lang="it-IT" sz="3000" dirty="0" smtClean="0"/>
              <a:t> della persona. Quando facciamo una corsa e andiamo in affanno ci sentiamo il cuore in gola e abbiamo la respirazione poco profonda, veloce e ritmata, mentre appena svegli, quando siamo ancora sdraiati il nostro respiro è calmo e regolare,</a:t>
            </a:r>
            <a:endParaRPr lang="it-CH" sz="3000" dirty="0" smtClean="0"/>
          </a:p>
          <a:p>
            <a:pPr>
              <a:buFont typeface="Wingdings" pitchFamily="2" charset="2"/>
              <a:buChar char="Ø"/>
            </a:pPr>
            <a:endParaRPr lang="it-CH" sz="2400" dirty="0" smtClean="0"/>
          </a:p>
          <a:p>
            <a:pPr>
              <a:buNone/>
            </a:pPr>
            <a:endParaRPr lang="it-CH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/>
          </a:bodyPr>
          <a:lstStyle/>
          <a:p>
            <a:r>
              <a:rPr lang="it-IT" sz="4000" b="1" dirty="0" smtClean="0">
                <a:solidFill>
                  <a:srgbClr val="0070C0"/>
                </a:solidFill>
              </a:rPr>
              <a:t>IL RESPIRO RIFLETTE IL NOSTRO STATO FISICO ED EMOTIVO</a:t>
            </a:r>
            <a:endParaRPr lang="it-CH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it-IT" dirty="0" smtClean="0"/>
              <a:t>al nostro </a:t>
            </a:r>
            <a:r>
              <a:rPr lang="it-IT" b="1" dirty="0" smtClean="0"/>
              <a:t>stato psicologico ed emozionale</a:t>
            </a:r>
            <a:r>
              <a:rPr lang="it-IT" dirty="0" smtClean="0"/>
              <a:t>. Una persona che si trova in uno stato di stress molto alto  o in ansia tende ad avere una </a:t>
            </a:r>
            <a:r>
              <a:rPr lang="it-IT" b="1" dirty="0" smtClean="0"/>
              <a:t>respirazione di petto</a:t>
            </a:r>
            <a:r>
              <a:rPr lang="it-IT" dirty="0" smtClean="0"/>
              <a:t>, molto veloce e con poca profondità e il diaframma respiratorio risulta bloccato.</a:t>
            </a:r>
          </a:p>
          <a:p>
            <a:pPr>
              <a:buFont typeface="Wingdings" pitchFamily="2" charset="2"/>
              <a:buChar char="Ø"/>
            </a:pPr>
            <a:r>
              <a:rPr lang="it-IT" dirty="0" smtClean="0"/>
              <a:t>Una persona calma, posata e non agitata tenderà invece ad avere un </a:t>
            </a:r>
            <a:r>
              <a:rPr lang="it-IT" b="1" dirty="0" smtClean="0"/>
              <a:t>respiro profondo, diaframmatico, calmo e completo</a:t>
            </a:r>
            <a:r>
              <a:rPr lang="it-IT" dirty="0" smtClean="0"/>
              <a:t>.</a:t>
            </a:r>
            <a:endParaRPr lang="it-CH" dirty="0" smtClean="0"/>
          </a:p>
          <a:p>
            <a:pPr>
              <a:buFont typeface="Wingdings" pitchFamily="2" charset="2"/>
              <a:buChar char="Ø"/>
            </a:pPr>
            <a:endParaRPr lang="it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it-CH" dirty="0" smtClean="0">
                <a:solidFill>
                  <a:srgbClr val="0070C0"/>
                </a:solidFill>
              </a:rPr>
              <a:t>BENEFICI </a:t>
            </a:r>
            <a:r>
              <a:rPr lang="it-CH" dirty="0" err="1" smtClean="0">
                <a:solidFill>
                  <a:srgbClr val="0070C0"/>
                </a:solidFill>
              </a:rPr>
              <a:t>DI</a:t>
            </a:r>
            <a:r>
              <a:rPr lang="it-CH" dirty="0" smtClean="0">
                <a:solidFill>
                  <a:srgbClr val="0070C0"/>
                </a:solidFill>
              </a:rPr>
              <a:t> UNA BUONA RESPIRAZIONE</a:t>
            </a:r>
            <a:endParaRPr lang="it-CH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96544"/>
          </a:xfrm>
        </p:spPr>
        <p:txBody>
          <a:bodyPr>
            <a:noAutofit/>
          </a:bodyPr>
          <a:lstStyle/>
          <a:p>
            <a:pPr lvl="0">
              <a:buFont typeface="Wingdings" pitchFamily="2" charset="2"/>
              <a:buChar char="Ø"/>
            </a:pPr>
            <a:r>
              <a:rPr lang="it-IT" sz="3000" dirty="0" smtClean="0"/>
              <a:t>Migliore funzionalità cardiovascolare e polmonare</a:t>
            </a:r>
            <a:endParaRPr lang="it-CH" sz="3000" dirty="0" smtClean="0"/>
          </a:p>
          <a:p>
            <a:pPr lvl="0">
              <a:buFont typeface="Wingdings" pitchFamily="2" charset="2"/>
              <a:buChar char="Ø"/>
            </a:pPr>
            <a:r>
              <a:rPr lang="it-IT" sz="3000" dirty="0" smtClean="0"/>
              <a:t>Maggiore ossigenazione dei tessuti e più funzionalità del sistema linfatico</a:t>
            </a:r>
            <a:endParaRPr lang="it-CH" sz="3000" dirty="0" smtClean="0"/>
          </a:p>
          <a:p>
            <a:pPr lvl="0">
              <a:buFont typeface="Wingdings" pitchFamily="2" charset="2"/>
              <a:buChar char="Ø"/>
            </a:pPr>
            <a:r>
              <a:rPr lang="it-IT" sz="3000" dirty="0" smtClean="0"/>
              <a:t>Una mente più tranquilla</a:t>
            </a:r>
            <a:endParaRPr lang="it-CH" sz="3000" dirty="0" smtClean="0"/>
          </a:p>
          <a:p>
            <a:pPr lvl="0">
              <a:buFont typeface="Wingdings" pitchFamily="2" charset="2"/>
              <a:buChar char="Ø"/>
            </a:pPr>
            <a:r>
              <a:rPr lang="it-IT" sz="3000" dirty="0" smtClean="0"/>
              <a:t>Un livello di stress più basso con una migliore gestione dello stesso</a:t>
            </a:r>
            <a:endParaRPr lang="it-CH" sz="3000" dirty="0" smtClean="0"/>
          </a:p>
          <a:p>
            <a:pPr lvl="0">
              <a:buFont typeface="Wingdings" pitchFamily="2" charset="2"/>
              <a:buChar char="Ø"/>
            </a:pPr>
            <a:r>
              <a:rPr lang="it-IT" sz="3000" dirty="0" smtClean="0"/>
              <a:t>Una migliore presenza fisica e un linguaggio del corpo più positivo</a:t>
            </a:r>
          </a:p>
          <a:p>
            <a:pPr lvl="0">
              <a:buFont typeface="Wingdings" pitchFamily="2" charset="2"/>
              <a:buChar char="Ø"/>
            </a:pPr>
            <a:r>
              <a:rPr lang="it-IT" sz="3000" b="1" dirty="0" smtClean="0"/>
              <a:t>Migliore concentrazione</a:t>
            </a:r>
            <a:endParaRPr lang="it-CH" sz="3000" b="1" dirty="0" smtClean="0"/>
          </a:p>
          <a:p>
            <a:pPr>
              <a:buNone/>
            </a:pPr>
            <a:endParaRPr lang="it-CH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CH" dirty="0" smtClean="0">
                <a:solidFill>
                  <a:srgbClr val="0070C0"/>
                </a:solidFill>
              </a:rPr>
              <a:t>BENEFICI </a:t>
            </a:r>
            <a:r>
              <a:rPr lang="it-CH" dirty="0" err="1" smtClean="0">
                <a:solidFill>
                  <a:srgbClr val="0070C0"/>
                </a:solidFill>
              </a:rPr>
              <a:t>DI</a:t>
            </a:r>
            <a:r>
              <a:rPr lang="it-CH" dirty="0" smtClean="0">
                <a:solidFill>
                  <a:srgbClr val="0070C0"/>
                </a:solidFill>
              </a:rPr>
              <a:t> UNA BUONA RESPIRAZIONE</a:t>
            </a:r>
            <a:endParaRPr lang="it-CH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92500" lnSpcReduction="10000"/>
          </a:bodyPr>
          <a:lstStyle/>
          <a:p>
            <a:pPr lvl="0">
              <a:buFont typeface="Wingdings" pitchFamily="2" charset="2"/>
              <a:buChar char="Ø"/>
            </a:pPr>
            <a:r>
              <a:rPr lang="it-IT" dirty="0" smtClean="0"/>
              <a:t>Più sicurezza e più lucidità nel prendere le decisioni</a:t>
            </a:r>
            <a:endParaRPr lang="it-CH" dirty="0" smtClean="0"/>
          </a:p>
          <a:p>
            <a:pPr lvl="0">
              <a:buFont typeface="Wingdings" pitchFamily="2" charset="2"/>
              <a:buChar char="Ø"/>
            </a:pPr>
            <a:r>
              <a:rPr lang="it-IT" dirty="0" smtClean="0"/>
              <a:t>Maggior controllo su voi stessi</a:t>
            </a:r>
            <a:endParaRPr lang="it-CH" dirty="0" smtClean="0"/>
          </a:p>
          <a:p>
            <a:pPr lvl="0">
              <a:buFont typeface="Wingdings" pitchFamily="2" charset="2"/>
              <a:buChar char="Ø"/>
            </a:pPr>
            <a:r>
              <a:rPr lang="it-IT" dirty="0" smtClean="0"/>
              <a:t>Sonno più ristoratore e più equilibrio neurovegetativo</a:t>
            </a:r>
            <a:endParaRPr lang="it-CH" dirty="0" smtClean="0"/>
          </a:p>
          <a:p>
            <a:pPr lvl="0">
              <a:buFont typeface="Wingdings" pitchFamily="2" charset="2"/>
              <a:buChar char="Ø"/>
            </a:pPr>
            <a:r>
              <a:rPr lang="it-IT" dirty="0" smtClean="0"/>
              <a:t>Migliore funzionalità viscerale (utile in caso di gastriti e stitichezza)</a:t>
            </a:r>
            <a:endParaRPr lang="it-CH" dirty="0" smtClean="0"/>
          </a:p>
          <a:p>
            <a:pPr lvl="0">
              <a:buFont typeface="Wingdings" pitchFamily="2" charset="2"/>
              <a:buChar char="Ø"/>
            </a:pPr>
            <a:r>
              <a:rPr lang="it-IT" b="1" dirty="0" smtClean="0"/>
              <a:t>Una postura più corretta </a:t>
            </a:r>
            <a:r>
              <a:rPr lang="it-IT" dirty="0" smtClean="0"/>
              <a:t>(utile in caso di mal di schiena)</a:t>
            </a:r>
            <a:endParaRPr lang="it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it-CH" dirty="0" smtClean="0">
                <a:solidFill>
                  <a:srgbClr val="0070C0"/>
                </a:solidFill>
              </a:rPr>
              <a:t>ESPERIENZA N°1</a:t>
            </a:r>
            <a:endParaRPr lang="it-CH" dirty="0">
              <a:solidFill>
                <a:srgbClr val="0070C0"/>
              </a:solidFill>
            </a:endParaRP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None/>
            </a:pPr>
            <a:r>
              <a:rPr lang="it-CH" dirty="0" smtClean="0"/>
              <a:t>	</a:t>
            </a:r>
            <a:r>
              <a:rPr lang="it-CH" sz="5500" dirty="0" smtClean="0"/>
              <a:t>1</a:t>
            </a:r>
            <a:r>
              <a:rPr lang="it-CH" sz="5900" dirty="0" smtClean="0"/>
              <a:t>. Sdraiatevi supini, gambe piegate, rilassatevi e cominciate a respirare.....</a:t>
            </a:r>
            <a:br>
              <a:rPr lang="it-CH" sz="5900" dirty="0" smtClean="0"/>
            </a:br>
            <a:r>
              <a:rPr lang="it-CH" sz="5900" dirty="0" smtClean="0"/>
              <a:t>Poi mettete una mano sulla pancia e una sul petto; cercate di inspirare con il naso gonfiando solo la pancia, lasciando fermo il torace; poi espirate con la bocca aperta, sgonfiando la pancia.</a:t>
            </a:r>
          </a:p>
          <a:p>
            <a:pPr marL="514350" indent="-514350">
              <a:buNone/>
            </a:pPr>
            <a:r>
              <a:rPr lang="it-CH" sz="5900" dirty="0" smtClean="0"/>
              <a:t/>
            </a:r>
            <a:br>
              <a:rPr lang="it-CH" sz="5900" dirty="0" smtClean="0"/>
            </a:br>
            <a:r>
              <a:rPr lang="it-CH" sz="5900" dirty="0" smtClean="0"/>
              <a:t>L'utilizzo delle due mani serve per prendere coscienza del movimento e capire se state lavorando con la pancia o se state facendo intervenire le coste durante la respirazione.</a:t>
            </a:r>
            <a:br>
              <a:rPr lang="it-CH" sz="5900" dirty="0" smtClean="0"/>
            </a:br>
            <a:r>
              <a:rPr lang="it-CH" sz="5900" dirty="0" smtClean="0"/>
              <a:t>L'aria deve uscire dalla bocca in maniera naturale, come se fosse un sospiro di sollievo.</a:t>
            </a:r>
            <a:br>
              <a:rPr lang="it-CH" sz="5900" dirty="0" smtClean="0"/>
            </a:br>
            <a:endParaRPr lang="it-CH" sz="5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CH" dirty="0" smtClean="0">
                <a:solidFill>
                  <a:srgbClr val="0070C0"/>
                </a:solidFill>
              </a:rPr>
              <a:t>ESPERIENZA  N°1</a:t>
            </a:r>
            <a:endParaRPr lang="it-CH" dirty="0">
              <a:solidFill>
                <a:srgbClr val="0070C0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16832"/>
            <a:ext cx="3397835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https://tse1.mm.bing.net/th?&amp;id=OIP.M80045b187ba7643ad503ea391e5670aao0&amp;w=223&amp;h=116&amp;c=0&amp;pid=1.9&amp;rs=0&amp;p=0&amp;r=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3573016"/>
            <a:ext cx="4638158" cy="23918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CH" sz="4000" dirty="0" smtClean="0">
                <a:solidFill>
                  <a:srgbClr val="0070C0"/>
                </a:solidFill>
              </a:rPr>
              <a:t>ESPERIENZA N°2</a:t>
            </a:r>
            <a:endParaRPr lang="it-CH" sz="4000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endParaRPr lang="it-IT" dirty="0" smtClean="0"/>
          </a:p>
          <a:p>
            <a:pPr marL="514350" indent="-514350">
              <a:buNone/>
            </a:pPr>
            <a:r>
              <a:rPr lang="it-IT" dirty="0" smtClean="0"/>
              <a:t>2. Quando si è in un </a:t>
            </a:r>
            <a:r>
              <a:rPr lang="it-IT" b="1" dirty="0" smtClean="0"/>
              <a:t>momento di nervosismo</a:t>
            </a:r>
            <a:r>
              <a:rPr lang="it-IT" dirty="0" smtClean="0"/>
              <a:t> il respiro comincia a farsi superficiale, veloce, molto ritmato e si utilizzano prevalentemente i muscoli intercostali a discapito del diaframma: provate a </a:t>
            </a:r>
            <a:r>
              <a:rPr lang="it-IT" b="1" dirty="0" smtClean="0"/>
              <a:t>cambiare consapevolmente il vostro modo di respirare</a:t>
            </a:r>
            <a:r>
              <a:rPr lang="it-IT" dirty="0" smtClean="0"/>
              <a:t>, concentratevi e cercate di attivare il vostro diaframma, di rallentare il ritmo e di aumentare la profondità di ogni singolo respiro, concentrandovi sul riempire la pancia.</a:t>
            </a:r>
            <a:endParaRPr lang="it-CH" dirty="0" smtClean="0"/>
          </a:p>
          <a:p>
            <a:pPr>
              <a:buNone/>
            </a:pPr>
            <a:r>
              <a:rPr lang="it-IT" dirty="0" smtClean="0"/>
              <a:t>	</a:t>
            </a:r>
            <a:endParaRPr lang="it-CH" dirty="0" smtClean="0"/>
          </a:p>
          <a:p>
            <a:endParaRPr lang="it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CH" sz="4000" dirty="0" smtClean="0">
                <a:solidFill>
                  <a:srgbClr val="0070C0"/>
                </a:solidFill>
              </a:rPr>
              <a:t>CONCLUSIONI</a:t>
            </a:r>
            <a:endParaRPr lang="it-CH" sz="4000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it-CH" dirty="0" smtClean="0"/>
              <a:t>Spero che questa presentazione possa completare e riassumere  le informazioni che vi ho trasmesso.</a:t>
            </a:r>
          </a:p>
          <a:p>
            <a:pPr>
              <a:buFont typeface="Wingdings" pitchFamily="2" charset="2"/>
              <a:buChar char="Ø"/>
            </a:pPr>
            <a:r>
              <a:rPr lang="it-CH" dirty="0" smtClean="0"/>
              <a:t>Ricordatevi che più vi allenate più otterrete dei risultati</a:t>
            </a:r>
            <a:r>
              <a:rPr lang="it-CH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it-CH" dirty="0" smtClean="0"/>
              <a:t> Cercate su internet i filmati inerenti al tema e condivideteli con i compagni. </a:t>
            </a:r>
          </a:p>
          <a:p>
            <a:pPr>
              <a:buFont typeface="Wingdings" pitchFamily="2" charset="2"/>
              <a:buChar char="Ø"/>
            </a:pPr>
            <a:r>
              <a:rPr lang="it-CH" dirty="0" smtClean="0"/>
              <a:t>Sono </a:t>
            </a:r>
            <a:r>
              <a:rPr lang="it-CH" dirty="0" smtClean="0"/>
              <a:t>a vostra disposizione per ulteriori chiarimenti.</a:t>
            </a:r>
          </a:p>
          <a:p>
            <a:pPr>
              <a:buFont typeface="Wingdings" pitchFamily="2" charset="2"/>
              <a:buChar char="Ø"/>
            </a:pPr>
            <a:r>
              <a:rPr lang="it-CH" dirty="0" smtClean="0"/>
              <a:t>Vi invito ad inviarmi le vostre esperienze e osservazioni:  </a:t>
            </a:r>
            <a:r>
              <a:rPr lang="it-CH" dirty="0" smtClean="0">
                <a:hlinkClick r:id="rId2"/>
              </a:rPr>
              <a:t>carlotta.vannini@edu.ti.ch</a:t>
            </a:r>
            <a:r>
              <a:rPr lang="it-CH" dirty="0" smtClean="0"/>
              <a:t> </a:t>
            </a:r>
          </a:p>
          <a:p>
            <a:endParaRPr lang="it-CH" dirty="0"/>
          </a:p>
        </p:txBody>
      </p:sp>
      <p:pic>
        <p:nvPicPr>
          <p:cNvPr id="4" name="Picture 2" descr="C:\Program Files (x86)\Microsoft Office\MEDIA\CAGCAT10\j029384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89986" y="3573017"/>
            <a:ext cx="1712613" cy="18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it-CH" dirty="0" smtClean="0">
                <a:solidFill>
                  <a:srgbClr val="0070C0"/>
                </a:solidFill>
              </a:rPr>
              <a:t>INTRODUZIONE</a:t>
            </a:r>
            <a:endParaRPr lang="it-CH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1052736"/>
            <a:ext cx="8229600" cy="550547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it-CH" sz="3000" dirty="0" smtClean="0"/>
          </a:p>
          <a:p>
            <a:pPr>
              <a:buFont typeface="Wingdings" pitchFamily="2" charset="2"/>
              <a:buChar char="Ø"/>
            </a:pPr>
            <a:r>
              <a:rPr lang="it-CH" sz="3000" dirty="0" smtClean="0"/>
              <a:t>Provate a mettere una mano sulla pancia e a fare una respirazione. Se durante l'inspirazione non sentite che la pancia si gonfia, probabilmente avete una respirazione alterata.</a:t>
            </a:r>
          </a:p>
          <a:p>
            <a:pPr>
              <a:buFont typeface="Wingdings" pitchFamily="2" charset="2"/>
              <a:buChar char="Ø"/>
            </a:pPr>
            <a:r>
              <a:rPr lang="it-CH" sz="3000" dirty="0" smtClean="0"/>
              <a:t>Non vi preoccupate, fate parte della numerosa schiera di persone che respirano prevalentemente con il torace (respirazione non fisiologica).</a:t>
            </a:r>
            <a:endParaRPr lang="it-CH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CH" sz="4000" dirty="0" smtClean="0">
                <a:solidFill>
                  <a:srgbClr val="0070C0"/>
                </a:solidFill>
              </a:rPr>
              <a:t>DIARIO E OSSERVAZIONI</a:t>
            </a:r>
            <a:endParaRPr lang="it-CH" sz="4000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Autofit/>
          </a:bodyPr>
          <a:lstStyle/>
          <a:p>
            <a:r>
              <a:rPr lang="it-CH" sz="3600" dirty="0" smtClean="0">
                <a:solidFill>
                  <a:srgbClr val="0070C0"/>
                </a:solidFill>
              </a:rPr>
              <a:t>COSA È IL DIAFRAMMA RESPIRATORIO?</a:t>
            </a:r>
            <a:endParaRPr lang="it-CH" sz="3600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it-CH" sz="3000" dirty="0" smtClean="0"/>
              <a:t>È una lamina muscolo-fibrosa, a forma di semicupola, che separa la cavità toracica dalla cavità addominale. I </a:t>
            </a:r>
            <a:r>
              <a:rPr lang="it-CH" sz="2800" dirty="0" smtClean="0"/>
              <a:t>punti di inserzioni sono a livello sternale, a livello costale e a livello lombare.</a:t>
            </a:r>
            <a:endParaRPr lang="it-CH" sz="3000" dirty="0" smtClean="0"/>
          </a:p>
          <a:p>
            <a:pPr>
              <a:buFont typeface="Wingdings" pitchFamily="2" charset="2"/>
              <a:buChar char="Ø"/>
            </a:pPr>
            <a:r>
              <a:rPr lang="it-CH" sz="3000" dirty="0" smtClean="0"/>
              <a:t>È attraversato da diverse formazioni, che passano dalla cavità toracica a quella addominale o viceversa; vi si trovano tre ampi orifizi: aortico, esofageo e per la vena cava inferiore, più altri orifizi minori.</a:t>
            </a:r>
          </a:p>
          <a:p>
            <a:pPr>
              <a:buFont typeface="Wingdings" pitchFamily="2" charset="2"/>
              <a:buChar char="Ø"/>
            </a:pPr>
            <a:r>
              <a:rPr lang="it-CH" sz="3000" dirty="0" smtClean="0"/>
              <a:t>Il diaframma presenta diversi legamenti che lo mettono in connessione anche con il cuore e con il colon.</a:t>
            </a:r>
            <a:endParaRPr lang="it-CH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it-CH" sz="60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620688"/>
            <a:ext cx="7632848" cy="623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CH" sz="4000" dirty="0" smtClean="0">
                <a:solidFill>
                  <a:srgbClr val="0070C0"/>
                </a:solidFill>
              </a:rPr>
              <a:t>DIAFRAMMA RESPIRATORIO</a:t>
            </a:r>
            <a:endParaRPr lang="it-CH" sz="4000" dirty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1744013"/>
            <a:ext cx="5184576" cy="4147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CH" sz="4000" dirty="0" smtClean="0">
                <a:solidFill>
                  <a:srgbClr val="0070C0"/>
                </a:solidFill>
              </a:rPr>
              <a:t>LA RESPIRAZIONE</a:t>
            </a:r>
            <a:endParaRPr lang="it-CH" sz="4000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it-CH" sz="3000" dirty="0" smtClean="0"/>
              <a:t>Il diaframma è il muscolo principale della respirazione.</a:t>
            </a:r>
          </a:p>
          <a:p>
            <a:pPr>
              <a:buFont typeface="Wingdings" pitchFamily="2" charset="2"/>
              <a:buChar char="Ø"/>
            </a:pPr>
            <a:r>
              <a:rPr lang="it-IT" sz="3000" dirty="0" smtClean="0"/>
              <a:t>La </a:t>
            </a:r>
            <a:r>
              <a:rPr lang="it-IT" sz="3000" b="1" dirty="0" smtClean="0"/>
              <a:t>respirazione</a:t>
            </a:r>
            <a:r>
              <a:rPr lang="it-IT" sz="3000" dirty="0" smtClean="0"/>
              <a:t> è una funzione fisiologica presente e necessaria non solo nell’uomo, ma anche in tutti gli altri animali: il </a:t>
            </a:r>
            <a:r>
              <a:rPr lang="it-IT" sz="3000" b="1" dirty="0" smtClean="0"/>
              <a:t>respiro è alla base della vita</a:t>
            </a:r>
            <a:r>
              <a:rPr lang="it-IT" sz="3000" dirty="0" smtClean="0"/>
              <a:t> in quanto è l’unico modo che abbiamo per ottenere l’ossigeno necessario in tutto il corpo a livello cellulare.</a:t>
            </a:r>
            <a:endParaRPr lang="it-CH" sz="3000" dirty="0" smtClean="0"/>
          </a:p>
          <a:p>
            <a:endParaRPr lang="it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it-CH" dirty="0" smtClean="0">
                <a:solidFill>
                  <a:srgbClr val="0070C0"/>
                </a:solidFill>
              </a:rPr>
              <a:t>LA RESPIRAZIONE</a:t>
            </a:r>
            <a:endParaRPr lang="it-CH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it-IT" dirty="0" smtClean="0"/>
              <a:t>Risulta infatti un fattore biologico involontario, ma allo stesso tempo volontario: possiamo infatti controllare il respiro, ma non possiamo privarcene per più di un determinato periodo.</a:t>
            </a:r>
          </a:p>
          <a:p>
            <a:pPr>
              <a:buFont typeface="Wingdings" pitchFamily="2" charset="2"/>
              <a:buChar char="Ø"/>
            </a:pPr>
            <a:r>
              <a:rPr lang="it-IT" dirty="0" smtClean="0"/>
              <a:t>Per la maggior parte del giorno e della notte non ci rendiamo conto di respirare, lo facciamo in automatico, ma se vogliamo, in fase di veglia siamo in grado di </a:t>
            </a:r>
            <a:r>
              <a:rPr lang="it-IT" b="1" dirty="0" smtClean="0"/>
              <a:t>controllare il ritmo, l’ampiezza e la durata</a:t>
            </a:r>
            <a:r>
              <a:rPr lang="it-IT" dirty="0" smtClean="0"/>
              <a:t> di ogni singolo respiro.</a:t>
            </a:r>
          </a:p>
          <a:p>
            <a:endParaRPr lang="it-CH" dirty="0" smtClean="0"/>
          </a:p>
          <a:p>
            <a:endParaRPr lang="it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CH" sz="4000" dirty="0" smtClean="0">
                <a:solidFill>
                  <a:srgbClr val="0070C0"/>
                </a:solidFill>
              </a:rPr>
              <a:t>ATTO RESPIRATORIO</a:t>
            </a:r>
            <a:endParaRPr lang="it-CH" sz="4000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/>
          <a:lstStyle/>
          <a:p>
            <a:pPr>
              <a:buNone/>
            </a:pPr>
            <a:r>
              <a:rPr lang="it-CH" sz="2800" dirty="0" smtClean="0"/>
              <a:t>	</a:t>
            </a:r>
            <a:r>
              <a:rPr lang="it-CH" sz="3000" b="1" dirty="0" smtClean="0"/>
              <a:t>La respirazione diaframmatica o bassa è quella naturale.</a:t>
            </a:r>
            <a:endParaRPr lang="it-CH" sz="3000" dirty="0" smtClean="0"/>
          </a:p>
          <a:p>
            <a:pPr>
              <a:buFont typeface="Wingdings" pitchFamily="2" charset="2"/>
              <a:buChar char="Ø"/>
            </a:pPr>
            <a:r>
              <a:rPr lang="it-CH" sz="3000" dirty="0" smtClean="0"/>
              <a:t>Quando </a:t>
            </a:r>
            <a:r>
              <a:rPr lang="it-CH" sz="3000" b="1" dirty="0" smtClean="0"/>
              <a:t>inspiriamo</a:t>
            </a:r>
            <a:r>
              <a:rPr lang="it-CH" sz="3000" dirty="0" smtClean="0"/>
              <a:t> il diaframma si contrae e si abbassa aumentando la capacità polmonare consentendo una maggiore e migliore ossigenazione del sangue. Questo procedimento viene chiamato movimento attivo del diaframma.</a:t>
            </a:r>
          </a:p>
          <a:p>
            <a:pPr>
              <a:buFont typeface="Wingdings" pitchFamily="2" charset="2"/>
              <a:buChar char="Ø"/>
            </a:pPr>
            <a:r>
              <a:rPr lang="it-CH" sz="3000" dirty="0" smtClean="0"/>
              <a:t>Nell’</a:t>
            </a:r>
            <a:r>
              <a:rPr lang="it-CH" sz="3000" b="1" dirty="0" smtClean="0"/>
              <a:t>espirazione</a:t>
            </a:r>
            <a:r>
              <a:rPr lang="it-CH" sz="3000" dirty="0" smtClean="0"/>
              <a:t> l’aria esce e questo movimento del diaframma è passivo.</a:t>
            </a:r>
          </a:p>
          <a:p>
            <a:pPr>
              <a:buNone/>
            </a:pPr>
            <a:endParaRPr lang="it-CH" dirty="0"/>
          </a:p>
        </p:txBody>
      </p:sp>
      <p:pic>
        <p:nvPicPr>
          <p:cNvPr id="4" name="irc_mi" descr="Image result for respirazione diaframmatica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5436096" y="5301208"/>
            <a:ext cx="2860948" cy="1556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/>
          </a:bodyPr>
          <a:lstStyle/>
          <a:p>
            <a:r>
              <a:rPr lang="it-CH" sz="4000" dirty="0" smtClean="0">
                <a:solidFill>
                  <a:srgbClr val="0070C0"/>
                </a:solidFill>
              </a:rPr>
              <a:t>INSPIRAZIONE - ESPIRAZIONE</a:t>
            </a:r>
            <a:endParaRPr lang="it-CH" sz="4000" dirty="0">
              <a:solidFill>
                <a:srgbClr val="0070C0"/>
              </a:solidFill>
            </a:endParaRPr>
          </a:p>
        </p:txBody>
      </p:sp>
      <p:pic>
        <p:nvPicPr>
          <p:cNvPr id="4" name="irc_mi" descr="Image result for respirazione diaframmatica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988840"/>
            <a:ext cx="5616623" cy="41764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628</Words>
  <Application>Microsoft Office PowerPoint</Application>
  <PresentationFormat>Presentazione su schermo (4:3)</PresentationFormat>
  <Paragraphs>62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Tema di Office</vt:lpstr>
      <vt:lpstr>RESPIRAZIONE</vt:lpstr>
      <vt:lpstr>INTRODUZIONE</vt:lpstr>
      <vt:lpstr>COSA È IL DIAFRAMMA RESPIRATORIO?</vt:lpstr>
      <vt:lpstr>Diapositiva 4</vt:lpstr>
      <vt:lpstr>DIAFRAMMA RESPIRATORIO</vt:lpstr>
      <vt:lpstr>LA RESPIRAZIONE</vt:lpstr>
      <vt:lpstr>LA RESPIRAZIONE</vt:lpstr>
      <vt:lpstr>ATTO RESPIRATORIO</vt:lpstr>
      <vt:lpstr>INSPIRAZIONE - ESPIRAZIONE</vt:lpstr>
      <vt:lpstr>ALTRI TIPI DI RESPIRAZIONE</vt:lpstr>
      <vt:lpstr>TIPI DI RESPIRAZIONE</vt:lpstr>
      <vt:lpstr>IL RESPIRO RIFLETTE IL NOSTRO STATO FISICO ED EMOTIVO</vt:lpstr>
      <vt:lpstr>IL RESPIRO RIFLETTE IL NOSTRO STATO FISICO ED EMOTIVO</vt:lpstr>
      <vt:lpstr>BENEFICI DI UNA BUONA RESPIRAZIONE</vt:lpstr>
      <vt:lpstr>BENEFICI DI UNA BUONA RESPIRAZIONE</vt:lpstr>
      <vt:lpstr>ESPERIENZA N°1</vt:lpstr>
      <vt:lpstr>ESPERIENZA  N°1</vt:lpstr>
      <vt:lpstr>ESPERIENZA N°2</vt:lpstr>
      <vt:lpstr>CONCLUSIONI</vt:lpstr>
      <vt:lpstr>DIARIO E OSSERVAZIONI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RESPIRAZIONE</dc:title>
  <dc:creator>maurizio</dc:creator>
  <cp:lastModifiedBy>maurizio</cp:lastModifiedBy>
  <cp:revision>52</cp:revision>
  <dcterms:created xsi:type="dcterms:W3CDTF">2016-11-27T11:22:55Z</dcterms:created>
  <dcterms:modified xsi:type="dcterms:W3CDTF">2016-11-28T20:27:08Z</dcterms:modified>
</cp:coreProperties>
</file>