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sldIdLst>
    <p:sldId id="256" r:id="rId2"/>
    <p:sldId id="261" r:id="rId3"/>
    <p:sldId id="262" r:id="rId4"/>
    <p:sldId id="290" r:id="rId5"/>
    <p:sldId id="305" r:id="rId6"/>
    <p:sldId id="307" r:id="rId7"/>
    <p:sldId id="311" r:id="rId8"/>
    <p:sldId id="412" r:id="rId9"/>
    <p:sldId id="362" r:id="rId10"/>
    <p:sldId id="394" r:id="rId11"/>
    <p:sldId id="395" r:id="rId12"/>
    <p:sldId id="309" r:id="rId13"/>
    <p:sldId id="312" r:id="rId14"/>
    <p:sldId id="268" r:id="rId15"/>
    <p:sldId id="310" r:id="rId16"/>
    <p:sldId id="263" r:id="rId17"/>
    <p:sldId id="274" r:id="rId18"/>
    <p:sldId id="313" r:id="rId19"/>
    <p:sldId id="314" r:id="rId20"/>
    <p:sldId id="315" r:id="rId21"/>
    <p:sldId id="316" r:id="rId22"/>
    <p:sldId id="318" r:id="rId23"/>
    <p:sldId id="319" r:id="rId24"/>
    <p:sldId id="320" r:id="rId25"/>
    <p:sldId id="321" r:id="rId26"/>
    <p:sldId id="322" r:id="rId27"/>
    <p:sldId id="349" r:id="rId28"/>
    <p:sldId id="323" r:id="rId29"/>
    <p:sldId id="414" r:id="rId30"/>
    <p:sldId id="415" r:id="rId31"/>
    <p:sldId id="416" r:id="rId32"/>
    <p:sldId id="324" r:id="rId33"/>
    <p:sldId id="325" r:id="rId34"/>
    <p:sldId id="326" r:id="rId35"/>
    <p:sldId id="327" r:id="rId36"/>
    <p:sldId id="328" r:id="rId37"/>
    <p:sldId id="329" r:id="rId38"/>
    <p:sldId id="333" r:id="rId39"/>
    <p:sldId id="332" r:id="rId40"/>
    <p:sldId id="331" r:id="rId41"/>
    <p:sldId id="336" r:id="rId42"/>
    <p:sldId id="334" r:id="rId43"/>
    <p:sldId id="335" r:id="rId44"/>
    <p:sldId id="337" r:id="rId45"/>
    <p:sldId id="338" r:id="rId46"/>
    <p:sldId id="339" r:id="rId47"/>
    <p:sldId id="341" r:id="rId48"/>
    <p:sldId id="342" r:id="rId49"/>
    <p:sldId id="359" r:id="rId50"/>
    <p:sldId id="360" r:id="rId51"/>
    <p:sldId id="340" r:id="rId52"/>
    <p:sldId id="343" r:id="rId53"/>
    <p:sldId id="351" r:id="rId54"/>
    <p:sldId id="376" r:id="rId55"/>
    <p:sldId id="377" r:id="rId56"/>
    <p:sldId id="365" r:id="rId57"/>
    <p:sldId id="366" r:id="rId58"/>
    <p:sldId id="344" r:id="rId59"/>
    <p:sldId id="345" r:id="rId60"/>
    <p:sldId id="346" r:id="rId61"/>
    <p:sldId id="347" r:id="rId62"/>
    <p:sldId id="352" r:id="rId63"/>
    <p:sldId id="367" r:id="rId64"/>
    <p:sldId id="368" r:id="rId65"/>
    <p:sldId id="396" r:id="rId66"/>
    <p:sldId id="369" r:id="rId67"/>
    <p:sldId id="353" r:id="rId68"/>
    <p:sldId id="370" r:id="rId69"/>
    <p:sldId id="381" r:id="rId70"/>
    <p:sldId id="355" r:id="rId71"/>
    <p:sldId id="356" r:id="rId72"/>
    <p:sldId id="357" r:id="rId73"/>
    <p:sldId id="358" r:id="rId74"/>
    <p:sldId id="374" r:id="rId75"/>
    <p:sldId id="371" r:id="rId76"/>
    <p:sldId id="375" r:id="rId77"/>
    <p:sldId id="378" r:id="rId78"/>
    <p:sldId id="379" r:id="rId79"/>
    <p:sldId id="380" r:id="rId80"/>
    <p:sldId id="382" r:id="rId81"/>
    <p:sldId id="383" r:id="rId82"/>
    <p:sldId id="387" r:id="rId83"/>
    <p:sldId id="390" r:id="rId84"/>
    <p:sldId id="391" r:id="rId85"/>
    <p:sldId id="392" r:id="rId86"/>
    <p:sldId id="393" r:id="rId87"/>
    <p:sldId id="388" r:id="rId88"/>
    <p:sldId id="389" r:id="rId89"/>
    <p:sldId id="406" r:id="rId90"/>
    <p:sldId id="399" r:id="rId91"/>
    <p:sldId id="400" r:id="rId92"/>
    <p:sldId id="413" r:id="rId93"/>
    <p:sldId id="401" r:id="rId94"/>
    <p:sldId id="408" r:id="rId95"/>
    <p:sldId id="409" r:id="rId96"/>
    <p:sldId id="407" r:id="rId97"/>
    <p:sldId id="410" r:id="rId98"/>
    <p:sldId id="397" r:id="rId99"/>
    <p:sldId id="411" r:id="rId100"/>
    <p:sldId id="403" r:id="rId101"/>
    <p:sldId id="405" r:id="rId10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0F0B"/>
    <a:srgbClr val="2CA323"/>
    <a:srgbClr val="C514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324" y="-90"/>
      </p:cViewPr>
      <p:guideLst>
        <p:guide orient="horz" pos="2160"/>
        <p:guide pos="2880"/>
      </p:guideLst>
    </p:cSldViewPr>
  </p:slideViewPr>
  <p:notesTextViewPr>
    <p:cViewPr>
      <p:scale>
        <a:sx n="1" d="1"/>
        <a:sy n="1" d="1"/>
      </p:scale>
      <p:origin x="0" y="0"/>
    </p:cViewPr>
  </p:notesTextViewPr>
  <p:sorterViewPr>
    <p:cViewPr>
      <p:scale>
        <a:sx n="100" d="100"/>
        <a:sy n="100" d="100"/>
      </p:scale>
      <p:origin x="0" y="67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CH"/>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63B9877-3861-4BFF-AC20-0458C4869010}" type="datetimeFigureOut">
              <a:rPr lang="it-CH"/>
              <a:pPr>
                <a:defRPr/>
              </a:pPr>
              <a:t>18.01.2017</a:t>
            </a:fld>
            <a:endParaRPr lang="it-CH"/>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CH"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CH"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CH"/>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AF7FC22-E3D9-4E90-AB63-C22AACA36CE2}" type="slidenum">
              <a:rPr lang="it-CH"/>
              <a:pPr>
                <a:defRPr/>
              </a:pPr>
              <a:t>‹N›</a:t>
            </a:fld>
            <a:endParaRPr lang="it-CH"/>
          </a:p>
        </p:txBody>
      </p:sp>
    </p:spTree>
    <p:extLst>
      <p:ext uri="{BB962C8B-B14F-4D97-AF65-F5344CB8AC3E}">
        <p14:creationId xmlns:p14="http://schemas.microsoft.com/office/powerpoint/2010/main" val="1718992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fld id="{E765EB58-3C21-410C-B3C8-C001BFAB6C5D}" type="datetimeFigureOut">
              <a:rPr lang="de-CH"/>
              <a:pPr>
                <a:defRPr/>
              </a:pPr>
              <a:t>18.01.2017</a:t>
            </a:fld>
            <a:endParaRPr lang="de-CH"/>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16573BBF-3727-409F-B8C0-CC019AFDF7DE}" type="slidenum">
              <a:rPr lang="de-CH"/>
              <a:pPr>
                <a:defRPr/>
              </a:pPr>
              <a:t>‹N›</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1EB0D569-349C-4E5F-B2BF-F1D0423C35ED}" type="datetimeFigureOut">
              <a:rPr lang="de-CH"/>
              <a:pPr>
                <a:defRPr/>
              </a:pPr>
              <a:t>18.01.2017</a:t>
            </a:fld>
            <a:endParaRPr lang="de-CH"/>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4701825A-3A81-40F6-BC56-BD67199A79C3}" type="slidenum">
              <a:rPr lang="de-CH"/>
              <a:pPr>
                <a:defRPr/>
              </a:pPr>
              <a:t>‹N›</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F5227C60-8A0F-441A-BEB4-CB321EA26C81}" type="datetimeFigureOut">
              <a:rPr lang="de-CH"/>
              <a:pPr>
                <a:defRPr/>
              </a:pPr>
              <a:t>18.01.2017</a:t>
            </a:fld>
            <a:endParaRPr lang="de-CH"/>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B5F46009-36AD-450D-914C-68E931A998F0}" type="slidenum">
              <a:rPr lang="de-CH"/>
              <a:pPr>
                <a:defRPr/>
              </a:pPr>
              <a:t>‹N›</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lvl1pPr>
              <a:defRPr/>
            </a:lvl1pPr>
          </a:lstStyle>
          <a:p>
            <a:pPr>
              <a:defRPr/>
            </a:pPr>
            <a:fld id="{B2BD4859-8468-4C02-83ED-2E2925C7AD37}" type="datetimeFigureOut">
              <a:rPr lang="de-CH"/>
              <a:pPr>
                <a:defRPr/>
              </a:pPr>
              <a:t>18.01.2017</a:t>
            </a:fld>
            <a:endParaRPr lang="de-CH"/>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248B1F78-5349-4C97-B38E-B1DC2B3D79AC}" type="slidenum">
              <a:rPr lang="de-CH"/>
              <a:pPr>
                <a:defRPr/>
              </a:pPr>
              <a:t>‹N›</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7" name="Date Placeholder 3"/>
          <p:cNvSpPr>
            <a:spLocks noGrp="1"/>
          </p:cNvSpPr>
          <p:nvPr>
            <p:ph type="dt" sz="half" idx="10"/>
          </p:nvPr>
        </p:nvSpPr>
        <p:spPr/>
        <p:txBody>
          <a:bodyPr/>
          <a:lstStyle>
            <a:lvl1pPr>
              <a:defRPr/>
            </a:lvl1pPr>
          </a:lstStyle>
          <a:p>
            <a:pPr>
              <a:defRPr/>
            </a:pPr>
            <a:fld id="{6A9ABD5F-A854-496F-A099-184FCBAC70A4}" type="datetimeFigureOut">
              <a:rPr lang="de-CH"/>
              <a:pPr>
                <a:defRPr/>
              </a:pPr>
              <a:t>18.01.2017</a:t>
            </a:fld>
            <a:endParaRPr lang="de-CH"/>
          </a:p>
        </p:txBody>
      </p:sp>
      <p:sp>
        <p:nvSpPr>
          <p:cNvPr id="8" name="Footer Placeholder 4"/>
          <p:cNvSpPr>
            <a:spLocks noGrp="1"/>
          </p:cNvSpPr>
          <p:nvPr>
            <p:ph type="ftr" sz="quarter" idx="11"/>
          </p:nvPr>
        </p:nvSpPr>
        <p:spPr/>
        <p:txBody>
          <a:bodyPr/>
          <a:lstStyle>
            <a:lvl1pPr>
              <a:defRPr/>
            </a:lvl1pPr>
          </a:lstStyle>
          <a:p>
            <a:pPr>
              <a:defRPr/>
            </a:pPr>
            <a:endParaRPr lang="de-CH"/>
          </a:p>
        </p:txBody>
      </p:sp>
      <p:sp>
        <p:nvSpPr>
          <p:cNvPr id="9" name="Slide Number Placeholder 5"/>
          <p:cNvSpPr>
            <a:spLocks noGrp="1"/>
          </p:cNvSpPr>
          <p:nvPr>
            <p:ph type="sldNum" sz="quarter" idx="12"/>
          </p:nvPr>
        </p:nvSpPr>
        <p:spPr/>
        <p:txBody>
          <a:bodyPr/>
          <a:lstStyle>
            <a:lvl1pPr>
              <a:defRPr/>
            </a:lvl1pPr>
          </a:lstStyle>
          <a:p>
            <a:pPr>
              <a:defRPr/>
            </a:pPr>
            <a:fld id="{165EC9F6-356E-4E48-A6A3-A47E0B5AF0C5}" type="slidenum">
              <a:rPr lang="de-CH"/>
              <a:pPr>
                <a:defRPr/>
              </a:pPr>
              <a:t>‹N›</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3"/>
          <p:cNvSpPr>
            <a:spLocks noGrp="1"/>
          </p:cNvSpPr>
          <p:nvPr>
            <p:ph type="dt" sz="half" idx="14"/>
          </p:nvPr>
        </p:nvSpPr>
        <p:spPr/>
        <p:txBody>
          <a:bodyPr/>
          <a:lstStyle>
            <a:lvl1pPr>
              <a:defRPr/>
            </a:lvl1pPr>
          </a:lstStyle>
          <a:p>
            <a:pPr>
              <a:defRPr/>
            </a:pPr>
            <a:fld id="{E464BFC0-4545-447F-896A-8CE4E5825D7A}" type="datetimeFigureOut">
              <a:rPr lang="de-CH"/>
              <a:pPr>
                <a:defRPr/>
              </a:pPr>
              <a:t>18.01.2017</a:t>
            </a:fld>
            <a:endParaRPr lang="de-CH"/>
          </a:p>
        </p:txBody>
      </p:sp>
      <p:sp>
        <p:nvSpPr>
          <p:cNvPr id="6" name="Footer Placeholder 4"/>
          <p:cNvSpPr>
            <a:spLocks noGrp="1"/>
          </p:cNvSpPr>
          <p:nvPr>
            <p:ph type="ftr" sz="quarter" idx="15"/>
          </p:nvPr>
        </p:nvSpPr>
        <p:spPr/>
        <p:txBody>
          <a:bodyPr/>
          <a:lstStyle>
            <a:lvl1pPr>
              <a:defRPr/>
            </a:lvl1pPr>
          </a:lstStyle>
          <a:p>
            <a:pPr>
              <a:defRPr/>
            </a:pPr>
            <a:endParaRPr lang="de-CH"/>
          </a:p>
        </p:txBody>
      </p:sp>
      <p:sp>
        <p:nvSpPr>
          <p:cNvPr id="7" name="Slide Number Placeholder 5"/>
          <p:cNvSpPr>
            <a:spLocks noGrp="1"/>
          </p:cNvSpPr>
          <p:nvPr>
            <p:ph type="sldNum" sz="quarter" idx="16"/>
          </p:nvPr>
        </p:nvSpPr>
        <p:spPr/>
        <p:txBody>
          <a:bodyPr/>
          <a:lstStyle>
            <a:lvl1pPr>
              <a:defRPr/>
            </a:lvl1pPr>
          </a:lstStyle>
          <a:p>
            <a:pPr>
              <a:defRPr/>
            </a:pPr>
            <a:fld id="{AEAF3CE0-8D5D-4B0C-AB52-028E7C5BC45B}" type="slidenum">
              <a:rPr lang="de-CH"/>
              <a:pPr>
                <a:defRPr/>
              </a:pPr>
              <a:t>‹N›</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1" name="Content Placeholder 10"/>
          <p:cNvSpPr>
            <a:spLocks noGrp="1"/>
          </p:cNvSpPr>
          <p:nvPr>
            <p:ph sz="quarter" idx="13"/>
          </p:nvPr>
        </p:nvSpPr>
        <p:spPr>
          <a:xfrm>
            <a:off x="457200" y="2212848"/>
            <a:ext cx="4041648"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3"/>
          <p:cNvSpPr>
            <a:spLocks noGrp="1"/>
          </p:cNvSpPr>
          <p:nvPr>
            <p:ph type="dt" sz="half" idx="15"/>
          </p:nvPr>
        </p:nvSpPr>
        <p:spPr/>
        <p:txBody>
          <a:bodyPr/>
          <a:lstStyle>
            <a:lvl1pPr>
              <a:defRPr/>
            </a:lvl1pPr>
          </a:lstStyle>
          <a:p>
            <a:pPr>
              <a:defRPr/>
            </a:pPr>
            <a:fld id="{269CA223-8C53-408D-9B5A-39E0C75AF835}" type="datetimeFigureOut">
              <a:rPr lang="de-CH"/>
              <a:pPr>
                <a:defRPr/>
              </a:pPr>
              <a:t>18.01.2017</a:t>
            </a:fld>
            <a:endParaRPr lang="de-CH"/>
          </a:p>
        </p:txBody>
      </p:sp>
      <p:sp>
        <p:nvSpPr>
          <p:cNvPr id="8" name="Footer Placeholder 4"/>
          <p:cNvSpPr>
            <a:spLocks noGrp="1"/>
          </p:cNvSpPr>
          <p:nvPr>
            <p:ph type="ftr" sz="quarter" idx="16"/>
          </p:nvPr>
        </p:nvSpPr>
        <p:spPr/>
        <p:txBody>
          <a:bodyPr/>
          <a:lstStyle>
            <a:lvl1pPr>
              <a:defRPr/>
            </a:lvl1pPr>
          </a:lstStyle>
          <a:p>
            <a:pPr>
              <a:defRPr/>
            </a:pPr>
            <a:endParaRPr lang="de-CH"/>
          </a:p>
        </p:txBody>
      </p:sp>
      <p:sp>
        <p:nvSpPr>
          <p:cNvPr id="9" name="Slide Number Placeholder 5"/>
          <p:cNvSpPr>
            <a:spLocks noGrp="1"/>
          </p:cNvSpPr>
          <p:nvPr>
            <p:ph type="sldNum" sz="quarter" idx="17"/>
          </p:nvPr>
        </p:nvSpPr>
        <p:spPr/>
        <p:txBody>
          <a:bodyPr/>
          <a:lstStyle>
            <a:lvl1pPr>
              <a:defRPr/>
            </a:lvl1pPr>
          </a:lstStyle>
          <a:p>
            <a:pPr>
              <a:defRPr/>
            </a:pPr>
            <a:fld id="{95EDEB72-A233-4E95-843A-1B018400E4BB}" type="slidenum">
              <a:rPr lang="de-CH"/>
              <a:pPr>
                <a:defRPr/>
              </a:pPr>
              <a:t>‹N›</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3"/>
          <p:cNvSpPr>
            <a:spLocks noGrp="1"/>
          </p:cNvSpPr>
          <p:nvPr>
            <p:ph type="dt" sz="half" idx="10"/>
          </p:nvPr>
        </p:nvSpPr>
        <p:spPr/>
        <p:txBody>
          <a:bodyPr/>
          <a:lstStyle>
            <a:lvl1pPr>
              <a:defRPr/>
            </a:lvl1pPr>
          </a:lstStyle>
          <a:p>
            <a:pPr>
              <a:defRPr/>
            </a:pPr>
            <a:fld id="{EB8F34D9-2740-46C9-BF4C-2FC699FE3C30}" type="datetimeFigureOut">
              <a:rPr lang="de-CH"/>
              <a:pPr>
                <a:defRPr/>
              </a:pPr>
              <a:t>18.01.2017</a:t>
            </a:fld>
            <a:endParaRPr lang="de-CH"/>
          </a:p>
        </p:txBody>
      </p:sp>
      <p:sp>
        <p:nvSpPr>
          <p:cNvPr id="4" name="Footer Placeholder 4"/>
          <p:cNvSpPr>
            <a:spLocks noGrp="1"/>
          </p:cNvSpPr>
          <p:nvPr>
            <p:ph type="ftr" sz="quarter" idx="11"/>
          </p:nvPr>
        </p:nvSpPr>
        <p:spPr/>
        <p:txBody>
          <a:bodyPr/>
          <a:lstStyle>
            <a:lvl1pPr>
              <a:defRPr/>
            </a:lvl1pPr>
          </a:lstStyle>
          <a:p>
            <a:pPr>
              <a:defRPr/>
            </a:pPr>
            <a:endParaRPr lang="de-CH"/>
          </a:p>
        </p:txBody>
      </p:sp>
      <p:sp>
        <p:nvSpPr>
          <p:cNvPr id="5" name="Slide Number Placeholder 5"/>
          <p:cNvSpPr>
            <a:spLocks noGrp="1"/>
          </p:cNvSpPr>
          <p:nvPr>
            <p:ph type="sldNum" sz="quarter" idx="12"/>
          </p:nvPr>
        </p:nvSpPr>
        <p:spPr/>
        <p:txBody>
          <a:bodyPr/>
          <a:lstStyle>
            <a:lvl1pPr>
              <a:defRPr/>
            </a:lvl1pPr>
          </a:lstStyle>
          <a:p>
            <a:pPr>
              <a:defRPr/>
            </a:pPr>
            <a:fld id="{6FCEA653-AD6A-4806-B58D-E9BE7D46E6F2}" type="slidenum">
              <a:rPr lang="de-CH"/>
              <a:pPr>
                <a:defRPr/>
              </a:pPr>
              <a:t>‹N›</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24BC4E-9A61-4D32-8228-E88AE0E32851}" type="datetimeFigureOut">
              <a:rPr lang="de-CH"/>
              <a:pPr>
                <a:defRPr/>
              </a:pPr>
              <a:t>18.01.2017</a:t>
            </a:fld>
            <a:endParaRPr lang="de-CH"/>
          </a:p>
        </p:txBody>
      </p:sp>
      <p:sp>
        <p:nvSpPr>
          <p:cNvPr id="3" name="Footer Placeholder 4"/>
          <p:cNvSpPr>
            <a:spLocks noGrp="1"/>
          </p:cNvSpPr>
          <p:nvPr>
            <p:ph type="ftr" sz="quarter" idx="11"/>
          </p:nvPr>
        </p:nvSpPr>
        <p:spPr/>
        <p:txBody>
          <a:bodyPr/>
          <a:lstStyle>
            <a:lvl1pPr>
              <a:defRPr/>
            </a:lvl1pPr>
          </a:lstStyle>
          <a:p>
            <a:pPr>
              <a:defRPr/>
            </a:pPr>
            <a:endParaRPr lang="de-CH"/>
          </a:p>
        </p:txBody>
      </p:sp>
      <p:sp>
        <p:nvSpPr>
          <p:cNvPr id="4" name="Slide Number Placeholder 5"/>
          <p:cNvSpPr>
            <a:spLocks noGrp="1"/>
          </p:cNvSpPr>
          <p:nvPr>
            <p:ph type="sldNum" sz="quarter" idx="12"/>
          </p:nvPr>
        </p:nvSpPr>
        <p:spPr/>
        <p:txBody>
          <a:bodyPr/>
          <a:lstStyle>
            <a:lvl1pPr>
              <a:defRPr/>
            </a:lvl1pPr>
          </a:lstStyle>
          <a:p>
            <a:pPr>
              <a:defRPr/>
            </a:pPr>
            <a:fld id="{EC125BC6-3662-4A0B-A907-4A2B99F3FA6A}" type="slidenum">
              <a:rPr lang="de-CH"/>
              <a:pPr>
                <a:defRPr/>
              </a:pPr>
              <a:t>‹N›</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2D41BB52-342E-4E90-AEEA-EB36870DC5E2}" type="datetimeFigureOut">
              <a:rPr lang="de-CH"/>
              <a:pPr>
                <a:defRPr/>
              </a:pPr>
              <a:t>18.01.2017</a:t>
            </a:fld>
            <a:endParaRPr lang="de-CH"/>
          </a:p>
        </p:txBody>
      </p:sp>
      <p:sp>
        <p:nvSpPr>
          <p:cNvPr id="6" name="Footer Placeholder 4"/>
          <p:cNvSpPr>
            <a:spLocks noGrp="1"/>
          </p:cNvSpPr>
          <p:nvPr>
            <p:ph type="ftr" sz="quarter" idx="11"/>
          </p:nvPr>
        </p:nvSpPr>
        <p:spPr/>
        <p:txBody>
          <a:bodyPr/>
          <a:lstStyle>
            <a:lvl1pPr>
              <a:defRPr/>
            </a:lvl1pPr>
          </a:lstStyle>
          <a:p>
            <a:pPr>
              <a:defRPr/>
            </a:pPr>
            <a:endParaRPr lang="de-CH"/>
          </a:p>
        </p:txBody>
      </p:sp>
      <p:sp>
        <p:nvSpPr>
          <p:cNvPr id="7" name="Slide Number Placeholder 5"/>
          <p:cNvSpPr>
            <a:spLocks noGrp="1"/>
          </p:cNvSpPr>
          <p:nvPr>
            <p:ph type="sldNum" sz="quarter" idx="12"/>
          </p:nvPr>
        </p:nvSpPr>
        <p:spPr/>
        <p:txBody>
          <a:bodyPr/>
          <a:lstStyle>
            <a:lvl1pPr>
              <a:defRPr/>
            </a:lvl1pPr>
          </a:lstStyle>
          <a:p>
            <a:pPr>
              <a:defRPr/>
            </a:pPr>
            <a:fld id="{C27A9EF0-026A-4AF9-830C-E56457BDF517}" type="slidenum">
              <a:rPr lang="de-CH"/>
              <a:pPr>
                <a:defRPr/>
              </a:pPr>
              <a:t>‹N›</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B28F9A3B-8236-455F-9F47-0B2BFA991536}" type="datetimeFigureOut">
              <a:rPr lang="de-CH"/>
              <a:pPr>
                <a:defRPr/>
              </a:pPr>
              <a:t>18.01.2017</a:t>
            </a:fld>
            <a:endParaRPr lang="de-CH"/>
          </a:p>
        </p:txBody>
      </p:sp>
      <p:sp>
        <p:nvSpPr>
          <p:cNvPr id="6" name="Footer Placeholder 4"/>
          <p:cNvSpPr>
            <a:spLocks noGrp="1"/>
          </p:cNvSpPr>
          <p:nvPr>
            <p:ph type="ftr" sz="quarter" idx="11"/>
          </p:nvPr>
        </p:nvSpPr>
        <p:spPr/>
        <p:txBody>
          <a:bodyPr/>
          <a:lstStyle>
            <a:lvl1pPr>
              <a:defRPr/>
            </a:lvl1pPr>
          </a:lstStyle>
          <a:p>
            <a:pPr>
              <a:defRPr/>
            </a:pPr>
            <a:endParaRPr lang="de-CH"/>
          </a:p>
        </p:txBody>
      </p:sp>
      <p:sp>
        <p:nvSpPr>
          <p:cNvPr id="7" name="Slide Number Placeholder 5"/>
          <p:cNvSpPr>
            <a:spLocks noGrp="1"/>
          </p:cNvSpPr>
          <p:nvPr>
            <p:ph type="sldNum" sz="quarter" idx="12"/>
          </p:nvPr>
        </p:nvSpPr>
        <p:spPr/>
        <p:txBody>
          <a:bodyPr/>
          <a:lstStyle>
            <a:lvl1pPr>
              <a:defRPr/>
            </a:lvl1pPr>
          </a:lstStyle>
          <a:p>
            <a:pPr>
              <a:defRPr/>
            </a:pPr>
            <a:fld id="{81685B1C-236A-4ED7-9A7E-90D13090FE07}" type="slidenum">
              <a:rPr lang="de-CH"/>
              <a:pPr>
                <a:defRPr/>
              </a:pPr>
              <a:t>‹N›</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smtClean="0"/>
              <a:t>Fare clic per modificare lo stile del titolo</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2B0299CE-AF43-4360-8E73-003644A1BDCF}" type="datetimeFigureOut">
              <a:rPr lang="de-CH"/>
              <a:pPr>
                <a:defRPr/>
              </a:pPr>
              <a:t>18.01.2017</a:t>
            </a:fld>
            <a:endParaRPr lang="de-CH"/>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de-CH"/>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B4BDCC78-8CE3-43F5-88C5-F682B03CFE09}" type="slidenum">
              <a:rPr lang="de-CH"/>
              <a:pPr>
                <a:defRPr/>
              </a:pPr>
              <a:t>‹N›</a:t>
            </a:fld>
            <a:endParaRPr lang="de-CH"/>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72"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h/url?sa=i&amp;rct=j&amp;q=&amp;esrc=s&amp;source=images&amp;cd=&amp;cad=rja&amp;uact=8&amp;ved=0ahUKEwil8cvu77bRAhWKXBoKHWoTDjIQjRwIBw&amp;url=http://www.eventsromagna.com/body-mental-training-percorso-per-il-benessere-fisico-mentale-nutrizionale-1/santarcangelo-di-romagna.html&amp;bvm=bv.143423383,d.ZGg&amp;psig=AFQjCNHA43_Ttyrcg_c51QU3z9M47I95hg&amp;ust=1484113180682059"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google.it/url?sa=i&amp;rct=j&amp;q=&amp;esrc=s&amp;source=images&amp;cd=&amp;cad=rja&amp;uact=8&amp;ved=0ahUKEwjQ3NC_orfRAhWLvhQKHf0hBdwQjRwIBw&amp;url=http://www.rimediansia.com/category/stress-2/&amp;bvm=bv.143423383,d.ZGg&amp;psig=AFQjCNESTj5S2sO0X02xfJCVUuJBQY19nA&amp;ust=1484127014176386" TargetMode="Externa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it/url?sa=i&amp;rct=j&amp;q=&amp;esrc=s&amp;source=images&amp;cd=&amp;cad=rja&amp;uact=8&amp;ved=0ahUKEwi-x8PqorfRAhXFQBQKHbhCBeIQjRwIBw&amp;url=http://www.apsimed.it/stress.html&amp;bvm=bv.143423383,d.ZGg&amp;psig=AFQjCNESTj5S2sO0X02xfJCVUuJBQY19nA&amp;ust=148412701417638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it/url?sa=i&amp;rct=j&amp;q=&amp;esrc=s&amp;source=images&amp;cd=&amp;cad=rja&amp;uact=8&amp;ved=0ahUKEwj1hMebpbfRAhXCNxQKHedcBtsQjRwIBw&amp;url=http://www.bellezzaebenessere.eu/occhio-troppo-sport-fa-male/&amp;bvm=bv.143423383,d.ZGg&amp;psig=AFQjCNGMMTFjT8W-Oo4yELpbu8yPxrhMWA&amp;ust=1484127818309725" TargetMode="External"/><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hyperlink" Target="http://www.google.it/url?sa=i&amp;rct=j&amp;q=&amp;esrc=s&amp;source=images&amp;cd=&amp;cad=rja&amp;uact=8&amp;ved=0ahUKEwjmoY-tpbfRAhVGzxQKHYoWB-MQjRwIBw&amp;url=http://d.repubblica.it/benessere/2013/05/24/news/sport_infertilit-1645255/&amp;bvm=bv.143423383,d.ZGg&amp;psig=AFQjCNGMMTFjT8W-Oo4yELpbu8yPxrhMWA&amp;ust=1484127818309725"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h/url?sa=i&amp;rct=j&amp;q=&amp;esrc=s&amp;source=images&amp;cd=&amp;cad=rja&amp;uact=8&amp;ved=0ahUKEwi264agxMXQAhUFbBoKHQAgCO8QjRwIBw&amp;url=http://kaisanet.altervista.org/enciclopedia_per_ragazzi/l_inizio_della_vita.html&amp;psig=AFQjCNGASRkC3nIJCYg1eg7AU5_9qXL3Zg&amp;ust=148021914852296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h/url?sa=i&amp;rct=j&amp;q=&amp;esrc=s&amp;source=images&amp;cd=&amp;cad=rja&amp;uact=8&amp;ved=0ahUKEwjCwrC977bRAhWC0hoKHdeVAyQQjRwIBw&amp;url=http://www.hotelparigi2.it/benessere-per-il-corpo-e-la-mente/&amp;bvm=bv.143423383,d.ZGg&amp;psig=AFQjCNHA43_Ttyrcg_c51QU3z9M47I95hg&amp;ust=1484113180682059"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h/url?sa=i&amp;rct=j&amp;q=&amp;esrc=s&amp;source=images&amp;cd=&amp;cad=rja&amp;uact=8&amp;ved=0ahUKEwiC1f-PxcXQAhXIVRoKHcuzDvQQjRwIBw&amp;url=http://slideplayer.it/slide/597840/&amp;psig=AFQjCNGASRkC3nIJCYg1eg7AU5_9qXL3Zg&amp;ust=148021914852296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h/url?sa=i&amp;rct=j&amp;q=&amp;esrc=s&amp;source=images&amp;cd=&amp;cad=rja&amp;uact=8&amp;ved=0ahUKEwi8k9iXx8XQAhUJAxoKHXFxC_QQjRwIBw&amp;url=http://inmodonaturale.blogspot.com/2013/02/normal-0-false-false-false-en-gb-zh-tw_19.html&amp;bvm=bv.139782543,d.d2s&amp;psig=AFQjCNHGXxiQFrwOeTzDvmWCIwvnzWzfhA&amp;ust=1480219927762067"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www.google.ch/url?sa=i&amp;rct=j&amp;q=&amp;esrc=s&amp;source=images&amp;cd=&amp;cad=rja&amp;uact=8&amp;ved=0ahUKEwiwg82IyMXQAhUE2RoKHfd1CrQQjRwIBw&amp;url=https://andreamagnani.wordpress.com/2014/08/01/un-sonno-lungo-32-anni/&amp;bvm=bv.139782543,d.d2s&amp;psig=AFQjCNHGXxiQFrwOeTzDvmWCIwvnzWzfhA&amp;ust=148021992776206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h/url?sa=i&amp;rct=j&amp;q=&amp;esrc=s&amp;source=images&amp;cd=&amp;cad=rja&amp;uact=8&amp;ved=0ahUKEwiD0sTNyMXQAhWCOxoKHZy3DwQQjRwIBw&amp;url=http://www.bikeitalia.it/lidratazione-in-bicicletta/&amp;bvm=bv.139782543,d.d2s&amp;psig=AFQjCNEH1yXSsfQDx5xfbWbEPhpQK9HQTw&amp;ust=1480220269237504"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www.google.ch/url?sa=i&amp;rct=j&amp;q=&amp;esrc=s&amp;source=images&amp;cd=&amp;cad=rja&amp;uact=8&amp;ved=0ahUKEwi9iJ3ryMXQAhXFnRoKHYiCDgkQjRwIBw&amp;url=http://www.slideshare.net/drsalvatoredimeglio/la-corretta-idratazione&amp;bvm=bv.139782543,d.d2s&amp;psig=AFQjCNEH1yXSsfQDx5xfbWbEPhpQK9HQTw&amp;ust=1480220269237504"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h/url?sa=i&amp;rct=j&amp;q=&amp;esrc=s&amp;source=images&amp;cd=&amp;cad=rja&amp;uact=8&amp;ved=0ahUKEwjMkOyfycXQAhXJPRoKHV_VBEsQjRwIBw&amp;url=http://www.perderepesofacile.it/bruciare-grassi-autunno-riprendiamo-lattivita-fisica/&amp;bvm=bv.139782543,d.d2s&amp;psig=AFQjCNF1cxFQzyMk10wPM2fwpmt6b1ca8g&amp;ust=148022049995727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it/url?sa=i&amp;rct=j&amp;q=&amp;esrc=s&amp;source=images&amp;cd=&amp;cad=rja&amp;uact=8&amp;ved=0ahUKEwiyvZbv97fRAhXG7RQKHbHQA9sQjRwIBw&amp;url=http://slideplayer.it/slide/189772/&amp;bvm=bv.143423383,d.d24&amp;psig=AFQjCNHcIgbJA5ZGeOkqOepLJbPMeogwog&amp;ust=1484150001896371"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h/url?sa=i&amp;rct=j&amp;q=&amp;esrc=s&amp;source=images&amp;cd=&amp;cad=rja&amp;uact=8&amp;ved=0ahUKEwjrg7untrnRAhXGWxQKHYgtBRUQjRwIBw&amp;url=http://www.farmaciatombolato.it/integratori-sport/&amp;bvm=bv.143423383,d.d2s&amp;psig=AFQjCNFHBzIZtJnAhcQAcQ7VzS4eMaOdDg&amp;ust=1484201066462491" TargetMode="Externa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hyperlink" Target="http://www.google.ch/url?sa=i&amp;rct=j&amp;q=&amp;esrc=s&amp;source=images&amp;cd=&amp;cad=rja&amp;uact=8&amp;ved=0ahUKEwiq5avVx7zRAhXBcFAKHeUpDzwQjRwIBw&amp;url=http://www.parcodemedicisportingclub.com/blog/post/quali-integratori-utilizzare-durante-lattivita-sportiva&amp;psig=AFQjCNH9lVIoEmAsahDv1xtlX8nYQHD2Dg&amp;ust=1484308769319301"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abberolandshop.com/index.php?id_product=53&amp;controller=product" TargetMode="External"/><Relationship Id="rId3" Type="http://schemas.openxmlformats.org/officeDocument/2006/relationships/image" Target="../media/image41.jpeg"/><Relationship Id="rId7" Type="http://schemas.openxmlformats.org/officeDocument/2006/relationships/image" Target="../media/image43.jpeg"/><Relationship Id="rId2" Type="http://schemas.openxmlformats.org/officeDocument/2006/relationships/hyperlink" Target="http://www.google.ch/url?sa=i&amp;rct=j&amp;q=&amp;esrc=s&amp;source=images&amp;cd=&amp;cad=rja&amp;uact=8&amp;ved=0ahUKEwjYsuGtt7nRAhVIbhQKHZ0vBxwQjRwIBw&amp;url=http://www.fornarisport.it/scheda.cfm?wid=6040&amp;bvm=bv.143423383,d.d2s&amp;psig=AFQjCNG-x3x1krdRnMXYxXB8DhqDdzAMaw&amp;ust=1484201424820504" TargetMode="External"/><Relationship Id="rId1" Type="http://schemas.openxmlformats.org/officeDocument/2006/relationships/slideLayout" Target="../slideLayouts/slideLayout7.xml"/><Relationship Id="rId6" Type="http://schemas.openxmlformats.org/officeDocument/2006/relationships/hyperlink" Target="http://www.fornarisport.it/scheda.cfm?wid=3420" TargetMode="External"/><Relationship Id="rId11" Type="http://schemas.openxmlformats.org/officeDocument/2006/relationships/image" Target="../media/image45.jpeg"/><Relationship Id="rId5" Type="http://schemas.openxmlformats.org/officeDocument/2006/relationships/image" Target="../media/image42.jpeg"/><Relationship Id="rId10" Type="http://schemas.openxmlformats.org/officeDocument/2006/relationships/hyperlink" Target="http://www.google.ch/url?sa=i&amp;rct=j&amp;q=&amp;esrc=s&amp;source=images&amp;cd=&amp;cad=rja&amp;uact=8&amp;ved=0ahUKEwjV1K-muLnRAhVGuhQKHYzjCBoQjRwIBw&amp;url=http://www.fornarisport.it/&amp;bvm=bv.143423383,d.d2s&amp;psig=AFQjCNG-x3x1krdRnMXYxXB8DhqDdzAMaw&amp;ust=1484201424820504" TargetMode="External"/><Relationship Id="rId4" Type="http://schemas.openxmlformats.org/officeDocument/2006/relationships/hyperlink" Target="http://www.google.ch/url?sa=i&amp;rct=j&amp;q=&amp;esrc=s&amp;source=images&amp;cd=&amp;cad=rja&amp;uact=8&amp;ved=0ahUKEwjlysnSt7nRAhVCnRQKHdJdBSEQjRwIBw&amp;url=http://www.fornarisport.it/scheda.cfm?wid=3386&amp;bvm=bv.143423383,d.d2s&amp;psig=AFQjCNG-x3x1krdRnMXYxXB8DhqDdzAMaw&amp;ust=1484201424820504" TargetMode="External"/><Relationship Id="rId9"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h/url?sa=i&amp;rct=j&amp;q=&amp;esrc=s&amp;source=images&amp;cd=&amp;cad=rja&amp;uact=8&amp;ved=0ahUKEwi09vTTy8XQAhWDWhoKHZ9lDBAQjRwIBw&amp;url=http://www.dentista-palermo.com/blog/2014/3/24/cibi-acidi-e-cibi-basici-il-necessario-equilibrio&amp;bvm=bv.139782543,d.d2s&amp;psig=AFQjCNHt4KkbKVEtuxz1m4K2qV5xEeuOLg&amp;ust=148022113308690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ch/url?sa=i&amp;rct=j&amp;q=&amp;esrc=s&amp;source=images&amp;cd=&amp;cad=rja&amp;uact=8&amp;ved=0ahUKEwjRgrSjzMXQAhWFuBoKHZ0zAwYQjRwIBw&amp;url=http://www.rimedio-naturale.it/perche-e-come-neutralizzare-lacidita-del-corpo.html&amp;bvm=bv.139782543,d.d2s&amp;psig=AFQjCNHt4KkbKVEtuxz1m4K2qV5xEeuOLg&amp;ust=148022113308690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h/url?sa=i&amp;rct=j&amp;q=&amp;esrc=s&amp;source=images&amp;cd=&amp;cad=rja&amp;uact=8&amp;ved=0ahUKEwjxlczLzsXQAhWHtRoKHW6SBRgQjRwIBw&amp;url=http://www.life-beauty.eu/meccanismi-lesivi-P60.html&amp;bvm=bv.139782543,d.d2s&amp;psig=AFQjCNHdRzqJtZlKWQjMgYXnS2cayvHU4w&amp;ust=148022149255542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ch/url?sa=i&amp;rct=j&amp;q=&amp;esrc=s&amp;source=images&amp;cd=&amp;cad=rja&amp;uact=8&amp;ved=0ahUKEwih95WZzcXQAhXCcBoKHXHXCgQQjRwIBw&amp;url=http://www.benessere360.com/stress-ossidativo.html&amp;bvm=bv.139782543,d.d2s&amp;psig=AFQjCNHdRzqJtZlKWQjMgYXnS2cayvHU4w&amp;ust=148022149255542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google.ch/url?sa=i&amp;rct=j&amp;q=&amp;esrc=s&amp;source=images&amp;cd=&amp;cad=rja&amp;uact=8&amp;ved=0ahUKEwi25OWaz8XQAhWJmBoKHYv6CPEQjRwIBw&amp;url=http://www.studionutrilab.com/stress-ossidativo-alimenti/&amp;bvm=bv.139782543,d.d2s&amp;psig=AFQjCNHdRzqJtZlKWQjMgYXnS2cayvHU4w&amp;ust=148022149255542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google.ch/url?sa=i&amp;rct=j&amp;q=&amp;esrc=s&amp;source=images&amp;cd=&amp;cad=rja&amp;uact=8&amp;ved=0ahUKEwj9p_LJzcXQAhVF5xoKHWN5BAcQjRwIBw&amp;url=https://commons.wikimedia.org/wiki/File:Stress_Ossidativo_danni.png&amp;bvm=bv.139782543,d.d2s&amp;psig=AFQjCNHdRzqJtZlKWQjMgYXnS2cayvHU4w&amp;ust=148022149255542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s://www.google.it/imgres?imgurl=http://besport.org/sportmedicina/wp-content/uploads/2016/03/Running.jpg&amp;imgrefurl=http://besport.org/sportmedicina/category/argomenti/parliamo_di_sport&amp;docid=JXawtR-stC4_QM&amp;tbnid=5fjjxk4KZkQvcM:&amp;vet=1&amp;w=1920&amp;h=1200&amp;bih=845&amp;biw=1164&amp;ved=0ahUKEwjRqf64gMnQAhUMKcAKHTLRBFEQMwhcKCAwIA&amp;iact=mrc&amp;uact=8" TargetMode="External"/><Relationship Id="rId1" Type="http://schemas.openxmlformats.org/officeDocument/2006/relationships/slideLayout" Target="../slideLayouts/slideLayout2.xml"/><Relationship Id="rId6" Type="http://schemas.openxmlformats.org/officeDocument/2006/relationships/hyperlink" Target="http://www.google.ch/url?sa=i&amp;rct=j&amp;q=&amp;esrc=s&amp;source=images&amp;cd=&amp;cad=rja&amp;uact=8&amp;ved=0ahUKEwix9o2g8bbRAhVG1RoKHYbKDC4QjRwIBw&amp;url=http://functionaltrainingmagazine.com/lalimentazione-e-lintegrazione-nello-sport/&amp;bvm=bv.143423383,d.ZGg&amp;psig=AFQjCNEehF1jGBOfcaj0NcDrlPoOhtfFlw&amp;ust=1484113895142370" TargetMode="External"/><Relationship Id="rId5" Type="http://schemas.openxmlformats.org/officeDocument/2006/relationships/image" Target="../media/image5.jpeg"/><Relationship Id="rId4" Type="http://schemas.openxmlformats.org/officeDocument/2006/relationships/hyperlink" Target="https://www.google.it/url?sa=i&amp;rct=j&amp;q=&amp;esrc=s&amp;source=images&amp;cd=&amp;cad=rja&amp;uact=8&amp;ved=0ahUKEwjEw-zwgMnQAhXCvBoKHUqWB_MQjRwIBw&amp;url=https://www.mindcheats.net/category/sonno&amp;bvm=bv.139782543,d.ZGg&amp;psig=AFQjCNEidJn-0OTMbhV3FfNo8TyPSwHShQ&amp;ust=1480338509067496"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google.ch/url?sa=i&amp;rct=j&amp;q=&amp;esrc=s&amp;source=images&amp;cd=&amp;cad=rja&amp;uact=8&amp;ved=0ahUKEwiXwfazzsXQAhVCvBoKHdggBQkQjRwIBw&amp;url=http://monicarazzano.com/radicali-liberi.asp&amp;bvm=bv.139782543,d.d2s&amp;psig=AFQjCNHdRzqJtZlKWQjMgYXnS2cayvHU4w&amp;ust=1480221492555421"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google.ch/url?sa=i&amp;rct=j&amp;q=&amp;esrc=s&amp;source=images&amp;cd=&amp;cad=rja&amp;uact=8&amp;ved=0ahUKEwjTtbO00MXQAhUBthoKHW7eBg0QjRwIBw&amp;url=http://www.manuelarinaldi.com/1/nutrire_il_cervello_dieta_e_malattie_neurologiche_2022662.html&amp;bvm=bv.139782543,d.d2s&amp;psig=AFQjCNGglUHfoVBmDl20rk4ElQwN2whUag&amp;ust=148022239895183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ww.google.ch/url?sa=i&amp;rct=j&amp;q=&amp;esrc=s&amp;source=images&amp;cd=&amp;cad=rja&amp;uact=8&amp;ved=0CAcQjRxqFQoTCPmWktTOhskCFUGKDwodWtQH8Q&amp;url=http://www.cristalfarma.it/it/community/le-domande-piu-frequenti/la-memoria-e-lo-stress-ossidativo-sono-davvero-correlati.html&amp;psig=AFQjCNEyk4Vn7OWJ0hiShmlo9_y4tTOv3g&amp;ust=1447270467182195"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google.ch/url?sa=i&amp;rct=j&amp;q=&amp;esrc=s&amp;source=images&amp;cd=&amp;cad=rja&amp;uact=8&amp;ved=0CAcQjRxqFQoTCOf4oeTMhskCFQamDgodZMsIfg&amp;url=http://riccardodaprettopersonaltrainer.blogspot.com/2013/08/i-radicali-liberi-uccidono-lentamente.html&amp;psig=AFQjCNEyk4Vn7OWJ0hiShmlo9_y4tTOv3g&amp;ust=144727046718219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google.ch/url?sa=i&amp;rct=j&amp;q=&amp;esrc=s&amp;source=images&amp;cd=&amp;cad=rja&amp;uact=8&amp;ved=0ahUKEwjX9di70cXQAhWDPxoKHc-xAwcQjRwIBw&amp;url=http://www.ethicsport.it/articoli/384-stress_ossidativo_e_sport.html&amp;bvm=bv.139782543,d.d2s&amp;psig=AFQjCNGe_EnMJEtzL_ckRyIW_VqdM_DQPw&amp;ust=148022269500339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3.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hyperlink" Target="http://www.google.it/url?sa=i&amp;rct=j&amp;q=&amp;esrc=s&amp;source=images&amp;cd=&amp;cad=rja&amp;uact=8&amp;ved=0ahUKEwjH1cjq9bfRAhUHVxQKHdS0Dt4QjRwIBw&amp;url=http://www.keywordsking.com/dG9uaW8gIGJvcmc/&amp;psig=AFQjCNGb9POS8MF1hJDqRdl6tl7CFAawGA&amp;ust=1484149308328773" TargetMode="External"/><Relationship Id="rId5" Type="http://schemas.openxmlformats.org/officeDocument/2006/relationships/image" Target="../media/image62.jpeg"/><Relationship Id="rId4" Type="http://schemas.openxmlformats.org/officeDocument/2006/relationships/image" Target="../media/image61.jpeg"/></Relationships>
</file>

<file path=ppt/slides/_rels/slide4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it/url?sa=i&amp;rct=j&amp;q=&amp;esrc=s&amp;source=images&amp;cd=&amp;cad=rja&amp;uact=8&amp;ved=0ahUKEwjL2LeXgcnQAhUGtRoKHQMUC_IQjRwIBw&amp;url=http://www.stress-lavoro.org/approfondimenti/stress-e-alimentazione.html&amp;bvm=bv.139782543,d.ZGg&amp;psig=AFQjCNGLoOyUNSSuUNbbxH6K2BV7z-LtsQ&amp;ust=1480338600718282"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3.jpeg"/><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60.jpeg"/><Relationship Id="rId4" Type="http://schemas.openxmlformats.org/officeDocument/2006/relationships/image" Target="../media/image71.jpeg"/></Relationships>
</file>

<file path=ppt/slides/_rels/slide5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www.google.it/url?sa=i&amp;rct=j&amp;q=&amp;esrc=s&amp;source=images&amp;cd=&amp;cad=rja&amp;uact=8&amp;ved=0ahUKEwjL2p3K1LnRAhXHshQKHbiSBxYQjRwIBw&amp;url=http://www.my-personaltrainer.it/nutrizione/grassi-saturi-insaturi.html&amp;psig=AFQjCNEyB6xQnJJY6wvEzdCuOUevAQOGkg&amp;ust=1484209279834699"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4" Type="http://schemas.openxmlformats.org/officeDocument/2006/relationships/image" Target="../media/image79.jpeg"/></Relationships>
</file>

<file path=ppt/slides/_rels/slide58.xml.rels><?xml version="1.0" encoding="UTF-8" standalone="yes"?>
<Relationships xmlns="http://schemas.openxmlformats.org/package/2006/relationships"><Relationship Id="rId3" Type="http://schemas.openxmlformats.org/officeDocument/2006/relationships/image" Target="http://www.malattievascolari.com/img/gal-arterie/arteriosclerosi.jpg" TargetMode="External"/><Relationship Id="rId2" Type="http://schemas.openxmlformats.org/officeDocument/2006/relationships/image" Target="../media/image80.jpeg"/><Relationship Id="rId1" Type="http://schemas.openxmlformats.org/officeDocument/2006/relationships/slideLayout" Target="../slideLayouts/slideLayout7.xml"/><Relationship Id="rId5" Type="http://schemas.openxmlformats.org/officeDocument/2006/relationships/image" Target="http://salute.pourfemme.it/img/Arteriosclerosi.jpg" TargetMode="External"/><Relationship Id="rId4" Type="http://schemas.openxmlformats.org/officeDocument/2006/relationships/image" Target="../media/image81.jpeg"/></Relationships>
</file>

<file path=ppt/slides/_rels/slide5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62.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9.jpeg"/><Relationship Id="rId7" Type="http://schemas.openxmlformats.org/officeDocument/2006/relationships/hyperlink" Target="http://www.google.it/url?sa=i&amp;rct=j&amp;q=&amp;esrc=s&amp;source=images&amp;cd=&amp;cad=rja&amp;uact=8&amp;ved=0ahUKEwjrlsHhhbjRAhVLPRQKHYqBAt0QjRwIBw&amp;url=http://it.dreamstime.com/immagini-stock-pane-integrale-con-il-seme-di-zucca-image32051084&amp;bvm=bv.143423383,d.d24&amp;psig=AFQjCNFgtkPmLlYwIY5nJdO2WzPGqpB1Dg&amp;ust=1484153219403379" TargetMode="External"/><Relationship Id="rId2" Type="http://schemas.openxmlformats.org/officeDocument/2006/relationships/image" Target="../media/image88.jpeg"/><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hyperlink" Target="https://www.google.it/url?sa=i&amp;rct=j&amp;q=&amp;esrc=s&amp;source=images&amp;cd=&amp;cad=rja&amp;uact=8&amp;ved=0ahUKEwj4hdrUhbjRAhVBWRQKHRehC90QjRwIBw&amp;url=https://it.dreamstime.com/fotografia-stock-seme-di-lino-e-farina-d-avena-sul-tagliere-e-sulle-fette-di-pane-integrale-image44865166&amp;bvm=bv.143423383,d.d24&amp;psig=AFQjCNFgtkPmLlYwIY5nJdO2WzPGqpB1Dg&amp;ust=1484153219403379" TargetMode="External"/><Relationship Id="rId4" Type="http://schemas.openxmlformats.org/officeDocument/2006/relationships/image" Target="../media/image62.jpeg"/></Relationships>
</file>

<file path=ppt/slides/_rels/slide6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hyperlink" Target="http://www.google.it/url?sa=i&amp;rct=j&amp;q=&amp;esrc=s&amp;source=images&amp;cd=&amp;cad=rja&amp;uact=8&amp;ved=0ahUKEwjUxv-Y17nRAhVNkRQKHXJnDxQQjRwIBw&amp;url=http://docplayer.it/13906106-Il-pancreas-e-costituito-da-due-tipi-principali-di-tessuto-gli-acini-che-secernono-succo-digestivo-destinato-a-riversarsi-nel-duodeno-gli-isolotti.html&amp;bvm=bv.143423383,d.d24&amp;psig=AFQjCNEm3v8C1jFYMBOgRJRz4-5Yto8yJw&amp;ust=1484209975309812"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7.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izo6_og7jRAhWDXhQKHSqLCOUQjRwIBw&amp;url=http://www.lafucina.it/2015/08/13/cereali-integrali-decorticati-perlati/&amp;bvm=bv.143423383,d.d24&amp;psig=AFQjCNFgtkPmLlYwIY5nJdO2WzPGqpB1Dg&amp;ust=1484153219403379" TargetMode="External"/><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98.jpeg"/></Relationships>
</file>

<file path=ppt/slides/_rels/slide6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hyperlink" Target="http://www.google.it/url?sa=i&amp;rct=j&amp;q=&amp;esrc=s&amp;source=images&amp;cd=&amp;cad=rja&amp;uact=8&amp;ved=0ahUKEwja3s7bi7rRAhVH0RQKHXO3ChYQjRwIBw&amp;url=http://www.my-personaltrainer.it/Importanza-della-fibra-alimentare.htm&amp;psig=AFQjCNEPhcjV8kqoOKleVTNlcD8TCYRINQ&amp;ust=1484224051131174" TargetMode="External"/><Relationship Id="rId1" Type="http://schemas.openxmlformats.org/officeDocument/2006/relationships/slideLayout" Target="../slideLayouts/slideLayout7.xml"/><Relationship Id="rId6" Type="http://schemas.openxmlformats.org/officeDocument/2006/relationships/image" Target="../media/image101.jpeg"/><Relationship Id="rId5" Type="http://schemas.openxmlformats.org/officeDocument/2006/relationships/hyperlink" Target="http://www.google.it/url?sa=i&amp;rct=j&amp;q=&amp;esrc=s&amp;source=images&amp;cd=&amp;cad=rja&amp;uact=8&amp;ved=0ahUKEwjDsNn6i7rRAhXFcRQKHT_CAxYQjRwIBw&amp;url=http://www.giallozafferano.it/ricerca-ricette/fibre/&amp;bvm=bv.143423383,d.d24&amp;psig=AFQjCNFgoL5ufU5VZh0s3eFn2naquq8gpg&amp;ust=1484224121474236" TargetMode="External"/><Relationship Id="rId4" Type="http://schemas.openxmlformats.org/officeDocument/2006/relationships/image" Target="../media/image100.jpeg"/></Relationships>
</file>

<file path=ppt/slides/_rels/slide69.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h/url?sa=i&amp;rct=j&amp;q=&amp;esrc=s&amp;source=images&amp;cd=&amp;cad=rja&amp;uact=8&amp;ved=0ahUKEwit7tj5yL7RAhUL1hQKHdWHCDMQjRwIBw&amp;url=http://www.lav.it/news/iostocondaniza-e-i-suoi-cuccioli-diffida-per-fermare-lordinanza-anti-orsa&amp;bvm=bv.144224172,d.ZGg&amp;psig=AFQjCNHwitZhIXc2X1xW8v5-8iTOQCURrg&amp;ust=1484377944607750"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google.ch/url?sa=i&amp;rct=j&amp;q=&amp;esrc=s&amp;source=images&amp;cd=&amp;cad=rja&amp;uact=8&amp;ved=0ahUKEwiOjvGMyb7RAhUBaRQKHQ0gCC0QjRwIBw&amp;url=http://www.focus.it/natura-e-ambiente/natura/guerra-e-pace-tra-gli-animali&amp;bvm=bv.144224172,d.ZGg&amp;psig=AFQjCNHSTZmh0Yxy8iNjQNwW2A0HNp8Zkg&amp;ust=1484377994485542" TargetMode="Externa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eg"/><Relationship Id="rId7" Type="http://schemas.openxmlformats.org/officeDocument/2006/relationships/image" Target="../media/image110.jpeg"/><Relationship Id="rId2" Type="http://schemas.openxmlformats.org/officeDocument/2006/relationships/image" Target="../media/image105.jpeg"/><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media/image108.jpeg"/><Relationship Id="rId4" Type="http://schemas.openxmlformats.org/officeDocument/2006/relationships/image" Target="../media/image107.jpeg"/></Relationships>
</file>

<file path=ppt/slides/_rels/slide7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8.jpeg"/><Relationship Id="rId1" Type="http://schemas.openxmlformats.org/officeDocument/2006/relationships/slideLayout" Target="../slideLayouts/slideLayout7.xml"/><Relationship Id="rId4" Type="http://schemas.openxmlformats.org/officeDocument/2006/relationships/image" Target="../media/image111.jpeg"/></Relationships>
</file>

<file path=ppt/slides/_rels/slide76.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jl_LPNj7rRAhVCVBQKHeazChYQjRwIBw&amp;url=http://www.pinkblog.it/post/173173/i-benefici-dei-cereali-integrali-e-5-ricette-per-gustarli&amp;bvm=bv.143423383,d.d24&amp;psig=AFQjCNFgoL5ufU5VZh0s3eFn2naquq8gpg&amp;ust=1484224121474236" TargetMode="External"/><Relationship Id="rId2" Type="http://schemas.openxmlformats.org/officeDocument/2006/relationships/image" Target="../media/image112.jpeg"/><Relationship Id="rId1" Type="http://schemas.openxmlformats.org/officeDocument/2006/relationships/slideLayout" Target="../slideLayouts/slideLayout7.xml"/><Relationship Id="rId4" Type="http://schemas.openxmlformats.org/officeDocument/2006/relationships/image" Target="../media/image113.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www.google.it/url?sa=i&amp;rct=j&amp;q=&amp;esrc=s&amp;source=images&amp;cd=&amp;cad=rja&amp;uact=8&amp;ved=0ahUKEwirpf-voLfRAhXCuBQKHSiWDdoQjRwIBw&amp;url=http://it.ibtimes.com/scontro-arabia-saudita-iran-e-petrolio-il-vero-pericolo-non-e-la-guerra-1432573&amp;bvm=bv.143423383,d.ZGg&amp;psig=AFQjCNFLIwHKOUP62Nfriwds7MOtO7hhGA&amp;ust=1484126488776603" TargetMode="External"/><Relationship Id="rId1" Type="http://schemas.openxmlformats.org/officeDocument/2006/relationships/slideLayout" Target="../slideLayouts/slideLayout7.xml"/><Relationship Id="rId6" Type="http://schemas.openxmlformats.org/officeDocument/2006/relationships/hyperlink" Target="http://www.google.ch/url?sa=i&amp;rct=j&amp;q=&amp;esrc=s&amp;source=images&amp;cd=&amp;cad=rja&amp;uact=8&amp;ved=0ahUKEwiD4srOyb7RAhXHVBQKHUnzBzEQjRwIBw&amp;url=http://www.crazytube.it/tag/pericoloso/&amp;bvm=bv.144224172,d.ZGg&amp;psig=AFQjCNFcuc6zbLmZE3GXJvJQ179QIqa3AQ&amp;ust=1484378108122269" TargetMode="External"/><Relationship Id="rId5" Type="http://schemas.openxmlformats.org/officeDocument/2006/relationships/image" Target="../media/image12.jpeg"/><Relationship Id="rId4" Type="http://schemas.openxmlformats.org/officeDocument/2006/relationships/hyperlink" Target="http://www.google.it/url?sa=i&amp;rct=j&amp;q=&amp;esrc=s&amp;source=images&amp;cd=&amp;cad=rja&amp;uact=8&amp;ved=0ahUKEwikpsPlobfRAhXGWxQKHRoTAOUQjRwIBw&amp;url=http://www.abc-cosmetici.it/conoscere-i-cosmetici/cosmetici-e-sicurezza/rischio-e-pericolo/&amp;bvm=bv.143423383,d.ZGg&amp;psig=AFQjCNGbvxiUIbF5j7_s8EBdGqDYasB1Mw&amp;ust=1484126895838824"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hyperlink" Target="http://www.google.ch/url?sa=i&amp;rct=j&amp;q=&amp;esrc=s&amp;source=images&amp;cd=&amp;cad=rja&amp;uact=8&amp;ved=0ahUKEwjR6LDg3sXQAhVD2xoKHYA0BvIQjRwIBw&amp;url=http://www.letiziabernardi.it/index.php?option=com_content&amp;view=article&amp;id=291:la-disbiosi&amp;catid=8:i-miei-articoli&amp;Itemid=106&amp;bvm=bv.139782543,d.d2s&amp;psig=AFQjCNFPcDgLwmIBhfNcazPm7236DGE4rg&amp;ust=1480226274375039"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hyperlink" Target="http://www.google.ch/url?sa=i&amp;rct=j&amp;q=&amp;esrc=s&amp;source=images&amp;cd=&amp;cad=rja&amp;uact=8&amp;ved=0ahUKEwj-hvaN38XQAhUEMBoKHQ-DBcgQjRwIBw&amp;url=http://www.ecplanet.com/node/3798&amp;bvm=bv.139782543,d.d2s&amp;psig=AFQjCNFPcDgLwmIBhfNcazPm7236DGE4rg&amp;ust=1480226274375039" TargetMode="Externa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hyperlink" Target="http://www.google.ch/url?sa=i&amp;rct=j&amp;q=&amp;esrc=s&amp;source=images&amp;cd=&amp;cad=rja&amp;uact=8&amp;ved=0ahUKEwjYlc29trnRAhXHvBQKHW3gBhwQjRwIBw&amp;url=http://www.improntaunika.it/2016/04/attivita-fisica-20-minuti-al-giorno-per-mantenere-il-benessere-fisico-e-mentale/&amp;bvm=bv.143423383,d.d2s&amp;psig=AFQjCNFHBzIZtJnAhcQAcQ7VzS4eMaOdDg&amp;ust=1484201066462491"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h/url?sa=i&amp;rct=j&amp;q=&amp;esrc=s&amp;source=images&amp;cd=&amp;cad=rja&amp;uact=8&amp;ved=0ahUKEwj8rZOqsLnRAhVHXhoKHQj6D_MQjRwIBw&amp;url=http://www.giovannichetta.it/reazionestress.html&amp;bvm=bv.143423383,d.d2s&amp;psig=AFQjCNED6hRcIoj9nnjUdD_s5H2-7bJFBw&amp;ust=1484199516551370" TargetMode="Externa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hyperlink" Target="http://www.google.it/url?sa=i&amp;rct=j&amp;q=&amp;esrc=s&amp;source=images&amp;cd=&amp;cad=rja&amp;uact=8&amp;ved=0ahUKEwjUxv-Y17nRAhVNkRQKHXJnDxQQjRwIBw&amp;url=http://docplayer.it/13906106-Il-pancreas-e-costituito-da-due-tipi-principali-di-tessuto-gli-acini-che-secernono-succo-digestivo-destinato-a-riversarsi-nel-duodeno-gli-isolotti.html&amp;bvm=bv.143423383,d.d24&amp;psig=AFQjCNEm3v8C1jFYMBOgRJRz4-5Yto8yJw&amp;ust=1484209975309812" TargetMode="Externa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hyperlink" Target="http://www.google.ch/url?sa=i&amp;rct=j&amp;q=&amp;esrc=s&amp;source=images&amp;cd=&amp;cad=rja&amp;uact=8&amp;ved=0ahUKEwjYrdry0bzRAhUBNlAKHcgFB-8QjRwIBw&amp;url=http://it.disentis-sedrun.ch/skigebiete/zona-sciistica-disentis-3000/salomon-ski-running.html&amp;bvm=bv.143423383,d.ZWM&amp;psig=AFQjCNElItE3aBkbZ95Wzxx-zJelRbl0fA&amp;ust=1484311632007179" TargetMode="Externa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hyperlink" Target="http://www.google.ch/url?sa=i&amp;rct=j&amp;q=&amp;esrc=s&amp;source=images&amp;cd=&amp;cad=rja&amp;uact=8&amp;ved=0ahUKEwjXlr271LzRAhVJNlAKHdZYAuYQjRwIBw&amp;url=http://www.fioriblu.it/sport-e-fitness/palestra-e-allenamento/allenamento-aerobico-o-anaerobico-quale-scegliere.htm&amp;bvm=bv.143423383,d.ZWM&amp;psig=AFQjCNEK_qmMpeHFTDkxMpkvbk7_Ngz9lA&amp;ust=148431232395405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wrap="square" numCol="1" anchorCtr="0" compatLnSpc="1">
            <a:prstTxWarp prst="textNoShape">
              <a:avLst/>
            </a:prstTxWarp>
          </a:bodyPr>
          <a:lstStyle/>
          <a:p>
            <a:pPr eaLnBrk="1" hangingPunct="1">
              <a:lnSpc>
                <a:spcPts val="3200"/>
              </a:lnSpc>
              <a:defRPr/>
            </a:pPr>
            <a:r>
              <a:rPr lang="it-CH" sz="1800" dirty="0" smtClean="0">
                <a:solidFill>
                  <a:schemeClr val="tx1"/>
                </a:solidFill>
                <a:effectLst>
                  <a:outerShdw blurRad="38100" dist="38100" dir="2700000" algn="tl">
                    <a:srgbClr val="C0C0C0"/>
                  </a:outerShdw>
                </a:effectLst>
                <a:latin typeface="Comic Sans MS" pitchFamily="66" charset="0"/>
              </a:rPr>
              <a:t>Salute, alimentazione e sport,</a:t>
            </a:r>
            <a:br>
              <a:rPr lang="it-CH" sz="1800" dirty="0" smtClean="0">
                <a:solidFill>
                  <a:schemeClr val="tx1"/>
                </a:solidFill>
                <a:effectLst>
                  <a:outerShdw blurRad="38100" dist="38100" dir="2700000" algn="tl">
                    <a:srgbClr val="C0C0C0"/>
                  </a:outerShdw>
                </a:effectLst>
                <a:latin typeface="Comic Sans MS" pitchFamily="66" charset="0"/>
              </a:rPr>
            </a:br>
            <a:r>
              <a:rPr lang="it-CH" sz="1800" dirty="0" smtClean="0">
                <a:solidFill>
                  <a:schemeClr val="tx1"/>
                </a:solidFill>
                <a:effectLst>
                  <a:outerShdw blurRad="38100" dist="38100" dir="2700000" algn="tl">
                    <a:srgbClr val="C0C0C0"/>
                  </a:outerShdw>
                </a:effectLst>
                <a:latin typeface="Comic Sans MS" pitchFamily="66" charset="0"/>
              </a:rPr>
              <a:t>con un occhio di riguardo all’alimentazione sportiva</a:t>
            </a:r>
            <a:br>
              <a:rPr lang="it-CH" sz="1800" dirty="0" smtClean="0">
                <a:solidFill>
                  <a:schemeClr val="tx1"/>
                </a:solidFill>
                <a:effectLst>
                  <a:outerShdw blurRad="38100" dist="38100" dir="2700000" algn="tl">
                    <a:srgbClr val="C0C0C0"/>
                  </a:outerShdw>
                </a:effectLst>
                <a:latin typeface="Comic Sans MS" pitchFamily="66" charset="0"/>
              </a:rPr>
            </a:br>
            <a:r>
              <a:rPr lang="it-CH" sz="1400" dirty="0" smtClean="0">
                <a:solidFill>
                  <a:schemeClr val="tx1"/>
                </a:solidFill>
                <a:effectLst>
                  <a:outerShdw blurRad="38100" dist="38100" dir="2700000" algn="tl">
                    <a:srgbClr val="C0C0C0"/>
                  </a:outerShdw>
                </a:effectLst>
                <a:latin typeface="Comic Sans MS" pitchFamily="66" charset="0"/>
              </a:rPr>
              <a:t>Steven </a:t>
            </a:r>
            <a:r>
              <a:rPr lang="it-CH" sz="1400" dirty="0" err="1" smtClean="0">
                <a:solidFill>
                  <a:schemeClr val="tx1"/>
                </a:solidFill>
                <a:effectLst>
                  <a:outerShdw blurRad="38100" dist="38100" dir="2700000" algn="tl">
                    <a:srgbClr val="C0C0C0"/>
                  </a:outerShdw>
                </a:effectLst>
                <a:latin typeface="Comic Sans MS" pitchFamily="66" charset="0"/>
              </a:rPr>
              <a:t>Badà</a:t>
            </a:r>
            <a:endParaRPr lang="it-CH" sz="1400" dirty="0" smtClean="0">
              <a:solidFill>
                <a:schemeClr val="tx1"/>
              </a:solidFill>
              <a:effectLst>
                <a:outerShdw blurRad="38100" dist="38100" dir="2700000" algn="tl">
                  <a:srgbClr val="C0C0C0"/>
                </a:outerShdw>
              </a:effectLst>
              <a:latin typeface="Comic Sans MS" pitchFamily="66" charset="0"/>
            </a:endParaRPr>
          </a:p>
        </p:txBody>
      </p:sp>
      <p:pic>
        <p:nvPicPr>
          <p:cNvPr id="14338" name="Picture 14" descr="Risultati immagini per benessere mentale e fisico">
            <a:hlinkClick r:id="rId2"/>
          </p:cNvPr>
          <p:cNvPicPr>
            <a:picLocks noChangeAspect="1" noChangeArrowheads="1"/>
          </p:cNvPicPr>
          <p:nvPr/>
        </p:nvPicPr>
        <p:blipFill>
          <a:blip r:embed="rId3"/>
          <a:srcRect/>
          <a:stretch>
            <a:fillRect/>
          </a:stretch>
        </p:blipFill>
        <p:spPr bwMode="auto">
          <a:xfrm>
            <a:off x="755650" y="2205038"/>
            <a:ext cx="7704138" cy="283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468313" y="188913"/>
            <a:ext cx="8229600" cy="5688012"/>
          </a:xfrm>
        </p:spPr>
        <p:txBody>
          <a:bodyPr wrap="square" numCol="1" anchorCtr="0" compatLnSpc="1">
            <a:prstTxWarp prst="textNoShape">
              <a:avLst/>
            </a:prstTxWarp>
          </a:bodyPr>
          <a:lstStyle/>
          <a:p>
            <a:pPr eaLnBrk="1" hangingPunct="1">
              <a:lnSpc>
                <a:spcPts val="3200"/>
              </a:lnSpc>
              <a:defRPr/>
            </a:pPr>
            <a:r>
              <a:rPr lang="it-CH" sz="2800" b="1" smtClean="0">
                <a:solidFill>
                  <a:srgbClr val="C51401"/>
                </a:solidFill>
                <a:effectLst>
                  <a:outerShdw blurRad="38100" dist="38100" dir="2700000" algn="tl">
                    <a:srgbClr val="C0C0C0"/>
                  </a:outerShdw>
                </a:effectLst>
                <a:latin typeface="Comic Sans MS" pitchFamily="66" charset="0"/>
              </a:rPr>
              <a:t>Pacchetto di reazioni preconfezionato,</a:t>
            </a:r>
            <a:br>
              <a:rPr lang="it-CH" sz="2800" b="1" smtClean="0">
                <a:solidFill>
                  <a:srgbClr val="C51401"/>
                </a:solidFill>
                <a:effectLst>
                  <a:outerShdw blurRad="38100" dist="38100" dir="2700000" algn="tl">
                    <a:srgbClr val="C0C0C0"/>
                  </a:outerShdw>
                </a:effectLst>
                <a:latin typeface="Comic Sans MS" pitchFamily="66" charset="0"/>
              </a:rPr>
            </a:br>
            <a:r>
              <a:rPr lang="it-CH" sz="1600" b="1" smtClean="0">
                <a:effectLst>
                  <a:outerShdw blurRad="38100" dist="38100" dir="2700000" algn="tl">
                    <a:srgbClr val="C0C0C0"/>
                  </a:outerShdw>
                </a:effectLst>
                <a:latin typeface="Comic Sans MS" pitchFamily="66" charset="0"/>
              </a:rPr>
              <a:t>cosa succede all’organismo?</a:t>
            </a:r>
            <a:br>
              <a:rPr lang="it-CH" sz="1600" b="1" smtClean="0">
                <a:effectLst>
                  <a:outerShdw blurRad="38100" dist="38100" dir="2700000" algn="tl">
                    <a:srgbClr val="C0C0C0"/>
                  </a:outerShdw>
                </a:effectLst>
                <a:latin typeface="Comic Sans MS" pitchFamily="66" charset="0"/>
              </a:rPr>
            </a:br>
            <a:r>
              <a:rPr lang="it-CH" sz="1600" b="1" smtClean="0">
                <a:effectLst>
                  <a:outerShdw blurRad="38100" dist="38100" dir="2700000" algn="tl">
                    <a:srgbClr val="C0C0C0"/>
                  </a:outerShdw>
                </a:effectLst>
                <a:latin typeface="Comic Sans MS" pitchFamily="66" charset="0"/>
              </a:rPr>
              <a:t/>
            </a:r>
            <a:br>
              <a:rPr lang="it-CH" sz="1600" b="1" smtClean="0">
                <a:effectLst>
                  <a:outerShdw blurRad="38100" dist="38100" dir="2700000" algn="tl">
                    <a:srgbClr val="C0C0C0"/>
                  </a:outerShdw>
                </a:effectLst>
                <a:latin typeface="Comic Sans MS" pitchFamily="66" charset="0"/>
              </a:rPr>
            </a:br>
            <a:r>
              <a:rPr lang="it-CH" sz="1600" b="1" smtClean="0">
                <a:effectLst>
                  <a:outerShdw blurRad="38100" dist="38100" dir="2700000" algn="tl">
                    <a:srgbClr val="C0C0C0"/>
                  </a:outerShdw>
                </a:effectLst>
                <a:latin typeface="Comic Sans MS" pitchFamily="66" charset="0"/>
              </a:rPr>
              <a:t>aumento della vigilanza e dell’attenzione</a:t>
            </a:r>
            <a:br>
              <a:rPr lang="it-CH" sz="1600" b="1" smtClean="0">
                <a:effectLst>
                  <a:outerShdw blurRad="38100" dist="38100" dir="2700000" algn="tl">
                    <a:srgbClr val="C0C0C0"/>
                  </a:outerShdw>
                </a:effectLst>
                <a:latin typeface="Comic Sans MS" pitchFamily="66" charset="0"/>
              </a:rPr>
            </a:br>
            <a:r>
              <a:rPr lang="it-CH" sz="1600" b="1" smtClean="0">
                <a:effectLst>
                  <a:outerShdw blurRad="38100" dist="38100" dir="2700000" algn="tl">
                    <a:srgbClr val="C0C0C0"/>
                  </a:outerShdw>
                </a:effectLst>
                <a:latin typeface="Comic Sans MS" pitchFamily="66" charset="0"/>
              </a:rPr>
              <a:t>aumento della capacità percettive</a:t>
            </a:r>
            <a:br>
              <a:rPr lang="it-CH" sz="1600" b="1" smtClean="0">
                <a:effectLst>
                  <a:outerShdw blurRad="38100" dist="38100" dir="2700000" algn="tl">
                    <a:srgbClr val="C0C0C0"/>
                  </a:outerShdw>
                </a:effectLst>
                <a:latin typeface="Comic Sans MS" pitchFamily="66" charset="0"/>
              </a:rPr>
            </a:br>
            <a:r>
              <a:rPr lang="it-CH" sz="1600" b="1" smtClean="0">
                <a:effectLst>
                  <a:outerShdw blurRad="38100" dist="38100" dir="2700000" algn="tl">
                    <a:srgbClr val="C0C0C0"/>
                  </a:outerShdw>
                </a:effectLst>
                <a:latin typeface="Comic Sans MS" pitchFamily="66" charset="0"/>
              </a:rPr>
              <a:t>inibizione dei bisogni primari (fame, sete)</a:t>
            </a:r>
            <a:br>
              <a:rPr lang="it-CH" sz="1600" b="1" smtClean="0">
                <a:effectLst>
                  <a:outerShdw blurRad="38100" dist="38100" dir="2700000" algn="tl">
                    <a:srgbClr val="C0C0C0"/>
                  </a:outerShdw>
                </a:effectLst>
                <a:latin typeface="Comic Sans MS" pitchFamily="66" charset="0"/>
              </a:rPr>
            </a:br>
            <a:r>
              <a:rPr lang="it-CH" sz="1600" b="1" smtClean="0">
                <a:effectLst>
                  <a:outerShdw blurRad="38100" dist="38100" dir="2700000" algn="tl">
                    <a:srgbClr val="C0C0C0"/>
                  </a:outerShdw>
                </a:effectLst>
                <a:latin typeface="Comic Sans MS" pitchFamily="66" charset="0"/>
              </a:rPr>
              <a:t>inibizione della stanchezza e del dolore</a:t>
            </a:r>
            <a:br>
              <a:rPr lang="it-CH" sz="1600" b="1" smtClean="0">
                <a:effectLst>
                  <a:outerShdw blurRad="38100" dist="38100" dir="2700000" algn="tl">
                    <a:srgbClr val="C0C0C0"/>
                  </a:outerShdw>
                </a:effectLst>
                <a:latin typeface="Comic Sans MS" pitchFamily="66" charset="0"/>
              </a:rPr>
            </a:br>
            <a:r>
              <a:rPr lang="it-CH" sz="1600" b="1" smtClean="0">
                <a:effectLst>
                  <a:outerShdw blurRad="38100" dist="38100" dir="2700000" algn="tl">
                    <a:srgbClr val="C0C0C0"/>
                  </a:outerShdw>
                </a:effectLst>
                <a:latin typeface="Comic Sans MS" pitchFamily="66" charset="0"/>
              </a:rPr>
              <a:t>attivazione di comportamenti istintivi (fuga, attacco, difesa, immobilità)</a:t>
            </a:r>
            <a:br>
              <a:rPr lang="it-CH" sz="1600" b="1" smtClean="0">
                <a:effectLst>
                  <a:outerShdw blurRad="38100" dist="38100" dir="2700000" algn="tl">
                    <a:srgbClr val="C0C0C0"/>
                  </a:outerShdw>
                </a:effectLst>
                <a:latin typeface="Comic Sans MS" pitchFamily="66" charset="0"/>
              </a:rPr>
            </a:br>
            <a:r>
              <a:rPr lang="it-CH" sz="1600" b="1" smtClean="0">
                <a:effectLst>
                  <a:outerShdw blurRad="38100" dist="38100" dir="2700000" algn="tl">
                    <a:srgbClr val="C0C0C0"/>
                  </a:outerShdw>
                </a:effectLst>
                <a:latin typeface="Comic Sans MS" pitchFamily="66" charset="0"/>
              </a:rPr>
              <a:t>aumento delle frequenza cardiaca, degli atti respiratori, della pressione, del tono muscolare</a:t>
            </a:r>
            <a:br>
              <a:rPr lang="it-CH" sz="1600" b="1" smtClean="0">
                <a:effectLst>
                  <a:outerShdw blurRad="38100" dist="38100" dir="2700000" algn="tl">
                    <a:srgbClr val="C0C0C0"/>
                  </a:outerShdw>
                </a:effectLst>
                <a:latin typeface="Comic Sans MS" pitchFamily="66" charset="0"/>
              </a:rPr>
            </a:br>
            <a:r>
              <a:rPr lang="it-CH" sz="1600" b="1" smtClean="0">
                <a:effectLst>
                  <a:outerShdw blurRad="38100" dist="38100" dir="2700000" algn="tl">
                    <a:srgbClr val="C0C0C0"/>
                  </a:outerShdw>
                </a:effectLst>
                <a:latin typeface="Comic Sans MS" pitchFamily="66" charset="0"/>
              </a:rPr>
              <a:t>mobilitazione delle sostanze di riserva e liberazione nel sangue di metaboliti energetici</a:t>
            </a:r>
            <a:br>
              <a:rPr lang="it-CH" sz="1600" b="1" smtClean="0">
                <a:effectLst>
                  <a:outerShdw blurRad="38100" dist="38100" dir="2700000" algn="tl">
                    <a:srgbClr val="C0C0C0"/>
                  </a:outerShdw>
                </a:effectLst>
                <a:latin typeface="Comic Sans MS" pitchFamily="66" charset="0"/>
              </a:rPr>
            </a:br>
            <a:endParaRPr lang="it-CH" sz="1600" b="1" smtClean="0">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olo 1"/>
          <p:cNvSpPr>
            <a:spLocks noGrp="1"/>
          </p:cNvSpPr>
          <p:nvPr>
            <p:ph type="title" idx="4294967295"/>
          </p:nvPr>
        </p:nvSpPr>
        <p:spPr bwMode="auto">
          <a:noFill/>
        </p:spPr>
        <p:txBody>
          <a:bodyPr wrap="square" numCol="1" anchor="ctr" anchorCtr="0" compatLnSpc="1">
            <a:prstTxWarp prst="textNoShape">
              <a:avLst/>
            </a:prstTxWarp>
          </a:bodyPr>
          <a:lstStyle/>
          <a:p>
            <a:r>
              <a:rPr lang="it-IT" sz="1800" b="1" i="1" u="sng" smtClean="0">
                <a:effectLst/>
                <a:latin typeface="Comic Sans MS" pitchFamily="66" charset="0"/>
              </a:rPr>
              <a:t>Fase di recupero: rigenerazione</a:t>
            </a:r>
          </a:p>
        </p:txBody>
      </p:sp>
      <p:sp>
        <p:nvSpPr>
          <p:cNvPr id="113666" name="Rettangolo 2"/>
          <p:cNvSpPr>
            <a:spLocks noChangeArrowheads="1"/>
          </p:cNvSpPr>
          <p:nvPr/>
        </p:nvSpPr>
        <p:spPr bwMode="auto">
          <a:xfrm>
            <a:off x="971550" y="1557338"/>
            <a:ext cx="7366000" cy="4524375"/>
          </a:xfrm>
          <a:prstGeom prst="rect">
            <a:avLst/>
          </a:prstGeom>
          <a:noFill/>
          <a:ln w="9525">
            <a:noFill/>
            <a:miter lim="800000"/>
            <a:headEnd/>
            <a:tailEnd/>
          </a:ln>
        </p:spPr>
        <p:txBody>
          <a:bodyPr>
            <a:spAutoFit/>
          </a:bodyPr>
          <a:lstStyle/>
          <a:p>
            <a:pPr marL="342900" indent="-342900" algn="ctr">
              <a:defRPr/>
            </a:pPr>
            <a:r>
              <a:rPr lang="it-CH" sz="1600" b="1" dirty="0">
                <a:solidFill>
                  <a:srgbClr val="FF0000"/>
                </a:solidFill>
                <a:latin typeface="Comic Sans MS" pitchFamily="66" charset="0"/>
              </a:rPr>
              <a:t>Durante attività intense e durature:</a:t>
            </a:r>
          </a:p>
          <a:p>
            <a:pPr marL="342900" indent="-342900" algn="ctr">
              <a:defRPr/>
            </a:pPr>
            <a:endParaRPr lang="it-CH" sz="1600" b="1" dirty="0">
              <a:solidFill>
                <a:srgbClr val="FF0000"/>
              </a:solidFill>
              <a:latin typeface="Comic Sans MS" pitchFamily="66" charset="0"/>
            </a:endParaRPr>
          </a:p>
          <a:p>
            <a:pPr marL="342900" indent="-342900" algn="ctr">
              <a:defRPr/>
            </a:pPr>
            <a:endParaRPr lang="it-CH" sz="1600" b="1" dirty="0">
              <a:solidFill>
                <a:srgbClr val="FF0000"/>
              </a:solidFill>
              <a:latin typeface="Comic Sans MS" pitchFamily="66" charset="0"/>
            </a:endParaRPr>
          </a:p>
          <a:p>
            <a:pPr marL="342900" indent="-342900" algn="ctr">
              <a:defRPr/>
            </a:pPr>
            <a:r>
              <a:rPr lang="it-CH" sz="1600" b="1" dirty="0">
                <a:solidFill>
                  <a:srgbClr val="FF0000"/>
                </a:solidFill>
                <a:latin typeface="Comic Sans MS" pitchFamily="66" charset="0"/>
              </a:rPr>
              <a:t>Perdita di liquidi e sali minerali</a:t>
            </a:r>
          </a:p>
          <a:p>
            <a:pPr marL="342900" indent="-342900" algn="ctr">
              <a:defRPr/>
            </a:pPr>
            <a:r>
              <a:rPr lang="it-CH" sz="1600" b="1" dirty="0">
                <a:solidFill>
                  <a:srgbClr val="FF0000"/>
                </a:solidFill>
                <a:latin typeface="Comic Sans MS" pitchFamily="66" charset="0"/>
              </a:rPr>
              <a:t>Utilizzo delle riserve di glicogeno</a:t>
            </a:r>
          </a:p>
          <a:p>
            <a:pPr marL="342900" indent="-342900" algn="ctr">
              <a:defRPr/>
            </a:pPr>
            <a:r>
              <a:rPr lang="it-CH" sz="1600" b="1" dirty="0">
                <a:solidFill>
                  <a:srgbClr val="FF0000"/>
                </a:solidFill>
                <a:latin typeface="Comic Sans MS" pitchFamily="66" charset="0"/>
              </a:rPr>
              <a:t>Maggior impiego di proteine</a:t>
            </a:r>
          </a:p>
          <a:p>
            <a:pPr marL="342900" indent="-342900" algn="ctr">
              <a:defRPr/>
            </a:pPr>
            <a:endParaRPr lang="it-CH" sz="1600" b="1" dirty="0">
              <a:solidFill>
                <a:schemeClr val="tx2"/>
              </a:solidFill>
              <a:latin typeface="Comic Sans MS" pitchFamily="66" charset="0"/>
            </a:endParaRPr>
          </a:p>
          <a:p>
            <a:pPr marL="342900" indent="-342900" algn="ctr">
              <a:defRPr/>
            </a:pPr>
            <a:r>
              <a:rPr lang="it-IT" sz="1600" b="1" dirty="0">
                <a:solidFill>
                  <a:schemeClr val="tx2"/>
                </a:solidFill>
                <a:latin typeface="Comic Sans MS" pitchFamily="66" charset="0"/>
              </a:rPr>
              <a:t>L’alimentazione </a:t>
            </a:r>
            <a:r>
              <a:rPr lang="it-IT" sz="1600" b="1" dirty="0">
                <a:solidFill>
                  <a:srgbClr val="FF0000"/>
                </a:solidFill>
                <a:latin typeface="Comic Sans MS" pitchFamily="66" charset="0"/>
              </a:rPr>
              <a:t>nella prima ora </a:t>
            </a:r>
            <a:r>
              <a:rPr lang="it-IT" sz="1600" b="1" dirty="0">
                <a:solidFill>
                  <a:schemeClr val="tx2"/>
                </a:solidFill>
                <a:latin typeface="Comic Sans MS" pitchFamily="66" charset="0"/>
              </a:rPr>
              <a:t>che segue la gara può accorciare la fase di recupero e ridurre il rischio di infiammazioni (che è alto al termine di una gara).</a:t>
            </a:r>
            <a:endParaRPr lang="it-CH" sz="1600" b="1" dirty="0">
              <a:solidFill>
                <a:schemeClr val="tx2"/>
              </a:solidFill>
              <a:latin typeface="Comic Sans MS" pitchFamily="66" charset="0"/>
            </a:endParaRPr>
          </a:p>
          <a:p>
            <a:pPr marL="342900" indent="-342900" algn="ctr">
              <a:defRPr/>
            </a:pPr>
            <a:r>
              <a:rPr lang="it-IT" sz="1600" b="1" dirty="0">
                <a:solidFill>
                  <a:schemeClr val="tx2"/>
                </a:solidFill>
                <a:latin typeface="Comic Sans MS" pitchFamily="66" charset="0"/>
              </a:rPr>
              <a:t> </a:t>
            </a:r>
          </a:p>
          <a:p>
            <a:pPr marL="342900" indent="-342900" algn="ctr">
              <a:defRPr/>
            </a:pPr>
            <a:r>
              <a:rPr lang="it-CH" sz="1600" b="1" dirty="0">
                <a:solidFill>
                  <a:schemeClr val="tx2"/>
                </a:solidFill>
                <a:latin typeface="Comic Sans MS" pitchFamily="66" charset="0"/>
              </a:rPr>
              <a:t>Importante l’integrazione di:</a:t>
            </a:r>
          </a:p>
          <a:p>
            <a:pPr marL="342900" indent="-342900" algn="ctr">
              <a:defRPr/>
            </a:pPr>
            <a:endParaRPr lang="it-CH" sz="1600" b="1" dirty="0">
              <a:solidFill>
                <a:schemeClr val="tx2"/>
              </a:solidFill>
              <a:latin typeface="Comic Sans MS" pitchFamily="66" charset="0"/>
            </a:endParaRPr>
          </a:p>
          <a:p>
            <a:pPr algn="ctr">
              <a:defRPr/>
            </a:pPr>
            <a:r>
              <a:rPr lang="it-IT" sz="1600" b="1" dirty="0">
                <a:solidFill>
                  <a:schemeClr val="tx2"/>
                </a:solidFill>
                <a:latin typeface="Comic Sans MS" pitchFamily="66" charset="0"/>
              </a:rPr>
              <a:t>Liquidi  (subito)</a:t>
            </a:r>
          </a:p>
          <a:p>
            <a:pPr algn="ctr">
              <a:defRPr/>
            </a:pPr>
            <a:r>
              <a:rPr lang="it-CH" sz="1600" b="1" dirty="0">
                <a:solidFill>
                  <a:schemeClr val="tx2"/>
                </a:solidFill>
                <a:latin typeface="Comic Sans MS" pitchFamily="66" charset="0"/>
              </a:rPr>
              <a:t>C</a:t>
            </a:r>
            <a:r>
              <a:rPr lang="it-IT" sz="1600" b="1" dirty="0" err="1">
                <a:solidFill>
                  <a:schemeClr val="tx2"/>
                </a:solidFill>
                <a:latin typeface="Comic Sans MS" pitchFamily="66" charset="0"/>
              </a:rPr>
              <a:t>arboidrati</a:t>
            </a:r>
            <a:r>
              <a:rPr lang="it-IT" sz="1600" b="1" dirty="0">
                <a:solidFill>
                  <a:schemeClr val="tx2"/>
                </a:solidFill>
                <a:latin typeface="Comic Sans MS" pitchFamily="66" charset="0"/>
              </a:rPr>
              <a:t> (subito)</a:t>
            </a:r>
          </a:p>
          <a:p>
            <a:pPr algn="ctr">
              <a:defRPr/>
            </a:pPr>
            <a:r>
              <a:rPr lang="it-IT" sz="1600" b="1" dirty="0">
                <a:solidFill>
                  <a:schemeClr val="tx2"/>
                </a:solidFill>
                <a:latin typeface="Comic Sans MS" pitchFamily="66" charset="0"/>
              </a:rPr>
              <a:t>Proteine (</a:t>
            </a:r>
            <a:r>
              <a:rPr lang="it-IT" sz="1600" b="1" dirty="0" err="1">
                <a:solidFill>
                  <a:schemeClr val="tx2"/>
                </a:solidFill>
                <a:latin typeface="Comic Sans MS" pitchFamily="66" charset="0"/>
              </a:rPr>
              <a:t>ev</a:t>
            </a:r>
            <a:r>
              <a:rPr lang="it-IT" sz="1600" b="1" dirty="0">
                <a:solidFill>
                  <a:schemeClr val="tx2"/>
                </a:solidFill>
                <a:latin typeface="Comic Sans MS" pitchFamily="66" charset="0"/>
              </a:rPr>
              <a:t> 1-2  ore dopo)</a:t>
            </a:r>
          </a:p>
          <a:p>
            <a:pPr algn="ctr">
              <a:defRPr/>
            </a:pPr>
            <a:r>
              <a:rPr lang="it-IT" sz="1600" b="1" dirty="0">
                <a:solidFill>
                  <a:schemeClr val="tx2"/>
                </a:solidFill>
                <a:latin typeface="Comic Sans MS" pitchFamily="66" charset="0"/>
              </a:rPr>
              <a:t>Sali minerali (</a:t>
            </a:r>
            <a:r>
              <a:rPr lang="it-IT" sz="1600" b="1" dirty="0" err="1">
                <a:solidFill>
                  <a:schemeClr val="tx2"/>
                </a:solidFill>
                <a:latin typeface="Comic Sans MS" pitchFamily="66" charset="0"/>
              </a:rPr>
              <a:t>ev</a:t>
            </a:r>
            <a:r>
              <a:rPr lang="it-IT" sz="1600" b="1" dirty="0">
                <a:solidFill>
                  <a:schemeClr val="tx2"/>
                </a:solidFill>
                <a:latin typeface="Comic Sans MS" pitchFamily="66" charset="0"/>
              </a:rPr>
              <a:t> 1-2 ore dopo)</a:t>
            </a:r>
            <a:endParaRPr lang="it-CH" sz="1600" b="1" dirty="0">
              <a:solidFill>
                <a:schemeClr val="tx2"/>
              </a:solidFill>
              <a:latin typeface="Comic Sans MS" pitchFamily="66" charset="0"/>
            </a:endParaRPr>
          </a:p>
          <a:p>
            <a:pPr marL="342900" indent="-342900">
              <a:defRPr/>
            </a:pPr>
            <a:r>
              <a:rPr lang="it-IT" sz="1600" b="1" dirty="0">
                <a:latin typeface="Palatino Linotype" pitchFamily="18" charset="0"/>
              </a:rPr>
              <a:t> </a:t>
            </a:r>
            <a:endParaRPr lang="it-CH" sz="1600" dirty="0">
              <a:latin typeface="Palatino Linotype"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el 4"/>
          <p:cNvSpPr>
            <a:spLocks noGrp="1"/>
          </p:cNvSpPr>
          <p:nvPr>
            <p:ph type="title" idx="4294967295"/>
          </p:nvPr>
        </p:nvSpPr>
        <p:spPr bwMode="auto">
          <a:xfrm>
            <a:off x="457200" y="0"/>
            <a:ext cx="8229600" cy="2205038"/>
          </a:xfrm>
          <a:noFill/>
        </p:spPr>
        <p:txBody>
          <a:bodyPr wrap="square" numCol="1" anchor="ctr" anchorCtr="0" compatLnSpc="1">
            <a:prstTxWarp prst="textNoShape">
              <a:avLst/>
            </a:prstTxWarp>
          </a:bodyPr>
          <a:lstStyle/>
          <a:p>
            <a:r>
              <a:rPr lang="de-CH" sz="1800" b="1" smtClean="0">
                <a:effectLst/>
                <a:latin typeface="Comic Sans MS" pitchFamily="66" charset="0"/>
              </a:rPr>
              <a:t>Supplementi nutrizionali dopo un‘attività intensa e duratura servono ad un recupero più veloce. Non devono tuttavia condizionare l‘alimentazione di base</a:t>
            </a:r>
          </a:p>
        </p:txBody>
      </p:sp>
      <p:sp>
        <p:nvSpPr>
          <p:cNvPr id="116738" name="Inhaltsplatzhalter 5"/>
          <p:cNvSpPr>
            <a:spLocks noGrp="1"/>
          </p:cNvSpPr>
          <p:nvPr>
            <p:ph idx="4294967295"/>
          </p:nvPr>
        </p:nvSpPr>
        <p:spPr>
          <a:xfrm>
            <a:off x="468313" y="2205038"/>
            <a:ext cx="8229600" cy="3848100"/>
          </a:xfrm>
        </p:spPr>
        <p:txBody>
          <a:bodyPr/>
          <a:lstStyle/>
          <a:p>
            <a:pPr marL="182563" indent="-182563">
              <a:lnSpc>
                <a:spcPct val="80000"/>
              </a:lnSpc>
            </a:pPr>
            <a:endParaRPr lang="de-CH" sz="800" smtClean="0"/>
          </a:p>
          <a:p>
            <a:pPr marL="182563" indent="-182563">
              <a:lnSpc>
                <a:spcPct val="80000"/>
              </a:lnSpc>
            </a:pPr>
            <a:endParaRPr lang="de-CH" sz="800" smtClean="0"/>
          </a:p>
          <a:p>
            <a:pPr marL="182563" indent="-182563">
              <a:lnSpc>
                <a:spcPct val="80000"/>
              </a:lnSpc>
            </a:pPr>
            <a:endParaRPr lang="de-CH" sz="1500" smtClean="0"/>
          </a:p>
          <a:p>
            <a:pPr marL="182563" indent="-182563">
              <a:lnSpc>
                <a:spcPct val="80000"/>
              </a:lnSpc>
            </a:pPr>
            <a:r>
              <a:rPr lang="de-CH" sz="1600" b="1" smtClean="0">
                <a:solidFill>
                  <a:srgbClr val="BB0F0B"/>
                </a:solidFill>
                <a:latin typeface="Comic Sans MS" pitchFamily="66" charset="0"/>
              </a:rPr>
              <a:t>Ferro o altri minerali</a:t>
            </a:r>
          </a:p>
          <a:p>
            <a:pPr marL="182563" indent="-182563">
              <a:lnSpc>
                <a:spcPct val="80000"/>
              </a:lnSpc>
            </a:pPr>
            <a:r>
              <a:rPr lang="de-CH" sz="1600" b="1" smtClean="0">
                <a:solidFill>
                  <a:srgbClr val="BB0F0B"/>
                </a:solidFill>
                <a:latin typeface="Comic Sans MS" pitchFamily="66" charset="0"/>
              </a:rPr>
              <a:t>Vitamine</a:t>
            </a:r>
          </a:p>
          <a:p>
            <a:pPr marL="182563" indent="-182563">
              <a:lnSpc>
                <a:spcPct val="80000"/>
              </a:lnSpc>
            </a:pPr>
            <a:r>
              <a:rPr lang="de-CH" sz="1600" b="1" smtClean="0">
                <a:solidFill>
                  <a:srgbClr val="BB0F0B"/>
                </a:solidFill>
                <a:latin typeface="Comic Sans MS" pitchFamily="66" charset="0"/>
              </a:rPr>
              <a:t>Creatina (fonte immediata di ATP)</a:t>
            </a:r>
          </a:p>
          <a:p>
            <a:pPr marL="182563" indent="-182563">
              <a:lnSpc>
                <a:spcPct val="80000"/>
              </a:lnSpc>
            </a:pPr>
            <a:r>
              <a:rPr lang="de-CH" sz="1600" b="1" smtClean="0">
                <a:solidFill>
                  <a:srgbClr val="BB0F0B"/>
                </a:solidFill>
                <a:latin typeface="Comic Sans MS" pitchFamily="66" charset="0"/>
              </a:rPr>
              <a:t>Carnitina (facilita l’utilizzo di acidi grassi)</a:t>
            </a:r>
          </a:p>
          <a:p>
            <a:pPr marL="182563" indent="-182563">
              <a:lnSpc>
                <a:spcPct val="80000"/>
              </a:lnSpc>
            </a:pPr>
            <a:r>
              <a:rPr lang="de-CH" sz="1600" b="1" smtClean="0">
                <a:solidFill>
                  <a:srgbClr val="BB0F0B"/>
                </a:solidFill>
                <a:latin typeface="Comic Sans MS" pitchFamily="66" charset="0"/>
              </a:rPr>
              <a:t>Proteine</a:t>
            </a:r>
          </a:p>
          <a:p>
            <a:pPr marL="182563" indent="-182563">
              <a:lnSpc>
                <a:spcPct val="80000"/>
              </a:lnSpc>
            </a:pPr>
            <a:r>
              <a:rPr lang="de-CH" sz="1600" b="1" smtClean="0">
                <a:solidFill>
                  <a:srgbClr val="BB0F0B"/>
                </a:solidFill>
                <a:latin typeface="Comic Sans MS" pitchFamily="66" charset="0"/>
              </a:rPr>
              <a:t>Carboidrati</a:t>
            </a:r>
          </a:p>
          <a:p>
            <a:pPr marL="182563" indent="-182563">
              <a:lnSpc>
                <a:spcPct val="80000"/>
              </a:lnSpc>
              <a:buFont typeface="Arial" charset="0"/>
              <a:buNone/>
            </a:pPr>
            <a:endParaRPr lang="de-CH" sz="1600" smtClean="0">
              <a:solidFill>
                <a:srgbClr val="BB0F0B"/>
              </a:solidFill>
              <a:latin typeface="Comic Sans MS" pitchFamily="66" charset="0"/>
            </a:endParaRPr>
          </a:p>
          <a:p>
            <a:pPr marL="182563" indent="-182563">
              <a:lnSpc>
                <a:spcPct val="80000"/>
              </a:lnSpc>
            </a:pPr>
            <a:endParaRPr lang="de-CH" sz="1600" smtClean="0">
              <a:solidFill>
                <a:srgbClr val="BB0F0B"/>
              </a:solidFill>
              <a:latin typeface="Comic Sans MS" pitchFamily="66" charset="0"/>
            </a:endParaRPr>
          </a:p>
          <a:p>
            <a:pPr marL="182563" indent="-182563">
              <a:lnSpc>
                <a:spcPct val="80000"/>
              </a:lnSpc>
              <a:buFont typeface="Arial" charset="0"/>
              <a:buNone/>
            </a:pPr>
            <a:r>
              <a:rPr lang="de-CH" sz="800" smtClean="0"/>
              <a:t>               </a:t>
            </a:r>
          </a:p>
          <a:p>
            <a:pPr marL="182563" indent="-182563">
              <a:lnSpc>
                <a:spcPct val="80000"/>
              </a:lnSpc>
              <a:buFont typeface="Arial" charset="0"/>
              <a:buNone/>
            </a:pPr>
            <a:endParaRPr lang="de-CH" sz="800" smtClean="0"/>
          </a:p>
          <a:p>
            <a:pPr marL="182563" indent="-182563">
              <a:lnSpc>
                <a:spcPct val="80000"/>
              </a:lnSpc>
              <a:buFont typeface="Arial" charset="0"/>
              <a:buNone/>
            </a:pPr>
            <a:r>
              <a:rPr lang="de-CH" sz="800" smtClean="0"/>
              <a:t>  </a:t>
            </a:r>
          </a:p>
          <a:p>
            <a:pPr marL="182563" indent="-182563">
              <a:lnSpc>
                <a:spcPct val="80000"/>
              </a:lnSpc>
              <a:buFont typeface="Arial" charset="0"/>
              <a:buNone/>
            </a:pPr>
            <a:endParaRPr lang="de-CH" sz="800" smtClean="0"/>
          </a:p>
          <a:p>
            <a:pPr marL="182563" indent="-182563">
              <a:lnSpc>
                <a:spcPct val="80000"/>
              </a:lnSpc>
              <a:buFont typeface="Arial" charset="0"/>
              <a:buNone/>
            </a:pPr>
            <a:r>
              <a:rPr lang="de-CH" sz="800" smtClean="0"/>
              <a:t>               </a:t>
            </a:r>
          </a:p>
          <a:p>
            <a:pPr marL="182563" indent="-182563">
              <a:lnSpc>
                <a:spcPct val="80000"/>
              </a:lnSpc>
              <a:buFont typeface="Arial" charset="0"/>
              <a:buNone/>
            </a:pPr>
            <a:r>
              <a:rPr lang="de-CH" sz="800" smtClean="0"/>
              <a:t>              </a:t>
            </a:r>
          </a:p>
          <a:p>
            <a:pPr marL="182563" indent="-182563">
              <a:lnSpc>
                <a:spcPct val="80000"/>
              </a:lnSpc>
              <a:buFont typeface="Arial" charset="0"/>
              <a:buNone/>
            </a:pPr>
            <a:r>
              <a:rPr lang="de-CH" sz="1200" smtClean="0"/>
              <a:t>		</a:t>
            </a:r>
          </a:p>
          <a:p>
            <a:pPr marL="182563" indent="-182563">
              <a:lnSpc>
                <a:spcPct val="80000"/>
              </a:lnSpc>
              <a:buFont typeface="Arial" charset="0"/>
              <a:buNone/>
            </a:pPr>
            <a:r>
              <a:rPr lang="de-CH" sz="1200" smtClean="0"/>
              <a:t>              </a:t>
            </a:r>
          </a:p>
          <a:p>
            <a:pPr marL="182563" indent="-182563">
              <a:lnSpc>
                <a:spcPct val="80000"/>
              </a:lnSpc>
              <a:buFont typeface="Arial" charset="0"/>
              <a:buNone/>
            </a:pPr>
            <a:r>
              <a:rPr lang="de-CH" sz="1200" smtClean="0"/>
              <a:t>             </a:t>
            </a:r>
          </a:p>
          <a:p>
            <a:pPr marL="182563" indent="-182563">
              <a:lnSpc>
                <a:spcPct val="80000"/>
              </a:lnSpc>
              <a:buFont typeface="Arial" charset="0"/>
              <a:buNone/>
            </a:pPr>
            <a:r>
              <a:rPr lang="de-CH" sz="1200" smtClean="0"/>
              <a:t>                   </a:t>
            </a:r>
          </a:p>
          <a:p>
            <a:pPr marL="182563" indent="-182563">
              <a:lnSpc>
                <a:spcPct val="80000"/>
              </a:lnSpc>
              <a:buFont typeface="Arial" charset="0"/>
              <a:buNone/>
            </a:pPr>
            <a:r>
              <a:rPr lang="de-CH" sz="1200" smtClean="0"/>
              <a:t>                              </a:t>
            </a:r>
            <a:endParaRPr lang="de-CH" smtClean="0"/>
          </a:p>
        </p:txBody>
      </p:sp>
      <p:sp>
        <p:nvSpPr>
          <p:cNvPr id="116739" name="Gleichschenkliges Dreieck 3"/>
          <p:cNvSpPr>
            <a:spLocks noChangeArrowheads="1"/>
          </p:cNvSpPr>
          <p:nvPr/>
        </p:nvSpPr>
        <p:spPr bwMode="auto">
          <a:xfrm>
            <a:off x="3708400" y="2349500"/>
            <a:ext cx="4419600" cy="3268663"/>
          </a:xfrm>
          <a:prstGeom prst="triangle">
            <a:avLst>
              <a:gd name="adj" fmla="val 53079"/>
            </a:avLst>
          </a:prstGeom>
          <a:solidFill>
            <a:schemeClr val="bg1"/>
          </a:solidFill>
          <a:ln w="9525" algn="ctr">
            <a:solidFill>
              <a:schemeClr val="tx1"/>
            </a:solidFill>
            <a:round/>
            <a:headEnd/>
            <a:tailEnd/>
          </a:ln>
        </p:spPr>
        <p:txBody>
          <a:bodyPr/>
          <a:lstStyle/>
          <a:p>
            <a:pPr algn="ctr"/>
            <a:endParaRPr lang="de-CH"/>
          </a:p>
          <a:p>
            <a:pPr algn="ctr"/>
            <a:r>
              <a:rPr lang="de-CH" sz="2400">
                <a:latin typeface="Calibri" pitchFamily="34" charset="0"/>
              </a:rPr>
              <a:t>Alimentazione di base</a:t>
            </a:r>
            <a:endParaRPr lang="de-DE" sz="2400">
              <a:latin typeface="Calibri" pitchFamily="34" charset="0"/>
            </a:endParaRPr>
          </a:p>
        </p:txBody>
      </p:sp>
      <p:sp>
        <p:nvSpPr>
          <p:cNvPr id="116740" name="Gleichschenkliges Dreieck 4"/>
          <p:cNvSpPr>
            <a:spLocks noChangeArrowheads="1"/>
          </p:cNvSpPr>
          <p:nvPr/>
        </p:nvSpPr>
        <p:spPr bwMode="auto">
          <a:xfrm>
            <a:off x="5724525" y="2349500"/>
            <a:ext cx="720725" cy="574675"/>
          </a:xfrm>
          <a:prstGeom prst="triangle">
            <a:avLst>
              <a:gd name="adj" fmla="val 50000"/>
            </a:avLst>
          </a:prstGeom>
          <a:solidFill>
            <a:srgbClr val="FF0000"/>
          </a:solidFill>
          <a:ln w="9525">
            <a:solidFill>
              <a:schemeClr val="tx1"/>
            </a:solidFill>
            <a:round/>
            <a:headEnd/>
            <a:tailEnd/>
          </a:ln>
        </p:spPr>
        <p:txBody>
          <a:bodyPr/>
          <a:lstStyle/>
          <a:p>
            <a:pPr algn="ctr"/>
            <a:endParaRPr lang="it-CH"/>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95288" y="404813"/>
            <a:ext cx="8229600" cy="1152525"/>
          </a:xfrm>
        </p:spPr>
        <p:txBody>
          <a:bodyPr wrap="square" numCol="1" anchorCtr="0" compatLnSpc="1">
            <a:prstTxWarp prst="textNoShape">
              <a:avLst/>
            </a:prstTxWarp>
          </a:bodyPr>
          <a:lstStyle/>
          <a:p>
            <a:pPr eaLnBrk="1" hangingPunct="1">
              <a:lnSpc>
                <a:spcPts val="3200"/>
              </a:lnSpc>
              <a:defRPr/>
            </a:pPr>
            <a:r>
              <a:rPr lang="it-CH" sz="2400" b="1" smtClean="0">
                <a:solidFill>
                  <a:srgbClr val="C51401"/>
                </a:solidFill>
                <a:effectLst>
                  <a:outerShdw blurRad="38100" dist="38100" dir="2700000" algn="tl">
                    <a:srgbClr val="C0C0C0"/>
                  </a:outerShdw>
                </a:effectLst>
                <a:latin typeface="Comic Sans MS" pitchFamily="66" charset="0"/>
              </a:rPr>
              <a:t>Pacchetto di reazioni preconfezionato</a:t>
            </a:r>
            <a:r>
              <a:rPr lang="it-CH" sz="1400" b="1" smtClean="0">
                <a:effectLst>
                  <a:outerShdw blurRad="38100" dist="38100" dir="2700000" algn="tl">
                    <a:srgbClr val="C0C0C0"/>
                  </a:outerShdw>
                </a:effectLst>
                <a:latin typeface="Comic Sans MS" pitchFamily="66" charset="0"/>
              </a:rPr>
              <a:t>,</a:t>
            </a:r>
            <a:br>
              <a:rPr lang="it-CH" sz="1400" b="1" smtClean="0">
                <a:effectLst>
                  <a:outerShdw blurRad="38100" dist="38100" dir="2700000" algn="tl">
                    <a:srgbClr val="C0C0C0"/>
                  </a:outerShdw>
                </a:effectLst>
                <a:latin typeface="Comic Sans MS" pitchFamily="66" charset="0"/>
              </a:rPr>
            </a:br>
            <a:r>
              <a:rPr lang="it-CH" sz="1400" b="1" smtClean="0">
                <a:effectLst>
                  <a:outerShdw blurRad="38100" dist="38100" dir="2700000" algn="tl">
                    <a:srgbClr val="C0C0C0"/>
                  </a:outerShdw>
                </a:effectLst>
                <a:latin typeface="Comic Sans MS" pitchFamily="66" charset="0"/>
              </a:rPr>
              <a:t>ideali a ottimizzare il potenziale fisico</a:t>
            </a:r>
          </a:p>
        </p:txBody>
      </p:sp>
      <p:pic>
        <p:nvPicPr>
          <p:cNvPr id="24578" name="irc_mi" descr="stressreaktionen"/>
          <p:cNvPicPr>
            <a:picLocks noChangeAspect="1" noChangeArrowheads="1"/>
          </p:cNvPicPr>
          <p:nvPr/>
        </p:nvPicPr>
        <p:blipFill>
          <a:blip r:embed="rId2"/>
          <a:srcRect/>
          <a:stretch>
            <a:fillRect/>
          </a:stretch>
        </p:blipFill>
        <p:spPr bwMode="auto">
          <a:xfrm>
            <a:off x="2051050" y="2266950"/>
            <a:ext cx="4789488" cy="364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5"/>
          <p:cNvSpPr>
            <a:spLocks noGrp="1"/>
          </p:cNvSpPr>
          <p:nvPr>
            <p:ph type="title"/>
          </p:nvPr>
        </p:nvSpPr>
        <p:spPr bwMode="auto">
          <a:xfrm>
            <a:off x="468313" y="260350"/>
            <a:ext cx="8229600" cy="1439863"/>
          </a:xfrm>
        </p:spPr>
        <p:txBody>
          <a:bodyPr wrap="square" numCol="1" anchorCtr="0" compatLnSpc="1">
            <a:prstTxWarp prst="textNoShape">
              <a:avLst/>
            </a:prstTxWarp>
          </a:bodyPr>
          <a:lstStyle/>
          <a:p>
            <a:pPr eaLnBrk="1" hangingPunct="1">
              <a:lnSpc>
                <a:spcPts val="3200"/>
              </a:lnSpc>
            </a:pPr>
            <a:r>
              <a:rPr lang="it-IT" sz="1600" b="1" u="sng" smtClean="0">
                <a:effectLst/>
                <a:latin typeface="Comic Sans MS" pitchFamily="66" charset="0"/>
              </a:rPr>
              <a:t>Diventa negativo solo quando si manifesta CRONICAMENTE, senza PERIODO DI RECUPERO, con ACCUMULO DELLA TENSIONE</a:t>
            </a:r>
            <a:br>
              <a:rPr lang="it-IT" sz="1600" b="1" u="sng" smtClean="0">
                <a:effectLst/>
                <a:latin typeface="Comic Sans MS" pitchFamily="66" charset="0"/>
              </a:rPr>
            </a:br>
            <a:r>
              <a:rPr lang="it-IT" sz="1600" b="1" u="sng" smtClean="0">
                <a:effectLst/>
                <a:latin typeface="Comic Sans MS" pitchFamily="66" charset="0"/>
              </a:rPr>
              <a:t>(situazioni stressanti oggi NON sono PIÙ ASSOCIATE AD attività fisica)</a:t>
            </a:r>
            <a:endParaRPr lang="it-CH" sz="1600" b="1" u="sng" smtClean="0">
              <a:effectLst/>
              <a:latin typeface="Comic Sans MS" pitchFamily="66" charset="0"/>
            </a:endParaRPr>
          </a:p>
        </p:txBody>
      </p:sp>
      <p:pic>
        <p:nvPicPr>
          <p:cNvPr id="25602" name="irc_mi" descr="i_burnout"/>
          <p:cNvPicPr>
            <a:picLocks noChangeAspect="1" noChangeArrowheads="1"/>
          </p:cNvPicPr>
          <p:nvPr/>
        </p:nvPicPr>
        <p:blipFill>
          <a:blip r:embed="rId2"/>
          <a:srcRect/>
          <a:stretch>
            <a:fillRect/>
          </a:stretch>
        </p:blipFill>
        <p:spPr bwMode="auto">
          <a:xfrm>
            <a:off x="1187450" y="1989138"/>
            <a:ext cx="2286000" cy="1946275"/>
          </a:xfrm>
          <a:prstGeom prst="rect">
            <a:avLst/>
          </a:prstGeom>
          <a:noFill/>
          <a:ln w="9525">
            <a:noFill/>
            <a:miter lim="800000"/>
            <a:headEnd/>
            <a:tailEnd/>
          </a:ln>
        </p:spPr>
      </p:pic>
      <p:pic>
        <p:nvPicPr>
          <p:cNvPr id="25603" name="irc_mi" descr="stress3"/>
          <p:cNvPicPr>
            <a:picLocks noChangeAspect="1" noChangeArrowheads="1"/>
          </p:cNvPicPr>
          <p:nvPr/>
        </p:nvPicPr>
        <p:blipFill>
          <a:blip r:embed="rId3"/>
          <a:srcRect/>
          <a:stretch>
            <a:fillRect/>
          </a:stretch>
        </p:blipFill>
        <p:spPr bwMode="auto">
          <a:xfrm>
            <a:off x="941388" y="4365625"/>
            <a:ext cx="3125787" cy="1647825"/>
          </a:xfrm>
          <a:prstGeom prst="rect">
            <a:avLst/>
          </a:prstGeom>
          <a:noFill/>
          <a:ln w="9525">
            <a:noFill/>
            <a:miter lim="800000"/>
            <a:headEnd/>
            <a:tailEnd/>
          </a:ln>
        </p:spPr>
      </p:pic>
      <p:pic>
        <p:nvPicPr>
          <p:cNvPr id="25604" name="Picture 6" descr="Risultati immagini per stress"/>
          <p:cNvPicPr>
            <a:picLocks noChangeAspect="1" noChangeArrowheads="1"/>
          </p:cNvPicPr>
          <p:nvPr/>
        </p:nvPicPr>
        <p:blipFill>
          <a:blip r:embed="rId4"/>
          <a:srcRect/>
          <a:stretch>
            <a:fillRect/>
          </a:stretch>
        </p:blipFill>
        <p:spPr bwMode="auto">
          <a:xfrm>
            <a:off x="5076825" y="2060575"/>
            <a:ext cx="2800350" cy="1628775"/>
          </a:xfrm>
          <a:prstGeom prst="rect">
            <a:avLst/>
          </a:prstGeom>
          <a:noFill/>
          <a:ln w="9525">
            <a:noFill/>
            <a:miter lim="800000"/>
            <a:headEnd/>
            <a:tailEnd/>
          </a:ln>
        </p:spPr>
      </p:pic>
      <p:pic>
        <p:nvPicPr>
          <p:cNvPr id="25605" name="Picture 8" descr="Risultati immagini per stress">
            <a:hlinkClick r:id="rId5"/>
          </p:cNvPr>
          <p:cNvPicPr>
            <a:picLocks noChangeAspect="1" noChangeArrowheads="1"/>
          </p:cNvPicPr>
          <p:nvPr/>
        </p:nvPicPr>
        <p:blipFill>
          <a:blip r:embed="rId6"/>
          <a:srcRect/>
          <a:stretch>
            <a:fillRect/>
          </a:stretch>
        </p:blipFill>
        <p:spPr bwMode="auto">
          <a:xfrm>
            <a:off x="4784725" y="3860800"/>
            <a:ext cx="2951163"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476250"/>
            <a:ext cx="8229600" cy="504825"/>
          </a:xfrm>
        </p:spPr>
        <p:txBody>
          <a:bodyPr wrap="square" numCol="1" anchorCtr="0" compatLnSpc="1">
            <a:prstTxWarp prst="textNoShape">
              <a:avLst/>
            </a:prstTxWarp>
          </a:bodyPr>
          <a:lstStyle/>
          <a:p>
            <a:pPr eaLnBrk="1" hangingPunct="1">
              <a:lnSpc>
                <a:spcPts val="3200"/>
              </a:lnSpc>
              <a:defRPr/>
            </a:pPr>
            <a:r>
              <a:rPr lang="it-CH" sz="1400" b="1" smtClean="0">
                <a:effectLst>
                  <a:outerShdw blurRad="38100" dist="38100" dir="2700000" algn="tl">
                    <a:srgbClr val="C0C0C0"/>
                  </a:outerShdw>
                </a:effectLst>
                <a:latin typeface="Comic Sans MS" pitchFamily="66" charset="0"/>
              </a:rPr>
              <a:t>Le conseguenze dello stress cronico sono disastrose</a:t>
            </a:r>
          </a:p>
        </p:txBody>
      </p:sp>
      <p:pic>
        <p:nvPicPr>
          <p:cNvPr id="26626" name="irc_mi" descr="StressSymptoms"/>
          <p:cNvPicPr>
            <a:picLocks noChangeAspect="1" noChangeArrowheads="1"/>
          </p:cNvPicPr>
          <p:nvPr/>
        </p:nvPicPr>
        <p:blipFill>
          <a:blip r:embed="rId2"/>
          <a:srcRect/>
          <a:stretch>
            <a:fillRect/>
          </a:stretch>
        </p:blipFill>
        <p:spPr bwMode="auto">
          <a:xfrm>
            <a:off x="1258888" y="1268413"/>
            <a:ext cx="6481762" cy="5237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404813"/>
            <a:ext cx="8229600" cy="1800225"/>
          </a:xfrm>
        </p:spPr>
        <p:txBody>
          <a:bodyPr/>
          <a:lstStyle/>
          <a:p>
            <a:pPr eaLnBrk="1" fontAlgn="auto" hangingPunct="1">
              <a:lnSpc>
                <a:spcPts val="3200"/>
              </a:lnSpc>
              <a:spcAft>
                <a:spcPts val="0"/>
              </a:spcAft>
              <a:defRPr/>
            </a:pPr>
            <a:r>
              <a:rPr lang="it-IT" sz="1400" b="1" i="1" u="sng" dirty="0">
                <a:solidFill>
                  <a:srgbClr val="FF0000"/>
                </a:solidFill>
                <a:effectLst/>
                <a:latin typeface="Comic Sans MS" panose="030F0702030302020204" pitchFamily="66" charset="0"/>
              </a:rPr>
              <a:t>Lo stress è una reazione VANTAGGIOSA e POSITIVA se limitata nel </a:t>
            </a:r>
            <a:r>
              <a:rPr lang="it-IT" sz="1400" b="1" i="1" u="sng" dirty="0" smtClean="0">
                <a:solidFill>
                  <a:srgbClr val="FF0000"/>
                </a:solidFill>
                <a:effectLst/>
                <a:latin typeface="Comic Sans MS" panose="030F0702030302020204" pitchFamily="66" charset="0"/>
              </a:rPr>
              <a:t>tempo</a:t>
            </a:r>
            <a:r>
              <a:rPr lang="it-IT" sz="1400" b="1" i="1" u="sng" dirty="0" smtClean="0">
                <a:effectLst/>
                <a:latin typeface="Comic Sans MS" panose="030F0702030302020204" pitchFamily="66" charset="0"/>
              </a:rPr>
              <a:t/>
            </a:r>
            <a:br>
              <a:rPr lang="it-IT" sz="1400" b="1" i="1" u="sng" dirty="0" smtClean="0">
                <a:effectLst/>
                <a:latin typeface="Comic Sans MS" panose="030F0702030302020204" pitchFamily="66" charset="0"/>
              </a:rPr>
            </a:br>
            <a:r>
              <a:rPr lang="it-IT" sz="1400" b="1" i="1" u="sng" dirty="0" smtClean="0">
                <a:effectLst/>
                <a:latin typeface="Comic Sans MS" panose="030F0702030302020204" pitchFamily="66" charset="0"/>
              </a:rPr>
              <a:t>L’assenza di stress è sinonimo di apatia, depressione</a:t>
            </a:r>
            <a:br>
              <a:rPr lang="it-IT" sz="1400" b="1" i="1" u="sng" dirty="0" smtClean="0">
                <a:effectLst/>
                <a:latin typeface="Comic Sans MS" panose="030F0702030302020204" pitchFamily="66" charset="0"/>
              </a:rPr>
            </a:br>
            <a:r>
              <a:rPr lang="it-IT" sz="1400" b="1" dirty="0">
                <a:effectLst/>
                <a:latin typeface="Comic Sans MS" panose="030F0702030302020204" pitchFamily="66" charset="0"/>
              </a:rPr>
              <a:t>Troppo stress tuttavia impedisce all’organismo di reagire agli stimoli con efficacia e successo (la capacità di reagire agli stimoli è chiamata anche capacità di adattamento)</a:t>
            </a:r>
            <a:endParaRPr lang="it-CH" sz="1400" b="1" dirty="0">
              <a:solidFill>
                <a:schemeClr val="tx1"/>
              </a:solidFill>
              <a:latin typeface="Comic Sans MS" panose="030F0702030302020204" pitchFamily="66" charset="0"/>
            </a:endParaRPr>
          </a:p>
        </p:txBody>
      </p:sp>
      <p:pic>
        <p:nvPicPr>
          <p:cNvPr id="27650" name="Picture 2" descr="Risultati immagini per stress">
            <a:hlinkClick r:id="rId2"/>
          </p:cNvPr>
          <p:cNvPicPr>
            <a:picLocks noChangeAspect="1" noChangeArrowheads="1"/>
          </p:cNvPicPr>
          <p:nvPr/>
        </p:nvPicPr>
        <p:blipFill>
          <a:blip r:embed="rId3"/>
          <a:srcRect/>
          <a:stretch>
            <a:fillRect/>
          </a:stretch>
        </p:blipFill>
        <p:spPr bwMode="auto">
          <a:xfrm>
            <a:off x="2339975" y="2924175"/>
            <a:ext cx="4430713" cy="2798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404813"/>
            <a:ext cx="8229600" cy="936625"/>
          </a:xfrm>
        </p:spPr>
        <p:txBody>
          <a:bodyPr/>
          <a:lstStyle/>
          <a:p>
            <a:pPr eaLnBrk="1" fontAlgn="auto" hangingPunct="1">
              <a:lnSpc>
                <a:spcPts val="3200"/>
              </a:lnSpc>
              <a:spcAft>
                <a:spcPts val="0"/>
              </a:spcAft>
              <a:defRPr/>
            </a:pPr>
            <a:r>
              <a:rPr lang="it-CH" sz="1400" b="1" dirty="0" smtClean="0">
                <a:solidFill>
                  <a:schemeClr val="tx1"/>
                </a:solidFill>
                <a:latin typeface="Comic Sans MS" panose="030F0702030302020204" pitchFamily="66" charset="0"/>
              </a:rPr>
              <a:t>Allarme, resistenza ed esaurimento sono le tre fasi che contraddistinguono una reazione stressante</a:t>
            </a:r>
            <a:endParaRPr lang="it-CH" sz="1400" b="1" dirty="0">
              <a:solidFill>
                <a:schemeClr val="tx1"/>
              </a:solidFill>
              <a:latin typeface="Comic Sans MS" panose="030F0702030302020204" pitchFamily="66" charset="0"/>
            </a:endParaRPr>
          </a:p>
        </p:txBody>
      </p:sp>
      <p:pic>
        <p:nvPicPr>
          <p:cNvPr id="28674" name="irc_mi" descr="selye-stress-curve"/>
          <p:cNvPicPr>
            <a:picLocks noChangeAspect="1" noChangeArrowheads="1"/>
          </p:cNvPicPr>
          <p:nvPr/>
        </p:nvPicPr>
        <p:blipFill>
          <a:blip r:embed="rId2"/>
          <a:srcRect/>
          <a:stretch>
            <a:fillRect/>
          </a:stretch>
        </p:blipFill>
        <p:spPr bwMode="auto">
          <a:xfrm>
            <a:off x="1906588" y="1557338"/>
            <a:ext cx="5745162" cy="429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pPr eaLnBrk="1" fontAlgn="auto" hangingPunct="1">
              <a:lnSpc>
                <a:spcPts val="3200"/>
              </a:lnSpc>
              <a:spcAft>
                <a:spcPts val="0"/>
              </a:spcAft>
              <a:defRPr/>
            </a:pPr>
            <a:r>
              <a:rPr lang="it-IT" sz="1400" b="1" dirty="0">
                <a:effectLst/>
                <a:latin typeface="Comic Sans MS" panose="030F0702030302020204" pitchFamily="66" charset="0"/>
              </a:rPr>
              <a:t>L’acqua rappresenta l’energia adattativa che ognuno di noi possiede. Attenzione a NON ESAURIRLA!!!!</a:t>
            </a:r>
            <a:r>
              <a:rPr lang="it-CH" sz="1400" dirty="0">
                <a:effectLst/>
                <a:latin typeface="Comic Sans MS" panose="030F0702030302020204" pitchFamily="66" charset="0"/>
              </a:rPr>
              <a:t/>
            </a:r>
            <a:br>
              <a:rPr lang="it-CH" sz="1400" dirty="0">
                <a:effectLst/>
                <a:latin typeface="Comic Sans MS" panose="030F0702030302020204" pitchFamily="66" charset="0"/>
              </a:rPr>
            </a:br>
            <a:endParaRPr lang="it-CH" sz="1400" dirty="0">
              <a:latin typeface="Comic Sans MS" panose="030F0702030302020204" pitchFamily="66" charset="0"/>
            </a:endParaRPr>
          </a:p>
        </p:txBody>
      </p:sp>
      <p:pic>
        <p:nvPicPr>
          <p:cNvPr id="29698" name="Picture 2" descr="clip_image014"/>
          <p:cNvPicPr>
            <a:picLocks noChangeAspect="1" noChangeArrowheads="1"/>
          </p:cNvPicPr>
          <p:nvPr/>
        </p:nvPicPr>
        <p:blipFill>
          <a:blip r:embed="rId2"/>
          <a:srcRect/>
          <a:stretch>
            <a:fillRect/>
          </a:stretch>
        </p:blipFill>
        <p:spPr bwMode="auto">
          <a:xfrm>
            <a:off x="755650" y="1916113"/>
            <a:ext cx="7323138" cy="319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612775" y="228600"/>
            <a:ext cx="7918450" cy="1112838"/>
          </a:xfrm>
        </p:spPr>
        <p:txBody>
          <a:bodyPr wrap="square" numCol="1" anchorCtr="0" compatLnSpc="1">
            <a:prstTxWarp prst="textNoShape">
              <a:avLst/>
            </a:prstTxWarp>
          </a:bodyPr>
          <a:lstStyle/>
          <a:p>
            <a:pPr defTabSz="358775" eaLnBrk="1" hangingPunct="1">
              <a:lnSpc>
                <a:spcPts val="1500"/>
              </a:lnSpc>
              <a:defRPr/>
            </a:pPr>
            <a:r>
              <a:rPr lang="it-IT" sz="1400" b="1" dirty="0">
                <a:effectLst/>
                <a:latin typeface="Comic Sans MS" panose="030F0702030302020204" pitchFamily="66" charset="0"/>
              </a:rPr>
              <a:t>L</a:t>
            </a:r>
            <a:r>
              <a:rPr lang="it-IT" sz="1400" b="1" dirty="0" smtClean="0">
                <a:effectLst/>
                <a:latin typeface="Comic Sans MS" panose="030F0702030302020204" pitchFamily="66" charset="0"/>
              </a:rPr>
              <a:t>o </a:t>
            </a:r>
            <a:r>
              <a:rPr lang="it-IT" sz="1400" b="1" dirty="0" smtClean="0">
                <a:solidFill>
                  <a:srgbClr val="FF0000"/>
                </a:solidFill>
                <a:effectLst/>
                <a:latin typeface="Comic Sans MS" panose="030F0702030302020204" pitchFamily="66" charset="0"/>
              </a:rPr>
              <a:t>stress</a:t>
            </a:r>
            <a:r>
              <a:rPr lang="it-IT" sz="1400" b="1" dirty="0" smtClean="0">
                <a:effectLst/>
                <a:latin typeface="Comic Sans MS" panose="030F0702030302020204" pitchFamily="66" charset="0"/>
              </a:rPr>
              <a:t> </a:t>
            </a:r>
            <a:r>
              <a:rPr lang="it-IT" sz="1400" b="1" dirty="0">
                <a:effectLst/>
                <a:latin typeface="Comic Sans MS" panose="030F0702030302020204" pitchFamily="66" charset="0"/>
              </a:rPr>
              <a:t>può </a:t>
            </a:r>
            <a:r>
              <a:rPr lang="it-IT" sz="1400" b="1" dirty="0" smtClean="0">
                <a:effectLst/>
                <a:latin typeface="Comic Sans MS" panose="030F0702030302020204" pitchFamily="66" charset="0"/>
              </a:rPr>
              <a:t>verificarsi </a:t>
            </a:r>
            <a:r>
              <a:rPr lang="it-IT" sz="1400" b="1" dirty="0">
                <a:solidFill>
                  <a:srgbClr val="FF0000"/>
                </a:solidFill>
                <a:effectLst/>
                <a:latin typeface="Comic Sans MS" panose="030F0702030302020204" pitchFamily="66" charset="0"/>
              </a:rPr>
              <a:t>mentalmente</a:t>
            </a:r>
            <a:r>
              <a:rPr lang="it-IT" sz="1400" b="1" dirty="0">
                <a:effectLst/>
                <a:latin typeface="Comic Sans MS" panose="030F0702030302020204" pitchFamily="66" charset="0"/>
              </a:rPr>
              <a:t> (eccesso di attività mentale) </a:t>
            </a:r>
            <a:r>
              <a:rPr lang="it-IT" sz="1400" b="1" dirty="0">
                <a:solidFill>
                  <a:srgbClr val="FF0000"/>
                </a:solidFill>
                <a:effectLst/>
                <a:latin typeface="Comic Sans MS" panose="030F0702030302020204" pitchFamily="66" charset="0"/>
              </a:rPr>
              <a:t>e fisicamente </a:t>
            </a:r>
            <a:r>
              <a:rPr lang="it-IT" sz="1400" b="1" dirty="0">
                <a:effectLst/>
                <a:latin typeface="Comic Sans MS" panose="030F0702030302020204" pitchFamily="66" charset="0"/>
              </a:rPr>
              <a:t>(eccesso di attività fisica</a:t>
            </a:r>
            <a:r>
              <a:rPr lang="it-IT" sz="1400" b="1" dirty="0" smtClean="0">
                <a:effectLst/>
                <a:latin typeface="Comic Sans MS" panose="030F0702030302020204" pitchFamily="66" charset="0"/>
              </a:rPr>
              <a:t>)</a:t>
            </a:r>
            <a:br>
              <a:rPr lang="it-IT" sz="1400" b="1" dirty="0" smtClean="0">
                <a:effectLst/>
                <a:latin typeface="Comic Sans MS" panose="030F0702030302020204" pitchFamily="66" charset="0"/>
              </a:rPr>
            </a:br>
            <a:r>
              <a:rPr lang="it-IT" sz="1400" b="1" dirty="0" smtClean="0">
                <a:effectLst/>
                <a:latin typeface="Comic Sans MS" panose="030F0702030302020204" pitchFamily="66" charset="0"/>
              </a:rPr>
              <a:t/>
            </a:r>
            <a:br>
              <a:rPr lang="it-IT" sz="1400" b="1" dirty="0" smtClean="0">
                <a:effectLst/>
                <a:latin typeface="Comic Sans MS" panose="030F0702030302020204" pitchFamily="66" charset="0"/>
              </a:rPr>
            </a:br>
            <a:r>
              <a:rPr lang="it-IT" sz="1400" b="1" dirty="0" smtClean="0">
                <a:effectLst/>
                <a:latin typeface="Comic Sans MS" panose="030F0702030302020204" pitchFamily="66" charset="0"/>
              </a:rPr>
              <a:t>Troppo sport equivale a STRESS per l’organismo</a:t>
            </a:r>
            <a:r>
              <a:rPr lang="it-CH" sz="1400" dirty="0">
                <a:effectLst/>
                <a:latin typeface="Comic Sans MS" panose="030F0702030302020204" pitchFamily="66" charset="0"/>
              </a:rPr>
              <a:t/>
            </a:r>
            <a:br>
              <a:rPr lang="it-CH" sz="1400" dirty="0">
                <a:effectLst/>
                <a:latin typeface="Comic Sans MS" panose="030F0702030302020204" pitchFamily="66" charset="0"/>
              </a:rPr>
            </a:br>
            <a:endParaRPr lang="it-CH" sz="1400" dirty="0" smtClean="0">
              <a:effectLst>
                <a:outerShdw blurRad="38100" dist="38100" dir="2700000" algn="tl">
                  <a:srgbClr val="C0C0C0"/>
                </a:outerShdw>
              </a:effectLst>
              <a:latin typeface="Comic Sans MS" pitchFamily="66" charset="0"/>
            </a:endParaRPr>
          </a:p>
        </p:txBody>
      </p:sp>
      <p:pic>
        <p:nvPicPr>
          <p:cNvPr id="30722" name="Picture 4" descr="Risultati immagini per troppo sport">
            <a:hlinkClick r:id="rId2"/>
          </p:cNvPr>
          <p:cNvPicPr>
            <a:picLocks noChangeAspect="1" noChangeArrowheads="1"/>
          </p:cNvPicPr>
          <p:nvPr/>
        </p:nvPicPr>
        <p:blipFill>
          <a:blip r:embed="rId3"/>
          <a:srcRect/>
          <a:stretch>
            <a:fillRect/>
          </a:stretch>
        </p:blipFill>
        <p:spPr bwMode="auto">
          <a:xfrm>
            <a:off x="2576513" y="1412875"/>
            <a:ext cx="4319587" cy="1884363"/>
          </a:xfrm>
          <a:prstGeom prst="rect">
            <a:avLst/>
          </a:prstGeom>
          <a:noFill/>
          <a:ln w="9525">
            <a:noFill/>
            <a:miter lim="800000"/>
            <a:headEnd/>
            <a:tailEnd/>
          </a:ln>
        </p:spPr>
      </p:pic>
      <p:pic>
        <p:nvPicPr>
          <p:cNvPr id="30723" name="Picture 6" descr="Risultati immagini per troppo sport">
            <a:hlinkClick r:id="rId4"/>
          </p:cNvPr>
          <p:cNvPicPr>
            <a:picLocks noChangeAspect="1" noChangeArrowheads="1"/>
          </p:cNvPicPr>
          <p:nvPr/>
        </p:nvPicPr>
        <p:blipFill>
          <a:blip r:embed="rId5"/>
          <a:srcRect/>
          <a:stretch>
            <a:fillRect/>
          </a:stretch>
        </p:blipFill>
        <p:spPr bwMode="auto">
          <a:xfrm>
            <a:off x="2689225" y="3644900"/>
            <a:ext cx="4010025" cy="2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612775" y="228600"/>
            <a:ext cx="7918450" cy="1905000"/>
          </a:xfrm>
        </p:spPr>
        <p:txBody>
          <a:bodyPr wrap="square" numCol="1" anchorCtr="0" compatLnSpc="1">
            <a:prstTxWarp prst="textNoShape">
              <a:avLst/>
            </a:prstTxWarp>
          </a:bodyPr>
          <a:lstStyle/>
          <a:p>
            <a:pPr>
              <a:defRPr/>
            </a:pPr>
            <a:r>
              <a:rPr lang="it-CH" sz="1400" b="1" i="1" dirty="0">
                <a:solidFill>
                  <a:srgbClr val="FF0000"/>
                </a:solidFill>
                <a:effectLst/>
                <a:latin typeface="Comic Sans MS" panose="030F0702030302020204" pitchFamily="66" charset="0"/>
              </a:rPr>
              <a:t>Il principio di </a:t>
            </a:r>
            <a:r>
              <a:rPr lang="it-CH" sz="1400" b="1" i="1" dirty="0" err="1">
                <a:solidFill>
                  <a:srgbClr val="FF0000"/>
                </a:solidFill>
                <a:effectLst/>
                <a:latin typeface="Comic Sans MS" panose="030F0702030302020204" pitchFamily="66" charset="0"/>
              </a:rPr>
              <a:t>supercompensazione</a:t>
            </a:r>
            <a:r>
              <a:rPr lang="it-CH" sz="1400" b="1" i="1" dirty="0">
                <a:solidFill>
                  <a:srgbClr val="FF0000"/>
                </a:solidFill>
                <a:effectLst/>
                <a:latin typeface="Comic Sans MS" panose="030F0702030302020204" pitchFamily="66" charset="0"/>
              </a:rPr>
              <a:t> </a:t>
            </a:r>
            <a:r>
              <a:rPr lang="it-CH" sz="1400" b="1" i="1" dirty="0">
                <a:effectLst/>
                <a:latin typeface="Comic Sans MS" panose="030F0702030302020204" pitchFamily="66" charset="0"/>
              </a:rPr>
              <a:t>ci indica come l’organismo, entro certi limiti, è in grado di adattarsi allo stress (</a:t>
            </a:r>
            <a:r>
              <a:rPr lang="it-CH" sz="1400" b="1" i="1" dirty="0">
                <a:solidFill>
                  <a:srgbClr val="FF0000"/>
                </a:solidFill>
                <a:effectLst/>
                <a:latin typeface="Comic Sans MS" panose="030F0702030302020204" pitchFamily="66" charset="0"/>
              </a:rPr>
              <a:t>sia mentalmente sia fisicamente</a:t>
            </a:r>
            <a:r>
              <a:rPr lang="it-CH" sz="1400" b="1" i="1" dirty="0" smtClean="0">
                <a:effectLst/>
                <a:latin typeface="Comic Sans MS" panose="030F0702030302020204" pitchFamily="66" charset="0"/>
              </a:rPr>
              <a:t>), </a:t>
            </a:r>
            <a:r>
              <a:rPr lang="it-CH" sz="1400" b="1" i="1" dirty="0">
                <a:effectLst/>
                <a:latin typeface="Comic Sans MS" panose="030F0702030302020204" pitchFamily="66" charset="0"/>
              </a:rPr>
              <a:t>e aumentare il suo rendimento</a:t>
            </a:r>
            <a:r>
              <a:rPr lang="it-CH" sz="1400" b="1" i="1" dirty="0" smtClean="0">
                <a:effectLst/>
                <a:latin typeface="Comic Sans MS" panose="030F0702030302020204" pitchFamily="66" charset="0"/>
              </a:rPr>
              <a:t>,</a:t>
            </a:r>
            <a:br>
              <a:rPr lang="it-CH" sz="1400" b="1" i="1" dirty="0" smtClean="0">
                <a:effectLst/>
                <a:latin typeface="Comic Sans MS" panose="030F0702030302020204" pitchFamily="66" charset="0"/>
              </a:rPr>
            </a:br>
            <a:r>
              <a:rPr lang="it-CH" sz="1400" dirty="0">
                <a:effectLst/>
                <a:latin typeface="Comic Sans MS" panose="030F0702030302020204" pitchFamily="66" charset="0"/>
              </a:rPr>
              <a:t/>
            </a:r>
            <a:br>
              <a:rPr lang="it-CH" sz="1400" dirty="0">
                <a:effectLst/>
                <a:latin typeface="Comic Sans MS" panose="030F0702030302020204" pitchFamily="66" charset="0"/>
              </a:rPr>
            </a:br>
            <a:r>
              <a:rPr lang="it-CH" sz="1400" b="1" i="1" dirty="0">
                <a:effectLst/>
                <a:latin typeface="Comic Sans MS" panose="030F0702030302020204" pitchFamily="66" charset="0"/>
              </a:rPr>
              <a:t>a patto che gli diamo il tempo di RECUPERARE</a:t>
            </a:r>
            <a:r>
              <a:rPr lang="it-CH" sz="1400" dirty="0">
                <a:effectLst/>
                <a:latin typeface="Comic Sans MS" panose="030F0702030302020204" pitchFamily="66" charset="0"/>
              </a:rPr>
              <a:t/>
            </a:r>
            <a:br>
              <a:rPr lang="it-CH" sz="1400" dirty="0">
                <a:effectLst/>
                <a:latin typeface="Comic Sans MS" panose="030F0702030302020204" pitchFamily="66" charset="0"/>
              </a:rPr>
            </a:br>
            <a:r>
              <a:rPr lang="it-CH" sz="1400" b="1" i="1" dirty="0">
                <a:effectLst/>
                <a:latin typeface="Comic Sans MS" panose="030F0702030302020204" pitchFamily="66" charset="0"/>
              </a:rPr>
              <a:t>(rubinetto ed energia adattativa)</a:t>
            </a:r>
            <a:r>
              <a:rPr lang="it-CH" sz="1400" dirty="0">
                <a:effectLst/>
                <a:latin typeface="Comic Sans MS" panose="030F0702030302020204" pitchFamily="66" charset="0"/>
              </a:rPr>
              <a:t/>
            </a:r>
            <a:br>
              <a:rPr lang="it-CH" sz="1400" dirty="0">
                <a:effectLst/>
                <a:latin typeface="Comic Sans MS" panose="030F0702030302020204" pitchFamily="66" charset="0"/>
              </a:rPr>
            </a:br>
            <a:r>
              <a:rPr lang="it-CH" sz="1400" dirty="0">
                <a:effectLst/>
              </a:rPr>
              <a:t/>
            </a:r>
            <a:br>
              <a:rPr lang="it-CH" sz="1400" dirty="0">
                <a:effectLst/>
              </a:rPr>
            </a:br>
            <a:endParaRPr lang="it-CH" sz="1400" dirty="0" smtClean="0">
              <a:effectLst>
                <a:outerShdw blurRad="38100" dist="38100" dir="2700000" algn="tl">
                  <a:srgbClr val="C0C0C0"/>
                </a:outerShdw>
              </a:effectLst>
              <a:latin typeface="Comic Sans MS" pitchFamily="66" charset="0"/>
            </a:endParaRPr>
          </a:p>
        </p:txBody>
      </p:sp>
      <p:pic>
        <p:nvPicPr>
          <p:cNvPr id="31746" name="irc_mi" descr="supercompensazione-01"/>
          <p:cNvPicPr>
            <a:picLocks noChangeAspect="1" noChangeArrowheads="1"/>
          </p:cNvPicPr>
          <p:nvPr/>
        </p:nvPicPr>
        <p:blipFill>
          <a:blip r:embed="rId2"/>
          <a:srcRect/>
          <a:stretch>
            <a:fillRect/>
          </a:stretch>
        </p:blipFill>
        <p:spPr bwMode="auto">
          <a:xfrm>
            <a:off x="1547813" y="2276475"/>
            <a:ext cx="6554787"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0"/>
            <a:ext cx="8229600" cy="2349500"/>
          </a:xfrm>
        </p:spPr>
        <p:txBody>
          <a:bodyPr/>
          <a:lstStyle/>
          <a:p>
            <a:pPr eaLnBrk="1" fontAlgn="auto" hangingPunct="1">
              <a:lnSpc>
                <a:spcPts val="3200"/>
              </a:lnSpc>
              <a:spcAft>
                <a:spcPts val="0"/>
              </a:spcAft>
              <a:defRPr/>
            </a:pPr>
            <a:r>
              <a:rPr lang="it-CH" sz="1400" b="1" dirty="0" smtClean="0">
                <a:effectLst/>
                <a:latin typeface="Comic Sans MS" panose="030F0702030302020204" pitchFamily="66" charset="0"/>
              </a:rPr>
              <a:t>Il nostro organismo è composto da cellule, pertanto se ottimizziamo l’ambiente cellulare, ottimizziamo anche il loro rendimento. </a:t>
            </a:r>
            <a:br>
              <a:rPr lang="it-CH" sz="1400" b="1" dirty="0" smtClean="0">
                <a:effectLst/>
                <a:latin typeface="Comic Sans MS" panose="030F0702030302020204" pitchFamily="66" charset="0"/>
              </a:rPr>
            </a:br>
            <a:r>
              <a:rPr lang="it-CH" sz="1400" b="1" dirty="0" smtClean="0">
                <a:effectLst/>
                <a:latin typeface="Comic Sans MS" panose="030F0702030302020204" pitchFamily="66" charset="0"/>
              </a:rPr>
              <a:t>Dobbiamo quindi conoscere </a:t>
            </a:r>
            <a:r>
              <a:rPr lang="it-CH" sz="1400" b="1" dirty="0" smtClean="0">
                <a:solidFill>
                  <a:srgbClr val="FF0000"/>
                </a:solidFill>
                <a:effectLst/>
                <a:latin typeface="Comic Sans MS" panose="030F0702030302020204" pitchFamily="66" charset="0"/>
              </a:rPr>
              <a:t>QUALI FATTORI INFLUENZANO IL RENDIMENTO CELLULARE</a:t>
            </a:r>
            <a:r>
              <a:rPr lang="it-CH" sz="1400" b="1" dirty="0">
                <a:solidFill>
                  <a:srgbClr val="FF0000"/>
                </a:solidFill>
                <a:effectLst/>
                <a:latin typeface="Comic Sans MS" panose="030F0702030302020204" pitchFamily="66" charset="0"/>
              </a:rPr>
              <a:t/>
            </a:r>
            <a:br>
              <a:rPr lang="it-CH" sz="1400" b="1" dirty="0">
                <a:solidFill>
                  <a:srgbClr val="FF0000"/>
                </a:solidFill>
                <a:effectLst/>
                <a:latin typeface="Comic Sans MS" panose="030F0702030302020204" pitchFamily="66" charset="0"/>
              </a:rPr>
            </a:br>
            <a:endParaRPr lang="it-CH" sz="1400" b="1" dirty="0">
              <a:solidFill>
                <a:srgbClr val="FF0000"/>
              </a:solidFill>
              <a:latin typeface="Comic Sans MS" panose="030F0702030302020204" pitchFamily="66" charset="0"/>
            </a:endParaRPr>
          </a:p>
        </p:txBody>
      </p:sp>
      <p:pic>
        <p:nvPicPr>
          <p:cNvPr id="32770" name="irc_mi" descr="Risultati immagini per cellula unità fondamentale dei viventi">
            <a:hlinkClick r:id="rId2"/>
          </p:cNvPr>
          <p:cNvPicPr>
            <a:picLocks noChangeAspect="1" noChangeArrowheads="1"/>
          </p:cNvPicPr>
          <p:nvPr/>
        </p:nvPicPr>
        <p:blipFill>
          <a:blip r:embed="rId3"/>
          <a:srcRect/>
          <a:stretch>
            <a:fillRect/>
          </a:stretch>
        </p:blipFill>
        <p:spPr bwMode="auto">
          <a:xfrm>
            <a:off x="2268538" y="2636838"/>
            <a:ext cx="4667250" cy="261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wrap="square" numCol="1" anchorCtr="0" compatLnSpc="1">
            <a:prstTxWarp prst="textNoShape">
              <a:avLst/>
            </a:prstTxWarp>
          </a:bodyPr>
          <a:lstStyle/>
          <a:p>
            <a:pPr eaLnBrk="1" hangingPunct="1">
              <a:lnSpc>
                <a:spcPts val="3200"/>
              </a:lnSpc>
              <a:defRPr/>
            </a:pPr>
            <a:r>
              <a:rPr lang="it-CH" sz="1800" dirty="0" smtClean="0">
                <a:solidFill>
                  <a:schemeClr val="tx1"/>
                </a:solidFill>
                <a:effectLst>
                  <a:outerShdw blurRad="38100" dist="38100" dir="2700000" algn="tl">
                    <a:srgbClr val="C0C0C0"/>
                  </a:outerShdw>
                </a:effectLst>
                <a:latin typeface="Comic Sans MS" pitchFamily="66" charset="0"/>
              </a:rPr>
              <a:t>Salute, alimentazione e sport</a:t>
            </a:r>
            <a:br>
              <a:rPr lang="it-CH" sz="1800" dirty="0" smtClean="0">
                <a:solidFill>
                  <a:schemeClr val="tx1"/>
                </a:solidFill>
                <a:effectLst>
                  <a:outerShdw blurRad="38100" dist="38100" dir="2700000" algn="tl">
                    <a:srgbClr val="C0C0C0"/>
                  </a:outerShdw>
                </a:effectLst>
                <a:latin typeface="Comic Sans MS" pitchFamily="66" charset="0"/>
              </a:rPr>
            </a:br>
            <a:r>
              <a:rPr lang="it-CH" sz="1800" dirty="0" smtClean="0">
                <a:solidFill>
                  <a:schemeClr val="tx1"/>
                </a:solidFill>
                <a:effectLst>
                  <a:outerShdw blurRad="38100" dist="38100" dir="2700000" algn="tl">
                    <a:srgbClr val="C0C0C0"/>
                  </a:outerShdw>
                </a:effectLst>
                <a:latin typeface="Comic Sans MS" pitchFamily="66" charset="0"/>
              </a:rPr>
              <a:t>con un occhio di riguardo all’alimentazione sportiva</a:t>
            </a:r>
          </a:p>
        </p:txBody>
      </p:sp>
      <p:sp>
        <p:nvSpPr>
          <p:cNvPr id="15362" name="Segnaposto contenuto 3"/>
          <p:cNvSpPr>
            <a:spLocks noGrp="1"/>
          </p:cNvSpPr>
          <p:nvPr>
            <p:ph sz="half" idx="2"/>
          </p:nvPr>
        </p:nvSpPr>
        <p:spPr>
          <a:xfrm>
            <a:off x="5219700" y="1773238"/>
            <a:ext cx="3538538" cy="4319587"/>
          </a:xfrm>
        </p:spPr>
        <p:txBody>
          <a:bodyPr/>
          <a:lstStyle/>
          <a:p>
            <a:pPr eaLnBrk="1" hangingPunct="1"/>
            <a:r>
              <a:rPr lang="it-CH" sz="1600" b="1" i="1" smtClean="0">
                <a:solidFill>
                  <a:schemeClr val="tx1"/>
                </a:solidFill>
                <a:latin typeface="Comic Sans MS" pitchFamily="66" charset="0"/>
              </a:rPr>
              <a:t>Ruolo biologico dello stress</a:t>
            </a:r>
            <a:endParaRPr lang="it-CH" sz="1600" smtClean="0">
              <a:solidFill>
                <a:schemeClr val="tx1"/>
              </a:solidFill>
              <a:latin typeface="Comic Sans MS" pitchFamily="66" charset="0"/>
            </a:endParaRPr>
          </a:p>
          <a:p>
            <a:pPr eaLnBrk="1" hangingPunct="1"/>
            <a:r>
              <a:rPr lang="it-CH" sz="1600" b="1" i="1" smtClean="0">
                <a:solidFill>
                  <a:schemeClr val="tx1"/>
                </a:solidFill>
                <a:latin typeface="Comic Sans MS" pitchFamily="66" charset="0"/>
              </a:rPr>
              <a:t>Sonno </a:t>
            </a:r>
          </a:p>
          <a:p>
            <a:pPr eaLnBrk="1" hangingPunct="1"/>
            <a:r>
              <a:rPr lang="it-CH" sz="1600" b="1" i="1" smtClean="0">
                <a:solidFill>
                  <a:schemeClr val="tx1"/>
                </a:solidFill>
                <a:latin typeface="Comic Sans MS" pitchFamily="66" charset="0"/>
              </a:rPr>
              <a:t>Idratazione</a:t>
            </a:r>
          </a:p>
          <a:p>
            <a:pPr eaLnBrk="1" hangingPunct="1"/>
            <a:r>
              <a:rPr lang="it-CH" sz="1600" b="1" i="1" smtClean="0">
                <a:solidFill>
                  <a:schemeClr val="tx1"/>
                </a:solidFill>
                <a:latin typeface="Comic Sans MS" pitchFamily="66" charset="0"/>
              </a:rPr>
              <a:t>Attività fisica</a:t>
            </a:r>
          </a:p>
          <a:p>
            <a:pPr eaLnBrk="1" hangingPunct="1"/>
            <a:r>
              <a:rPr lang="it-CH" sz="1600" b="1" i="1" smtClean="0">
                <a:solidFill>
                  <a:schemeClr val="tx1"/>
                </a:solidFill>
                <a:latin typeface="Comic Sans MS" pitchFamily="66" charset="0"/>
              </a:rPr>
              <a:t>pH</a:t>
            </a:r>
          </a:p>
          <a:p>
            <a:pPr eaLnBrk="1" hangingPunct="1"/>
            <a:r>
              <a:rPr lang="it-CH" sz="1600" b="1" i="1" smtClean="0">
                <a:solidFill>
                  <a:schemeClr val="tx1"/>
                </a:solidFill>
                <a:latin typeface="Comic Sans MS" pitchFamily="66" charset="0"/>
              </a:rPr>
              <a:t>Stress ossidativo</a:t>
            </a:r>
          </a:p>
          <a:p>
            <a:pPr eaLnBrk="1" hangingPunct="1"/>
            <a:r>
              <a:rPr lang="it-CH" sz="1600" b="1" i="1" smtClean="0">
                <a:solidFill>
                  <a:schemeClr val="tx1"/>
                </a:solidFill>
                <a:latin typeface="Comic Sans MS" pitchFamily="66" charset="0"/>
              </a:rPr>
              <a:t>Metabolismo basale e consumo energetico giornaliero</a:t>
            </a:r>
            <a:endParaRPr lang="it-CH" sz="1600" smtClean="0">
              <a:solidFill>
                <a:schemeClr val="tx1"/>
              </a:solidFill>
              <a:latin typeface="Comic Sans MS" pitchFamily="66" charset="0"/>
            </a:endParaRPr>
          </a:p>
          <a:p>
            <a:pPr eaLnBrk="1" hangingPunct="1"/>
            <a:r>
              <a:rPr lang="it-CH" sz="1600" b="1" i="1" smtClean="0">
                <a:solidFill>
                  <a:schemeClr val="tx1"/>
                </a:solidFill>
                <a:latin typeface="Comic Sans MS" pitchFamily="66" charset="0"/>
              </a:rPr>
              <a:t>Basi nutrizionali per un’alimentazione controllata</a:t>
            </a:r>
          </a:p>
          <a:p>
            <a:pPr eaLnBrk="1" hangingPunct="1"/>
            <a:r>
              <a:rPr lang="it-CH" sz="1600" b="1" i="1" smtClean="0">
                <a:solidFill>
                  <a:schemeClr val="tx1"/>
                </a:solidFill>
                <a:latin typeface="Comic Sans MS" pitchFamily="66" charset="0"/>
              </a:rPr>
              <a:t>Ruolo della flora intestinale</a:t>
            </a:r>
          </a:p>
          <a:p>
            <a:pPr eaLnBrk="1" hangingPunct="1"/>
            <a:r>
              <a:rPr lang="it-CH" sz="1600" b="1" i="1" smtClean="0">
                <a:solidFill>
                  <a:schemeClr val="tx1"/>
                </a:solidFill>
                <a:latin typeface="Comic Sans MS" pitchFamily="66" charset="0"/>
              </a:rPr>
              <a:t>Patologie legate a carenze o errori alimentari</a:t>
            </a:r>
          </a:p>
          <a:p>
            <a:pPr eaLnBrk="1" hangingPunct="1"/>
            <a:r>
              <a:rPr lang="it-CH" sz="1600" b="1" i="1" smtClean="0">
                <a:solidFill>
                  <a:schemeClr val="tx1"/>
                </a:solidFill>
                <a:latin typeface="Comic Sans MS" pitchFamily="66" charset="0"/>
              </a:rPr>
              <a:t>Alimentazione e sport</a:t>
            </a:r>
            <a:endParaRPr lang="it-CH" sz="1600" smtClean="0">
              <a:solidFill>
                <a:schemeClr val="tx1"/>
              </a:solidFill>
              <a:latin typeface="Comic Sans MS" pitchFamily="66" charset="0"/>
            </a:endParaRPr>
          </a:p>
          <a:p>
            <a:pPr eaLnBrk="1" hangingPunct="1"/>
            <a:endParaRPr lang="it-CH" sz="1800" smtClean="0"/>
          </a:p>
        </p:txBody>
      </p:sp>
      <p:pic>
        <p:nvPicPr>
          <p:cNvPr id="15363" name="Picture 5" descr="Risultati immagini per benessere mentale e fisico">
            <a:hlinkClick r:id="rId2"/>
          </p:cNvPr>
          <p:cNvPicPr>
            <a:picLocks noChangeAspect="1" noChangeArrowheads="1"/>
          </p:cNvPicPr>
          <p:nvPr/>
        </p:nvPicPr>
        <p:blipFill>
          <a:blip r:embed="rId3"/>
          <a:srcRect/>
          <a:stretch>
            <a:fillRect/>
          </a:stretch>
        </p:blipFill>
        <p:spPr bwMode="auto">
          <a:xfrm>
            <a:off x="684213" y="2492375"/>
            <a:ext cx="4178300" cy="197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0"/>
            <a:ext cx="8229600" cy="1125538"/>
          </a:xfrm>
        </p:spPr>
        <p:txBody>
          <a:bodyPr/>
          <a:lstStyle/>
          <a:p>
            <a:pPr eaLnBrk="1" fontAlgn="auto" hangingPunct="1">
              <a:lnSpc>
                <a:spcPts val="3200"/>
              </a:lnSpc>
              <a:spcAft>
                <a:spcPts val="0"/>
              </a:spcAft>
              <a:defRPr/>
            </a:pPr>
            <a:r>
              <a:rPr lang="it-CH" sz="1400" b="1" i="1" dirty="0">
                <a:effectLst/>
                <a:latin typeface="Comic Sans MS" panose="030F0702030302020204" pitchFamily="66" charset="0"/>
              </a:rPr>
              <a:t>Dare alle cellule, qualsiasi esse siano, </a:t>
            </a:r>
            <a:r>
              <a:rPr lang="it-CH" sz="1400" b="1" i="1" dirty="0" smtClean="0">
                <a:effectLst/>
                <a:latin typeface="Comic Sans MS" panose="030F0702030302020204" pitchFamily="66" charset="0"/>
              </a:rPr>
              <a:t>le </a:t>
            </a:r>
            <a:r>
              <a:rPr lang="it-CH" sz="1400" b="1" i="1" dirty="0">
                <a:effectLst/>
                <a:latin typeface="Comic Sans MS" panose="030F0702030302020204" pitchFamily="66" charset="0"/>
              </a:rPr>
              <a:t>condizioni ideali per svolgere le loro funzioni, significa ottimizzare la nostra salute psico-fisica.</a:t>
            </a:r>
            <a:endParaRPr lang="it-CH" sz="1400" b="1" dirty="0">
              <a:solidFill>
                <a:srgbClr val="FF0000"/>
              </a:solidFill>
              <a:latin typeface="Comic Sans MS" panose="030F0702030302020204" pitchFamily="66" charset="0"/>
            </a:endParaRPr>
          </a:p>
        </p:txBody>
      </p:sp>
      <p:pic>
        <p:nvPicPr>
          <p:cNvPr id="33794" name="irc_mi" descr="Risultati immagini per cellula unità fondamentale dei viventi">
            <a:hlinkClick r:id="rId2"/>
          </p:cNvPr>
          <p:cNvPicPr>
            <a:picLocks noChangeAspect="1" noChangeArrowheads="1"/>
          </p:cNvPicPr>
          <p:nvPr/>
        </p:nvPicPr>
        <p:blipFill>
          <a:blip r:embed="rId3"/>
          <a:srcRect/>
          <a:stretch>
            <a:fillRect/>
          </a:stretch>
        </p:blipFill>
        <p:spPr bwMode="auto">
          <a:xfrm>
            <a:off x="1651000" y="1684338"/>
            <a:ext cx="5603875" cy="4189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95288" y="692150"/>
            <a:ext cx="8229600" cy="4176713"/>
          </a:xfrm>
        </p:spPr>
        <p:txBody>
          <a:bodyPr/>
          <a:lstStyle/>
          <a:p>
            <a:pPr eaLnBrk="1" fontAlgn="auto" hangingPunct="1">
              <a:lnSpc>
                <a:spcPts val="3200"/>
              </a:lnSpc>
              <a:spcAft>
                <a:spcPts val="0"/>
              </a:spcAft>
              <a:defRPr/>
            </a:pPr>
            <a:r>
              <a:rPr lang="it-CH" sz="1400" b="1" u="sng" dirty="0" smtClean="0">
                <a:effectLst/>
                <a:latin typeface="Comic Sans MS" panose="030F0702030302020204" pitchFamily="66" charset="0"/>
              </a:rPr>
              <a:t>FATTORI CHE HANNO UN FORTE IMPATTO SUL RENDIMENTO CELLULARE (E QUINDI SULLA SALUTE PSICO-FISICA DELL’ORGANISMO STESSO)</a:t>
            </a:r>
            <a:br>
              <a:rPr lang="it-CH" sz="1400" b="1" u="sng" dirty="0" smtClean="0">
                <a:effectLst/>
                <a:latin typeface="Comic Sans MS" panose="030F0702030302020204" pitchFamily="66" charset="0"/>
              </a:rPr>
            </a:br>
            <a:r>
              <a:rPr lang="it-CH" sz="1400" b="1" u="sng" dirty="0">
                <a:effectLst/>
                <a:latin typeface="Comic Sans MS" panose="030F0702030302020204" pitchFamily="66" charset="0"/>
              </a:rPr>
              <a:t/>
            </a:r>
            <a:br>
              <a:rPr lang="it-CH" sz="1400" b="1" u="sng" dirty="0">
                <a:effectLst/>
                <a:latin typeface="Comic Sans MS" panose="030F0702030302020204" pitchFamily="66" charset="0"/>
              </a:rPr>
            </a:br>
            <a:r>
              <a:rPr lang="it-CH" sz="1400" dirty="0" smtClean="0">
                <a:effectLst/>
                <a:latin typeface="Comic Sans MS" panose="030F0702030302020204" pitchFamily="66" charset="0"/>
              </a:rPr>
              <a:t/>
            </a:r>
            <a:br>
              <a:rPr lang="it-CH" sz="1400" dirty="0" smtClean="0">
                <a:effectLst/>
                <a:latin typeface="Comic Sans MS" panose="030F0702030302020204" pitchFamily="66" charset="0"/>
              </a:rPr>
            </a:br>
            <a:r>
              <a:rPr lang="it-CH" sz="2400" b="1" dirty="0" smtClean="0">
                <a:solidFill>
                  <a:srgbClr val="FF0000"/>
                </a:solidFill>
                <a:effectLst/>
                <a:latin typeface="Comic Sans MS" panose="030F0702030302020204" pitchFamily="66" charset="0"/>
              </a:rPr>
              <a:t>SONNO</a:t>
            </a:r>
            <a:br>
              <a:rPr lang="it-CH" sz="2400" b="1" dirty="0" smtClean="0">
                <a:solidFill>
                  <a:srgbClr val="FF0000"/>
                </a:solidFill>
                <a:effectLst/>
                <a:latin typeface="Comic Sans MS" panose="030F0702030302020204" pitchFamily="66" charset="0"/>
              </a:rPr>
            </a:br>
            <a:r>
              <a:rPr lang="it-CH" sz="2400" b="1" dirty="0" smtClean="0">
                <a:solidFill>
                  <a:srgbClr val="FF0000"/>
                </a:solidFill>
                <a:effectLst/>
                <a:latin typeface="Comic Sans MS" panose="030F0702030302020204" pitchFamily="66" charset="0"/>
              </a:rPr>
              <a:t>IDRATAZIONE</a:t>
            </a:r>
            <a:br>
              <a:rPr lang="it-CH" sz="2400" b="1" dirty="0" smtClean="0">
                <a:solidFill>
                  <a:srgbClr val="FF0000"/>
                </a:solidFill>
                <a:effectLst/>
                <a:latin typeface="Comic Sans MS" panose="030F0702030302020204" pitchFamily="66" charset="0"/>
              </a:rPr>
            </a:br>
            <a:r>
              <a:rPr lang="it-CH" sz="2400" b="1" dirty="0" smtClean="0">
                <a:solidFill>
                  <a:srgbClr val="FF0000"/>
                </a:solidFill>
                <a:effectLst/>
                <a:latin typeface="Comic Sans MS" panose="030F0702030302020204" pitchFamily="66" charset="0"/>
              </a:rPr>
              <a:t>ATTIVITÀ FISICA</a:t>
            </a:r>
            <a:br>
              <a:rPr lang="it-CH" sz="2400" b="1" dirty="0" smtClean="0">
                <a:solidFill>
                  <a:srgbClr val="FF0000"/>
                </a:solidFill>
                <a:effectLst/>
                <a:latin typeface="Comic Sans MS" panose="030F0702030302020204" pitchFamily="66" charset="0"/>
              </a:rPr>
            </a:br>
            <a:r>
              <a:rPr lang="it-CH" sz="2400" b="1" dirty="0" err="1" smtClean="0">
                <a:solidFill>
                  <a:srgbClr val="FF0000"/>
                </a:solidFill>
                <a:effectLst/>
                <a:latin typeface="Comic Sans MS" panose="030F0702030302020204" pitchFamily="66" charset="0"/>
              </a:rPr>
              <a:t>pH</a:t>
            </a:r>
            <a:r>
              <a:rPr lang="it-CH" sz="2400" b="1" dirty="0" smtClean="0">
                <a:solidFill>
                  <a:srgbClr val="FF0000"/>
                </a:solidFill>
                <a:effectLst/>
                <a:latin typeface="Comic Sans MS" panose="030F0702030302020204" pitchFamily="66" charset="0"/>
              </a:rPr>
              <a:t/>
            </a:r>
            <a:br>
              <a:rPr lang="it-CH" sz="2400" b="1" dirty="0" smtClean="0">
                <a:solidFill>
                  <a:srgbClr val="FF0000"/>
                </a:solidFill>
                <a:effectLst/>
                <a:latin typeface="Comic Sans MS" panose="030F0702030302020204" pitchFamily="66" charset="0"/>
              </a:rPr>
            </a:br>
            <a:r>
              <a:rPr lang="it-CH" sz="2400" b="1" dirty="0" smtClean="0">
                <a:solidFill>
                  <a:srgbClr val="FF0000"/>
                </a:solidFill>
                <a:effectLst/>
                <a:latin typeface="Comic Sans MS" panose="030F0702030302020204" pitchFamily="66" charset="0"/>
              </a:rPr>
              <a:t>STRESS OSSIDATIVO</a:t>
            </a:r>
            <a:br>
              <a:rPr lang="it-CH" sz="2400" b="1" dirty="0" smtClean="0">
                <a:solidFill>
                  <a:srgbClr val="FF0000"/>
                </a:solidFill>
                <a:effectLst/>
                <a:latin typeface="Comic Sans MS" panose="030F0702030302020204" pitchFamily="66" charset="0"/>
              </a:rPr>
            </a:br>
            <a:r>
              <a:rPr lang="it-CH" sz="2400" b="1" dirty="0" smtClean="0">
                <a:solidFill>
                  <a:srgbClr val="FF0000"/>
                </a:solidFill>
                <a:effectLst/>
                <a:latin typeface="Comic Sans MS" panose="030F0702030302020204" pitchFamily="66" charset="0"/>
              </a:rPr>
              <a:t>ALIMENTAZIONE</a:t>
            </a:r>
            <a:endParaRPr lang="it-CH" sz="2400" b="1" dirty="0">
              <a:solidFill>
                <a:srgbClr val="FF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260350"/>
            <a:ext cx="8229600" cy="504825"/>
          </a:xfrm>
        </p:spPr>
        <p:txBody>
          <a:bodyPr/>
          <a:lstStyle/>
          <a:p>
            <a:pPr eaLnBrk="1" fontAlgn="auto" hangingPunct="1">
              <a:lnSpc>
                <a:spcPts val="3200"/>
              </a:lnSpc>
              <a:spcAft>
                <a:spcPts val="0"/>
              </a:spcAft>
              <a:defRPr/>
            </a:pPr>
            <a:r>
              <a:rPr lang="it-CH" sz="2000" b="1" u="sng" dirty="0" smtClean="0">
                <a:effectLst/>
                <a:latin typeface="Comic Sans MS" panose="030F0702030302020204" pitchFamily="66" charset="0"/>
              </a:rPr>
              <a:t>1) SONNO</a:t>
            </a:r>
            <a:endParaRPr lang="it-CH" sz="2000" b="1" dirty="0">
              <a:solidFill>
                <a:srgbClr val="FF0000"/>
              </a:solidFill>
              <a:latin typeface="Comic Sans MS" panose="030F0702030302020204" pitchFamily="66" charset="0"/>
            </a:endParaRPr>
          </a:p>
        </p:txBody>
      </p:sp>
      <p:pic>
        <p:nvPicPr>
          <p:cNvPr id="38914" name="irc_mi" descr="Risultati immagini per importanza del sonno">
            <a:hlinkClick r:id="rId2"/>
          </p:cNvPr>
          <p:cNvPicPr>
            <a:picLocks noChangeAspect="1" noChangeArrowheads="1"/>
          </p:cNvPicPr>
          <p:nvPr/>
        </p:nvPicPr>
        <p:blipFill>
          <a:blip r:embed="rId3"/>
          <a:srcRect/>
          <a:stretch>
            <a:fillRect/>
          </a:stretch>
        </p:blipFill>
        <p:spPr bwMode="auto">
          <a:xfrm>
            <a:off x="2662238" y="1052513"/>
            <a:ext cx="3963987" cy="2354262"/>
          </a:xfrm>
          <a:prstGeom prst="rect">
            <a:avLst/>
          </a:prstGeom>
          <a:noFill/>
          <a:ln w="9525">
            <a:noFill/>
            <a:miter lim="800000"/>
            <a:headEnd/>
            <a:tailEnd/>
          </a:ln>
        </p:spPr>
      </p:pic>
      <p:pic>
        <p:nvPicPr>
          <p:cNvPr id="38915" name="irc_mi" descr="Risultati immagini per importanza del sonno">
            <a:hlinkClick r:id="rId4"/>
          </p:cNvPr>
          <p:cNvPicPr>
            <a:picLocks noChangeAspect="1" noChangeArrowheads="1"/>
          </p:cNvPicPr>
          <p:nvPr/>
        </p:nvPicPr>
        <p:blipFill>
          <a:blip r:embed="rId5"/>
          <a:srcRect/>
          <a:stretch>
            <a:fillRect/>
          </a:stretch>
        </p:blipFill>
        <p:spPr bwMode="auto">
          <a:xfrm>
            <a:off x="2149475" y="3746500"/>
            <a:ext cx="4989513" cy="238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404813"/>
            <a:ext cx="8229600" cy="936625"/>
          </a:xfrm>
        </p:spPr>
        <p:txBody>
          <a:bodyPr/>
          <a:lstStyle/>
          <a:p>
            <a:pPr eaLnBrk="1" fontAlgn="auto" hangingPunct="1">
              <a:lnSpc>
                <a:spcPts val="3200"/>
              </a:lnSpc>
              <a:spcAft>
                <a:spcPts val="0"/>
              </a:spcAft>
              <a:defRPr/>
            </a:pPr>
            <a:r>
              <a:rPr lang="it-CH" sz="2000" b="1" u="sng" dirty="0" smtClean="0">
                <a:effectLst/>
                <a:latin typeface="Comic Sans MS" panose="030F0702030302020204" pitchFamily="66" charset="0"/>
              </a:rPr>
              <a:t>2) CORRETTA IDRATAZIONE</a:t>
            </a:r>
            <a:r>
              <a:rPr lang="it-CH" sz="1400" b="1" u="sng" dirty="0" smtClean="0">
                <a:effectLst/>
                <a:latin typeface="Comic Sans MS" panose="030F0702030302020204" pitchFamily="66" charset="0"/>
              </a:rPr>
              <a:t/>
            </a:r>
            <a:br>
              <a:rPr lang="it-CH" sz="1400" b="1" u="sng" dirty="0" smtClean="0">
                <a:effectLst/>
                <a:latin typeface="Comic Sans MS" panose="030F0702030302020204" pitchFamily="66" charset="0"/>
              </a:rPr>
            </a:br>
            <a:r>
              <a:rPr lang="it-CH" sz="1400" b="1" u="sng" dirty="0" smtClean="0">
                <a:effectLst/>
                <a:latin typeface="Comic Sans MS" panose="030F0702030302020204" pitchFamily="66" charset="0"/>
              </a:rPr>
              <a:t>almeno 2-3 litri al giorno di acqua, a dipendenza delle attività giornaliere</a:t>
            </a:r>
            <a:endParaRPr lang="it-CH" sz="1400" b="1" dirty="0">
              <a:solidFill>
                <a:srgbClr val="FF0000"/>
              </a:solidFill>
              <a:latin typeface="Comic Sans MS" panose="030F0702030302020204" pitchFamily="66" charset="0"/>
            </a:endParaRPr>
          </a:p>
        </p:txBody>
      </p:sp>
      <p:pic>
        <p:nvPicPr>
          <p:cNvPr id="39938" name="irc_mi" descr="Risultati immagini per corretta idratazione">
            <a:hlinkClick r:id="rId2"/>
          </p:cNvPr>
          <p:cNvPicPr>
            <a:picLocks noChangeAspect="1" noChangeArrowheads="1"/>
          </p:cNvPicPr>
          <p:nvPr/>
        </p:nvPicPr>
        <p:blipFill>
          <a:blip r:embed="rId3"/>
          <a:srcRect/>
          <a:stretch>
            <a:fillRect/>
          </a:stretch>
        </p:blipFill>
        <p:spPr bwMode="auto">
          <a:xfrm>
            <a:off x="4333875" y="2646363"/>
            <a:ext cx="4076700" cy="2714625"/>
          </a:xfrm>
          <a:prstGeom prst="rect">
            <a:avLst/>
          </a:prstGeom>
          <a:noFill/>
          <a:ln w="9525">
            <a:noFill/>
            <a:miter lim="800000"/>
            <a:headEnd/>
            <a:tailEnd/>
          </a:ln>
        </p:spPr>
      </p:pic>
      <p:pic>
        <p:nvPicPr>
          <p:cNvPr id="39939" name="irc_mi" descr="Risultati immagini per corretta idratazione">
            <a:hlinkClick r:id="rId4"/>
          </p:cNvPr>
          <p:cNvPicPr>
            <a:picLocks noChangeAspect="1" noChangeArrowheads="1"/>
          </p:cNvPicPr>
          <p:nvPr/>
        </p:nvPicPr>
        <p:blipFill>
          <a:blip r:embed="rId5"/>
          <a:srcRect/>
          <a:stretch>
            <a:fillRect/>
          </a:stretch>
        </p:blipFill>
        <p:spPr bwMode="auto">
          <a:xfrm>
            <a:off x="395288" y="2636838"/>
            <a:ext cx="3630612"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115888"/>
            <a:ext cx="8229600" cy="6481762"/>
          </a:xfrm>
        </p:spPr>
        <p:txBody>
          <a:bodyPr/>
          <a:lstStyle/>
          <a:p>
            <a:pPr eaLnBrk="1" fontAlgn="auto" hangingPunct="1">
              <a:lnSpc>
                <a:spcPts val="3200"/>
              </a:lnSpc>
              <a:spcAft>
                <a:spcPts val="0"/>
              </a:spcAft>
              <a:defRPr/>
            </a:pPr>
            <a:r>
              <a:rPr lang="it-CH" sz="2000" b="1" u="sng" dirty="0" smtClean="0">
                <a:effectLst/>
                <a:latin typeface="Comic Sans MS" panose="030F0702030302020204" pitchFamily="66" charset="0"/>
              </a:rPr>
              <a:t>3) ATTIVITÀ </a:t>
            </a:r>
            <a:r>
              <a:rPr lang="it-CH" sz="2000" b="1" u="sng" dirty="0">
                <a:effectLst/>
                <a:latin typeface="Comic Sans MS" panose="030F0702030302020204" pitchFamily="66" charset="0"/>
              </a:rPr>
              <a:t>FISICA: </a:t>
            </a:r>
            <a:r>
              <a:rPr lang="it-CH" sz="2000" b="1" u="sng" dirty="0" smtClean="0">
                <a:effectLst/>
                <a:latin typeface="Comic Sans MS" panose="030F0702030302020204" pitchFamily="66" charset="0"/>
              </a:rPr>
              <a:t/>
            </a:r>
            <a:br>
              <a:rPr lang="it-CH" sz="2000" b="1" u="sng" dirty="0" smtClean="0">
                <a:effectLst/>
                <a:latin typeface="Comic Sans MS" panose="030F0702030302020204" pitchFamily="66" charset="0"/>
              </a:rPr>
            </a:br>
            <a:r>
              <a:rPr lang="it-CH" sz="1400" b="1" u="sng" dirty="0" smtClean="0">
                <a:effectLst/>
                <a:latin typeface="Comic Sans MS" panose="030F0702030302020204" pitchFamily="66" charset="0"/>
              </a:rPr>
              <a:t>FONDAMENTALE </a:t>
            </a:r>
            <a:r>
              <a:rPr lang="it-CH" sz="1400" b="1" u="sng" dirty="0">
                <a:effectLst/>
                <a:latin typeface="Comic Sans MS" panose="030F0702030302020204" pitchFamily="66" charset="0"/>
              </a:rPr>
              <a:t>PER IL BENESSERE </a:t>
            </a:r>
            <a:r>
              <a:rPr lang="it-CH" sz="1400" b="1" u="sng" dirty="0" smtClean="0">
                <a:effectLst/>
                <a:latin typeface="Comic Sans MS" panose="030F0702030302020204" pitchFamily="66" charset="0"/>
              </a:rPr>
              <a:t>PSICO-FISICO</a:t>
            </a:r>
            <a:br>
              <a:rPr lang="it-CH" sz="1400" b="1" u="sng" dirty="0" smtClean="0">
                <a:effectLst/>
                <a:latin typeface="Comic Sans MS" panose="030F0702030302020204" pitchFamily="66" charset="0"/>
              </a:rPr>
            </a:br>
            <a:r>
              <a:rPr lang="it-CH" sz="1400" b="1" u="sng" dirty="0">
                <a:effectLst/>
                <a:latin typeface="Comic Sans MS" panose="030F0702030302020204" pitchFamily="66" charset="0"/>
              </a:rPr>
              <a:t/>
            </a:r>
            <a:br>
              <a:rPr lang="it-CH" sz="1400" b="1" u="sng" dirty="0">
                <a:effectLst/>
                <a:latin typeface="Comic Sans MS" panose="030F0702030302020204" pitchFamily="66" charset="0"/>
              </a:rPr>
            </a:br>
            <a:r>
              <a:rPr lang="it-CH" sz="1400" b="1" u="sng" dirty="0" smtClean="0">
                <a:effectLst/>
                <a:latin typeface="Comic Sans MS" panose="030F0702030302020204" pitchFamily="66" charset="0"/>
              </a:rPr>
              <a:t/>
            </a:r>
            <a:br>
              <a:rPr lang="it-CH" sz="1400" b="1" u="sng" dirty="0" smtClean="0">
                <a:effectLst/>
                <a:latin typeface="Comic Sans MS" panose="030F0702030302020204" pitchFamily="66" charset="0"/>
              </a:rPr>
            </a:br>
            <a:r>
              <a:rPr lang="it-CH" sz="1400" b="1" u="sng" dirty="0">
                <a:effectLst/>
                <a:latin typeface="Comic Sans MS" panose="030F0702030302020204" pitchFamily="66" charset="0"/>
              </a:rPr>
              <a:t/>
            </a:r>
            <a:br>
              <a:rPr lang="it-CH" sz="1400" b="1" u="sng" dirty="0">
                <a:effectLst/>
                <a:latin typeface="Comic Sans MS" panose="030F0702030302020204" pitchFamily="66" charset="0"/>
              </a:rPr>
            </a:br>
            <a:r>
              <a:rPr lang="it-CH" sz="1400" b="1" u="sng" dirty="0" smtClean="0">
                <a:effectLst/>
                <a:latin typeface="Comic Sans MS" panose="030F0702030302020204" pitchFamily="66" charset="0"/>
              </a:rPr>
              <a:t/>
            </a:r>
            <a:br>
              <a:rPr lang="it-CH" sz="1400" b="1" u="sng" dirty="0" smtClean="0">
                <a:effectLst/>
                <a:latin typeface="Comic Sans MS" panose="030F0702030302020204" pitchFamily="66" charset="0"/>
              </a:rPr>
            </a:br>
            <a:r>
              <a:rPr lang="it-CH" sz="1400" b="1" u="sng" dirty="0">
                <a:effectLst/>
                <a:latin typeface="Comic Sans MS" panose="030F0702030302020204" pitchFamily="66" charset="0"/>
              </a:rPr>
              <a:t/>
            </a:r>
            <a:br>
              <a:rPr lang="it-CH" sz="1400" b="1" u="sng" dirty="0">
                <a:effectLst/>
                <a:latin typeface="Comic Sans MS" panose="030F0702030302020204" pitchFamily="66" charset="0"/>
              </a:rPr>
            </a:br>
            <a:r>
              <a:rPr lang="it-CH" sz="1400" b="1" u="sng" dirty="0" smtClean="0">
                <a:effectLst/>
                <a:latin typeface="Comic Sans MS" panose="030F0702030302020204" pitchFamily="66" charset="0"/>
              </a:rPr>
              <a:t/>
            </a:r>
            <a:br>
              <a:rPr lang="it-CH" sz="1400" b="1" u="sng" dirty="0" smtClean="0">
                <a:effectLst/>
                <a:latin typeface="Comic Sans MS" panose="030F0702030302020204" pitchFamily="66" charset="0"/>
              </a:rPr>
            </a:br>
            <a:r>
              <a:rPr lang="it-CH" sz="1400" b="1" u="sng" dirty="0" smtClean="0">
                <a:solidFill>
                  <a:srgbClr val="FF0000"/>
                </a:solidFill>
                <a:effectLst/>
                <a:latin typeface="Comic Sans MS" panose="030F0702030302020204" pitchFamily="66" charset="0"/>
              </a:rPr>
              <a:t/>
            </a:r>
            <a:br>
              <a:rPr lang="it-CH" sz="1400" b="1" u="sng" dirty="0" smtClean="0">
                <a:solidFill>
                  <a:srgbClr val="FF0000"/>
                </a:solidFill>
                <a:effectLst/>
                <a:latin typeface="Comic Sans MS" panose="030F0702030302020204" pitchFamily="66" charset="0"/>
              </a:rPr>
            </a:br>
            <a:r>
              <a:rPr lang="it-CH" sz="1400" b="1" i="1" dirty="0">
                <a:effectLst/>
                <a:latin typeface="Comic Sans MS" panose="030F0702030302020204" pitchFamily="66" charset="0"/>
              </a:rPr>
              <a:t>scarica la tensione psico-fisica accumulata durante la </a:t>
            </a:r>
            <a:r>
              <a:rPr lang="it-CH" sz="1400" b="1" i="1" dirty="0" smtClean="0">
                <a:effectLst/>
                <a:latin typeface="Comic Sans MS" panose="030F0702030302020204" pitchFamily="66" charset="0"/>
              </a:rPr>
              <a:t>giornata,</a:t>
            </a:r>
            <a:br>
              <a:rPr lang="it-CH" sz="1400" b="1" i="1" dirty="0" smtClean="0">
                <a:effectLst/>
                <a:latin typeface="Comic Sans MS" panose="030F0702030302020204" pitchFamily="66" charset="0"/>
              </a:rPr>
            </a:br>
            <a:r>
              <a:rPr lang="it-CH" sz="1400" b="1" i="1" dirty="0">
                <a:effectLst/>
                <a:latin typeface="Comic Sans MS" panose="030F0702030302020204" pitchFamily="66" charset="0"/>
              </a:rPr>
              <a:t>riossigena il </a:t>
            </a:r>
            <a:r>
              <a:rPr lang="it-CH" sz="1400" b="1" i="1" dirty="0" smtClean="0">
                <a:effectLst/>
                <a:latin typeface="Comic Sans MS" panose="030F0702030302020204" pitchFamily="66" charset="0"/>
              </a:rPr>
              <a:t>cervello, </a:t>
            </a:r>
            <a:r>
              <a:rPr lang="it-CH" sz="1400" b="1" i="1" dirty="0">
                <a:effectLst/>
                <a:latin typeface="Comic Sans MS" panose="030F0702030302020204" pitchFamily="66" charset="0"/>
              </a:rPr>
              <a:t>e quindi</a:t>
            </a:r>
            <a:r>
              <a:rPr lang="it-CH" sz="1400" dirty="0">
                <a:effectLst/>
                <a:latin typeface="Comic Sans MS" panose="030F0702030302020204" pitchFamily="66" charset="0"/>
              </a:rPr>
              <a:t/>
            </a:r>
            <a:br>
              <a:rPr lang="it-CH" sz="1400" dirty="0">
                <a:effectLst/>
                <a:latin typeface="Comic Sans MS" panose="030F0702030302020204" pitchFamily="66" charset="0"/>
              </a:rPr>
            </a:br>
            <a:r>
              <a:rPr lang="it-CH" sz="1400" b="1" i="1" dirty="0">
                <a:effectLst/>
                <a:latin typeface="Comic Sans MS" panose="030F0702030302020204" pitchFamily="66" charset="0"/>
              </a:rPr>
              <a:t>ripristina le facoltà </a:t>
            </a:r>
            <a:r>
              <a:rPr lang="it-CH" sz="1400" b="1" i="1" dirty="0" smtClean="0">
                <a:effectLst/>
                <a:latin typeface="Comic Sans MS" panose="030F0702030302020204" pitchFamily="66" charset="0"/>
              </a:rPr>
              <a:t>cognitive,</a:t>
            </a:r>
            <a:br>
              <a:rPr lang="it-CH" sz="1400" b="1" i="1" dirty="0" smtClean="0">
                <a:effectLst/>
                <a:latin typeface="Comic Sans MS" panose="030F0702030302020204" pitchFamily="66" charset="0"/>
              </a:rPr>
            </a:br>
            <a:r>
              <a:rPr lang="it-CH" sz="1400" b="1" i="1" dirty="0">
                <a:effectLst/>
                <a:latin typeface="Comic Sans MS" panose="030F0702030302020204" pitchFamily="66" charset="0"/>
              </a:rPr>
              <a:t>libera endorfine e ci dà una sensazione di gratificazione e </a:t>
            </a:r>
            <a:r>
              <a:rPr lang="it-CH" sz="1400" b="1" i="1" dirty="0" smtClean="0">
                <a:effectLst/>
                <a:latin typeface="Comic Sans MS" panose="030F0702030302020204" pitchFamily="66" charset="0"/>
              </a:rPr>
              <a:t>benessere,</a:t>
            </a:r>
            <a:br>
              <a:rPr lang="it-CH" sz="1400" b="1" i="1" dirty="0" smtClean="0">
                <a:effectLst/>
                <a:latin typeface="Comic Sans MS" panose="030F0702030302020204" pitchFamily="66" charset="0"/>
              </a:rPr>
            </a:br>
            <a:r>
              <a:rPr lang="it-CH" sz="1400" b="1" i="1" dirty="0" smtClean="0">
                <a:effectLst/>
                <a:latin typeface="Comic Sans MS" panose="030F0702030302020204" pitchFamily="66" charset="0"/>
              </a:rPr>
              <a:t>previene numerose patologie,</a:t>
            </a:r>
            <a:br>
              <a:rPr lang="it-CH" sz="1400" b="1" i="1" dirty="0" smtClean="0">
                <a:effectLst/>
                <a:latin typeface="Comic Sans MS" panose="030F0702030302020204" pitchFamily="66" charset="0"/>
              </a:rPr>
            </a:br>
            <a:r>
              <a:rPr lang="it-CH" sz="1400" b="1" i="1" dirty="0" smtClean="0">
                <a:effectLst/>
                <a:latin typeface="Comic Sans MS" panose="030F0702030302020204" pitchFamily="66" charset="0"/>
              </a:rPr>
              <a:t>rafforza le barriere immunitarie, </a:t>
            </a:r>
            <a:br>
              <a:rPr lang="it-CH" sz="1400" b="1" i="1" dirty="0" smtClean="0">
                <a:effectLst/>
                <a:latin typeface="Comic Sans MS" panose="030F0702030302020204" pitchFamily="66" charset="0"/>
              </a:rPr>
            </a:br>
            <a:r>
              <a:rPr lang="it-CH" sz="1400" b="1" i="1" dirty="0" smtClean="0">
                <a:effectLst/>
                <a:latin typeface="Comic Sans MS" panose="030F0702030302020204" pitchFamily="66" charset="0"/>
              </a:rPr>
              <a:t>accelera il metabolismo.</a:t>
            </a:r>
            <a:endParaRPr lang="it-CH" sz="1400" b="1" dirty="0">
              <a:solidFill>
                <a:srgbClr val="FF0000"/>
              </a:solidFill>
              <a:latin typeface="Comic Sans MS" panose="030F0702030302020204" pitchFamily="66" charset="0"/>
            </a:endParaRPr>
          </a:p>
        </p:txBody>
      </p:sp>
      <p:pic>
        <p:nvPicPr>
          <p:cNvPr id="40962" name="Picture 3" descr="body_foto_attivita_2"/>
          <p:cNvPicPr>
            <a:picLocks noChangeAspect="1" noChangeArrowheads="1"/>
          </p:cNvPicPr>
          <p:nvPr/>
        </p:nvPicPr>
        <p:blipFill>
          <a:blip r:embed="rId2"/>
          <a:srcRect/>
          <a:stretch>
            <a:fillRect/>
          </a:stretch>
        </p:blipFill>
        <p:spPr bwMode="auto">
          <a:xfrm>
            <a:off x="3198813" y="981075"/>
            <a:ext cx="2541587" cy="267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476250"/>
            <a:ext cx="8229600" cy="1657350"/>
          </a:xfrm>
        </p:spPr>
        <p:txBody>
          <a:bodyPr/>
          <a:lstStyle/>
          <a:p>
            <a:pPr eaLnBrk="1" fontAlgn="auto" hangingPunct="1">
              <a:lnSpc>
                <a:spcPts val="3200"/>
              </a:lnSpc>
              <a:spcAft>
                <a:spcPts val="0"/>
              </a:spcAft>
              <a:defRPr/>
            </a:pPr>
            <a:r>
              <a:rPr lang="it-IT" sz="1400" b="1" dirty="0">
                <a:solidFill>
                  <a:schemeClr val="bg2">
                    <a:lumMod val="50000"/>
                  </a:schemeClr>
                </a:solidFill>
                <a:effectLst/>
                <a:latin typeface="Comic Sans MS" panose="030F0702030302020204" pitchFamily="66" charset="0"/>
              </a:rPr>
              <a:t>Bastano </a:t>
            </a:r>
            <a:r>
              <a:rPr lang="it-IT" sz="1400" b="1" dirty="0">
                <a:solidFill>
                  <a:srgbClr val="FF0000"/>
                </a:solidFill>
                <a:effectLst/>
                <a:latin typeface="Comic Sans MS" panose="030F0702030302020204" pitchFamily="66" charset="0"/>
              </a:rPr>
              <a:t>20-30 </a:t>
            </a:r>
            <a:r>
              <a:rPr lang="it-IT" sz="1400" b="1" dirty="0" smtClean="0">
                <a:solidFill>
                  <a:srgbClr val="FF0000"/>
                </a:solidFill>
                <a:effectLst/>
                <a:latin typeface="Comic Sans MS" panose="030F0702030302020204" pitchFamily="66" charset="0"/>
              </a:rPr>
              <a:t>minuti </a:t>
            </a:r>
            <a:r>
              <a:rPr lang="it-IT" sz="1400" b="1" dirty="0" smtClean="0">
                <a:solidFill>
                  <a:schemeClr val="bg2">
                    <a:lumMod val="50000"/>
                  </a:schemeClr>
                </a:solidFill>
                <a:effectLst/>
                <a:latin typeface="Comic Sans MS" panose="030F0702030302020204" pitchFamily="66" charset="0"/>
              </a:rPr>
              <a:t>di attività fisica al giorno, importante </a:t>
            </a:r>
            <a:r>
              <a:rPr lang="it-IT" sz="1400" b="1" dirty="0" smtClean="0">
                <a:solidFill>
                  <a:srgbClr val="FF0000"/>
                </a:solidFill>
                <a:effectLst/>
                <a:latin typeface="Comic Sans MS" panose="030F0702030302020204" pitchFamily="66" charset="0"/>
              </a:rPr>
              <a:t>stimolare</a:t>
            </a:r>
            <a:r>
              <a:rPr lang="it-IT" sz="1400" b="1" dirty="0" smtClean="0">
                <a:solidFill>
                  <a:schemeClr val="bg2">
                    <a:lumMod val="50000"/>
                  </a:schemeClr>
                </a:solidFill>
                <a:effectLst/>
                <a:latin typeface="Comic Sans MS" panose="030F0702030302020204" pitchFamily="66" charset="0"/>
              </a:rPr>
              <a:t> di tanto in tanto l’aumento della </a:t>
            </a:r>
            <a:r>
              <a:rPr lang="it-IT" sz="1400" b="1" dirty="0" smtClean="0">
                <a:solidFill>
                  <a:srgbClr val="FF0000"/>
                </a:solidFill>
                <a:effectLst/>
                <a:latin typeface="Comic Sans MS" panose="030F0702030302020204" pitchFamily="66" charset="0"/>
              </a:rPr>
              <a:t>frequenza cardiaca</a:t>
            </a:r>
            <a:r>
              <a:rPr lang="it-IT" sz="1400" b="1" dirty="0" smtClean="0">
                <a:solidFill>
                  <a:schemeClr val="bg2">
                    <a:lumMod val="50000"/>
                  </a:schemeClr>
                </a:solidFill>
                <a:effectLst/>
                <a:latin typeface="Comic Sans MS" panose="030F0702030302020204" pitchFamily="66" charset="0"/>
              </a:rPr>
              <a:t/>
            </a:r>
            <a:br>
              <a:rPr lang="it-IT" sz="1400" b="1" dirty="0" smtClean="0">
                <a:solidFill>
                  <a:schemeClr val="bg2">
                    <a:lumMod val="50000"/>
                  </a:schemeClr>
                </a:solidFill>
                <a:effectLst/>
                <a:latin typeface="Comic Sans MS" panose="030F0702030302020204" pitchFamily="66" charset="0"/>
              </a:rPr>
            </a:br>
            <a:r>
              <a:rPr lang="it-CH" sz="1400" b="1" dirty="0">
                <a:effectLst/>
                <a:latin typeface="Comic Sans MS" panose="030F0702030302020204" pitchFamily="66" charset="0"/>
              </a:rPr>
              <a:t>La mancanza di un’attività fisica regolare mette a rischio la nostra salute </a:t>
            </a:r>
            <a:r>
              <a:rPr lang="it-CH" sz="1400" b="1" dirty="0" smtClean="0">
                <a:effectLst/>
                <a:latin typeface="Comic Sans MS" panose="030F0702030302020204" pitchFamily="66" charset="0"/>
              </a:rPr>
              <a:t>e pregiudica il rendimento cognitivo</a:t>
            </a:r>
            <a:endParaRPr lang="it-CH" sz="1400" b="1" dirty="0">
              <a:solidFill>
                <a:srgbClr val="FF0000"/>
              </a:solidFill>
              <a:latin typeface="Comic Sans MS" panose="030F0702030302020204" pitchFamily="66" charset="0"/>
            </a:endParaRPr>
          </a:p>
        </p:txBody>
      </p:sp>
      <p:pic>
        <p:nvPicPr>
          <p:cNvPr id="41986" name="irc_mi" descr="Risultati immagini per attività fisica">
            <a:hlinkClick r:id="rId2"/>
          </p:cNvPr>
          <p:cNvPicPr>
            <a:picLocks noChangeAspect="1" noChangeArrowheads="1"/>
          </p:cNvPicPr>
          <p:nvPr/>
        </p:nvPicPr>
        <p:blipFill>
          <a:blip r:embed="rId3"/>
          <a:srcRect/>
          <a:stretch>
            <a:fillRect/>
          </a:stretch>
        </p:blipFill>
        <p:spPr bwMode="auto">
          <a:xfrm>
            <a:off x="1476375" y="2349500"/>
            <a:ext cx="6200775" cy="359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260350"/>
            <a:ext cx="8229600" cy="4321175"/>
          </a:xfrm>
        </p:spPr>
        <p:txBody>
          <a:bodyPr/>
          <a:lstStyle/>
          <a:p>
            <a:pPr eaLnBrk="1" fontAlgn="auto" hangingPunct="1">
              <a:lnSpc>
                <a:spcPts val="3200"/>
              </a:lnSpc>
              <a:spcAft>
                <a:spcPts val="0"/>
              </a:spcAft>
              <a:defRPr/>
            </a:pPr>
            <a:r>
              <a:rPr lang="it-CH" sz="2800" b="1" dirty="0">
                <a:solidFill>
                  <a:srgbClr val="FF0000"/>
                </a:solidFill>
                <a:effectLst/>
                <a:latin typeface="Comic Sans MS" panose="030F0702030302020204" pitchFamily="66" charset="0"/>
              </a:rPr>
              <a:t>C</a:t>
            </a:r>
            <a:r>
              <a:rPr lang="it-CH" sz="2800" b="1" dirty="0" smtClean="0">
                <a:solidFill>
                  <a:srgbClr val="FF0000"/>
                </a:solidFill>
                <a:effectLst/>
                <a:latin typeface="Comic Sans MS" panose="030F0702030302020204" pitchFamily="66" charset="0"/>
              </a:rPr>
              <a:t>ome </a:t>
            </a:r>
            <a:r>
              <a:rPr lang="it-CH" sz="2800" b="1" dirty="0">
                <a:solidFill>
                  <a:srgbClr val="FF0000"/>
                </a:solidFill>
                <a:effectLst/>
                <a:latin typeface="Comic Sans MS" panose="030F0702030302020204" pitchFamily="66" charset="0"/>
              </a:rPr>
              <a:t>può l’attività fisica aumentare il nostro rendimento cognitivo</a:t>
            </a:r>
            <a:r>
              <a:rPr lang="it-CH" sz="2800" b="1" dirty="0" smtClean="0">
                <a:solidFill>
                  <a:srgbClr val="FF0000"/>
                </a:solidFill>
                <a:effectLst/>
                <a:latin typeface="Comic Sans MS" panose="030F0702030302020204" pitchFamily="66" charset="0"/>
              </a:rPr>
              <a:t>?</a:t>
            </a:r>
            <a:br>
              <a:rPr lang="it-CH" sz="2800" b="1" dirty="0" smtClean="0">
                <a:solidFill>
                  <a:srgbClr val="FF0000"/>
                </a:solidFill>
                <a:effectLst/>
                <a:latin typeface="Comic Sans MS" panose="030F0702030302020204" pitchFamily="66" charset="0"/>
              </a:rPr>
            </a:br>
            <a:r>
              <a:rPr lang="it-CH" sz="2800" b="1" dirty="0" smtClean="0">
                <a:solidFill>
                  <a:srgbClr val="FF0000"/>
                </a:solidFill>
                <a:effectLst/>
                <a:latin typeface="Comic Sans MS" panose="030F0702030302020204" pitchFamily="66" charset="0"/>
              </a:rPr>
              <a:t/>
            </a:r>
            <a:br>
              <a:rPr lang="it-CH" sz="2800" b="1" dirty="0" smtClean="0">
                <a:solidFill>
                  <a:srgbClr val="FF0000"/>
                </a:solidFill>
                <a:effectLst/>
                <a:latin typeface="Comic Sans MS" panose="030F0702030302020204" pitchFamily="66" charset="0"/>
              </a:rPr>
            </a:br>
            <a:r>
              <a:rPr lang="it-CH" sz="1400" b="1" dirty="0" smtClean="0">
                <a:effectLst/>
                <a:latin typeface="Comic Sans MS" panose="030F0702030302020204" pitchFamily="66" charset="0"/>
              </a:rPr>
              <a:t>L’attività fisica rigenera il cervello,</a:t>
            </a:r>
            <a:br>
              <a:rPr lang="it-CH" sz="1400" b="1" dirty="0" smtClean="0">
                <a:effectLst/>
                <a:latin typeface="Comic Sans MS" panose="030F0702030302020204" pitchFamily="66" charset="0"/>
              </a:rPr>
            </a:br>
            <a:r>
              <a:rPr lang="it-CH" sz="1400" b="1" dirty="0" smtClean="0">
                <a:effectLst/>
                <a:latin typeface="Comic Sans MS" panose="030F0702030302020204" pitchFamily="66" charset="0"/>
              </a:rPr>
              <a:t>riossigena le cellule,</a:t>
            </a:r>
            <a:br>
              <a:rPr lang="it-CH" sz="1400" b="1" dirty="0" smtClean="0">
                <a:effectLst/>
                <a:latin typeface="Comic Sans MS" panose="030F0702030302020204" pitchFamily="66" charset="0"/>
              </a:rPr>
            </a:br>
            <a:r>
              <a:rPr lang="it-CH" sz="1400" b="1" dirty="0" smtClean="0">
                <a:effectLst/>
                <a:latin typeface="Comic Sans MS" panose="030F0702030302020204" pitchFamily="66" charset="0"/>
              </a:rPr>
              <a:t>elimina la stanchezza mentale;</a:t>
            </a:r>
            <a:br>
              <a:rPr lang="it-CH" sz="1400" b="1" dirty="0" smtClean="0">
                <a:effectLst/>
                <a:latin typeface="Comic Sans MS" panose="030F0702030302020204" pitchFamily="66" charset="0"/>
              </a:rPr>
            </a:br>
            <a:r>
              <a:rPr lang="it-CH" sz="1400" b="1" dirty="0" smtClean="0">
                <a:effectLst/>
                <a:latin typeface="Comic Sans MS" panose="030F0702030302020204" pitchFamily="66" charset="0"/>
              </a:rPr>
              <a:t>le endorfine liberate durante l’attività danno un profondo senso di benessere e gratificazione.</a:t>
            </a:r>
            <a:br>
              <a:rPr lang="it-CH" sz="1400" b="1" dirty="0" smtClean="0">
                <a:effectLst/>
                <a:latin typeface="Comic Sans MS" panose="030F0702030302020204" pitchFamily="66" charset="0"/>
              </a:rPr>
            </a:br>
            <a:endParaRPr lang="it-CH" sz="1200" b="1" dirty="0">
              <a:solidFill>
                <a:srgbClr val="FF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539750" y="333375"/>
            <a:ext cx="8229600" cy="431800"/>
          </a:xfrm>
        </p:spPr>
        <p:txBody>
          <a:bodyPr wrap="square" numCol="1" anchorCtr="0" compatLnSpc="1">
            <a:prstTxWarp prst="textNoShape">
              <a:avLst/>
            </a:prstTxWarp>
          </a:bodyPr>
          <a:lstStyle/>
          <a:p>
            <a:pPr eaLnBrk="1" hangingPunct="1">
              <a:lnSpc>
                <a:spcPts val="3200"/>
              </a:lnSpc>
              <a:defRPr/>
            </a:pPr>
            <a:r>
              <a:rPr lang="it-CH" sz="1400" b="1" dirty="0" smtClean="0">
                <a:solidFill>
                  <a:srgbClr val="0070C0"/>
                </a:solidFill>
                <a:effectLst>
                  <a:outerShdw blurRad="38100" dist="38100" dir="2700000" algn="tl">
                    <a:srgbClr val="C0C0C0"/>
                  </a:outerShdw>
                </a:effectLst>
                <a:latin typeface="Comic Sans MS" pitchFamily="66" charset="0"/>
              </a:rPr>
              <a:t>L’attività fisica regolare ha molti benefici per l’organismo, fisici e psicologici</a:t>
            </a:r>
          </a:p>
        </p:txBody>
      </p:sp>
      <p:pic>
        <p:nvPicPr>
          <p:cNvPr id="44034" name="Picture 2" descr="Risultati immagini per benefici attività fisica">
            <a:hlinkClick r:id="rId2"/>
          </p:cNvPr>
          <p:cNvPicPr>
            <a:picLocks noChangeAspect="1" noChangeArrowheads="1"/>
          </p:cNvPicPr>
          <p:nvPr/>
        </p:nvPicPr>
        <p:blipFill>
          <a:blip r:embed="rId3"/>
          <a:srcRect/>
          <a:stretch>
            <a:fillRect/>
          </a:stretch>
        </p:blipFill>
        <p:spPr bwMode="auto">
          <a:xfrm>
            <a:off x="1476375" y="1844675"/>
            <a:ext cx="589597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722313" y="260350"/>
            <a:ext cx="7772400" cy="1008063"/>
          </a:xfrm>
        </p:spPr>
        <p:txBody>
          <a:bodyPr/>
          <a:lstStyle/>
          <a:p>
            <a:pPr>
              <a:defRPr/>
            </a:pPr>
            <a:r>
              <a:rPr lang="de-CH" sz="1400" b="1">
                <a:solidFill>
                  <a:srgbClr val="FF0000"/>
                </a:solidFill>
                <a:effectLst/>
                <a:latin typeface="Comic Sans MS" panose="030F0702030302020204" pitchFamily="66" charset="0"/>
              </a:rPr>
              <a:t>COSCIENZA SPORCA A FARE UNA PAUSA?</a:t>
            </a:r>
            <a:br>
              <a:rPr lang="de-CH" sz="1400" b="1">
                <a:solidFill>
                  <a:srgbClr val="FF0000"/>
                </a:solidFill>
                <a:effectLst/>
                <a:latin typeface="Comic Sans MS" panose="030F0702030302020204" pitchFamily="66" charset="0"/>
              </a:rPr>
            </a:br>
            <a:r>
              <a:rPr lang="de-CH" sz="1400" b="1" err="1">
                <a:solidFill>
                  <a:srgbClr val="FF0000"/>
                </a:solidFill>
                <a:effectLst/>
                <a:latin typeface="Comic Sans MS" panose="030F0702030302020204" pitchFamily="66" charset="0"/>
              </a:rPr>
              <a:t>No</a:t>
            </a:r>
            <a:r>
              <a:rPr lang="de-CH" sz="1400" b="1">
                <a:solidFill>
                  <a:srgbClr val="FF0000"/>
                </a:solidFill>
                <a:effectLst/>
                <a:latin typeface="Comic Sans MS" panose="030F0702030302020204" pitchFamily="66" charset="0"/>
              </a:rPr>
              <a:t>!!! COSCIENZA SPORCA A NON FARLA!!!</a:t>
            </a:r>
            <a:br>
              <a:rPr lang="de-CH" sz="1400" b="1">
                <a:solidFill>
                  <a:srgbClr val="FF0000"/>
                </a:solidFill>
                <a:effectLst/>
                <a:latin typeface="Comic Sans MS" panose="030F0702030302020204" pitchFamily="66" charset="0"/>
              </a:rPr>
            </a:br>
            <a:r>
              <a:rPr lang="de-CH" sz="1400" b="1">
                <a:solidFill>
                  <a:srgbClr val="FF0000"/>
                </a:solidFill>
                <a:effectLst/>
                <a:latin typeface="Comic Sans MS" panose="030F0702030302020204" pitchFamily="66" charset="0"/>
              </a:rPr>
              <a:t/>
            </a:r>
            <a:br>
              <a:rPr lang="de-CH" sz="1400" b="1">
                <a:solidFill>
                  <a:srgbClr val="FF0000"/>
                </a:solidFill>
                <a:effectLst/>
                <a:latin typeface="Comic Sans MS" panose="030F0702030302020204" pitchFamily="66" charset="0"/>
              </a:rPr>
            </a:br>
            <a:r>
              <a:rPr lang="de-CH" sz="1400" b="1" err="1">
                <a:solidFill>
                  <a:schemeClr val="bg2">
                    <a:lumMod val="50000"/>
                  </a:schemeClr>
                </a:solidFill>
                <a:effectLst/>
                <a:latin typeface="Comic Sans MS" panose="030F0702030302020204" pitchFamily="66" charset="0"/>
              </a:rPr>
              <a:t>Predisponi</a:t>
            </a:r>
            <a:r>
              <a:rPr lang="de-CH" sz="1400" b="1">
                <a:solidFill>
                  <a:schemeClr val="bg2">
                    <a:lumMod val="50000"/>
                  </a:schemeClr>
                </a:solidFill>
                <a:effectLst/>
                <a:latin typeface="Comic Sans MS" panose="030F0702030302020204" pitchFamily="66" charset="0"/>
              </a:rPr>
              <a:t> </a:t>
            </a:r>
            <a:r>
              <a:rPr lang="de-CH" sz="1400" b="1" err="1">
                <a:solidFill>
                  <a:schemeClr val="bg2">
                    <a:lumMod val="50000"/>
                  </a:schemeClr>
                </a:solidFill>
                <a:effectLst/>
                <a:latin typeface="Comic Sans MS" panose="030F0702030302020204" pitchFamily="66" charset="0"/>
              </a:rPr>
              <a:t>dapprima</a:t>
            </a:r>
            <a:r>
              <a:rPr lang="de-CH" sz="1400" b="1">
                <a:solidFill>
                  <a:schemeClr val="bg2">
                    <a:lumMod val="50000"/>
                  </a:schemeClr>
                </a:solidFill>
                <a:effectLst/>
                <a:latin typeface="Comic Sans MS" panose="030F0702030302020204" pitchFamily="66" charset="0"/>
              </a:rPr>
              <a:t> </a:t>
            </a:r>
            <a:r>
              <a:rPr lang="de-CH" sz="1400" b="1" err="1">
                <a:solidFill>
                  <a:schemeClr val="bg2">
                    <a:lumMod val="50000"/>
                  </a:schemeClr>
                </a:solidFill>
                <a:effectLst/>
                <a:latin typeface="Comic Sans MS" panose="030F0702030302020204" pitchFamily="66" charset="0"/>
              </a:rPr>
              <a:t>il</a:t>
            </a:r>
            <a:r>
              <a:rPr lang="de-CH" sz="1400" b="1">
                <a:solidFill>
                  <a:schemeClr val="bg2">
                    <a:lumMod val="50000"/>
                  </a:schemeClr>
                </a:solidFill>
                <a:effectLst/>
                <a:latin typeface="Comic Sans MS" panose="030F0702030302020204" pitchFamily="66" charset="0"/>
              </a:rPr>
              <a:t> </a:t>
            </a:r>
            <a:r>
              <a:rPr lang="de-CH" sz="1400" b="1" err="1">
                <a:solidFill>
                  <a:schemeClr val="bg2">
                    <a:lumMod val="50000"/>
                  </a:schemeClr>
                </a:solidFill>
                <a:effectLst/>
                <a:latin typeface="Comic Sans MS" panose="030F0702030302020204" pitchFamily="66" charset="0"/>
              </a:rPr>
              <a:t>cervello</a:t>
            </a:r>
            <a:r>
              <a:rPr lang="de-CH" sz="1400" b="1">
                <a:solidFill>
                  <a:schemeClr val="bg2">
                    <a:lumMod val="50000"/>
                  </a:schemeClr>
                </a:solidFill>
                <a:effectLst/>
                <a:latin typeface="Comic Sans MS" panose="030F0702030302020204" pitchFamily="66" charset="0"/>
              </a:rPr>
              <a:t>……</a:t>
            </a:r>
            <a:endParaRPr lang="it-CH" sz="1400">
              <a:solidFill>
                <a:schemeClr val="bg2">
                  <a:lumMod val="50000"/>
                </a:schemeClr>
              </a:solidFill>
            </a:endParaRPr>
          </a:p>
        </p:txBody>
      </p:sp>
      <p:sp>
        <p:nvSpPr>
          <p:cNvPr id="9" name="Segnaposto testo 8"/>
          <p:cNvSpPr>
            <a:spLocks noGrp="1"/>
          </p:cNvSpPr>
          <p:nvPr>
            <p:ph type="body" idx="1"/>
          </p:nvPr>
        </p:nvSpPr>
        <p:spPr>
          <a:xfrm>
            <a:off x="827088" y="3357563"/>
            <a:ext cx="7772400" cy="511175"/>
          </a:xfrm>
        </p:spPr>
        <p:txBody>
          <a:bodyPr/>
          <a:lstStyle/>
          <a:p>
            <a:pPr>
              <a:defRPr/>
            </a:pPr>
            <a:r>
              <a:rPr lang="de-CH" sz="1400" b="1" dirty="0" smtClean="0">
                <a:solidFill>
                  <a:schemeClr val="bg2">
                    <a:lumMod val="50000"/>
                  </a:schemeClr>
                </a:solidFill>
                <a:latin typeface="Comic Sans MS" panose="030F0702030302020204" pitchFamily="66" charset="0"/>
              </a:rPr>
              <a:t>....</a:t>
            </a:r>
            <a:r>
              <a:rPr lang="it-IT" sz="1400" b="1" dirty="0">
                <a:solidFill>
                  <a:schemeClr val="bg2">
                    <a:lumMod val="50000"/>
                  </a:schemeClr>
                </a:solidFill>
                <a:latin typeface="Comic Sans MS" panose="030F0702030302020204" pitchFamily="66" charset="0"/>
              </a:rPr>
              <a:t>poi usalo a pieno regime e ottimizza il tempo che dedichi allo studio!!!</a:t>
            </a:r>
            <a:endParaRPr lang="it-CH" sz="1400" dirty="0">
              <a:solidFill>
                <a:schemeClr val="bg2">
                  <a:lumMod val="50000"/>
                </a:schemeClr>
              </a:solidFill>
            </a:endParaRPr>
          </a:p>
        </p:txBody>
      </p:sp>
      <p:pic>
        <p:nvPicPr>
          <p:cNvPr id="45059" name="irc_mi" descr="sports"/>
          <p:cNvPicPr>
            <a:picLocks noChangeAspect="1" noChangeArrowheads="1"/>
          </p:cNvPicPr>
          <p:nvPr/>
        </p:nvPicPr>
        <p:blipFill>
          <a:blip r:embed="rId2"/>
          <a:srcRect/>
          <a:stretch>
            <a:fillRect/>
          </a:stretch>
        </p:blipFill>
        <p:spPr bwMode="auto">
          <a:xfrm>
            <a:off x="1568450" y="1628775"/>
            <a:ext cx="6454775" cy="1573213"/>
          </a:xfrm>
          <a:prstGeom prst="rect">
            <a:avLst/>
          </a:prstGeom>
          <a:noFill/>
          <a:ln w="9525">
            <a:noFill/>
            <a:miter lim="800000"/>
            <a:headEnd/>
            <a:tailEnd/>
          </a:ln>
        </p:spPr>
      </p:pic>
      <p:pic>
        <p:nvPicPr>
          <p:cNvPr id="45060" name="irc_mi" descr="studi"/>
          <p:cNvPicPr>
            <a:picLocks noChangeAspect="1" noChangeArrowheads="1"/>
          </p:cNvPicPr>
          <p:nvPr/>
        </p:nvPicPr>
        <p:blipFill>
          <a:blip r:embed="rId3"/>
          <a:srcRect/>
          <a:stretch>
            <a:fillRect/>
          </a:stretch>
        </p:blipFill>
        <p:spPr bwMode="auto">
          <a:xfrm>
            <a:off x="2995613" y="4149725"/>
            <a:ext cx="3030537" cy="2274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olo 5"/>
          <p:cNvSpPr>
            <a:spLocks noGrp="1"/>
          </p:cNvSpPr>
          <p:nvPr>
            <p:ph type="title"/>
          </p:nvPr>
        </p:nvSpPr>
        <p:spPr bwMode="auto">
          <a:xfrm>
            <a:off x="395288" y="260350"/>
            <a:ext cx="8229600" cy="1728788"/>
          </a:xfrm>
        </p:spPr>
        <p:txBody>
          <a:bodyPr wrap="square" numCol="1" anchorCtr="0" compatLnSpc="1">
            <a:prstTxWarp prst="textNoShape">
              <a:avLst/>
            </a:prstTxWarp>
          </a:bodyPr>
          <a:lstStyle/>
          <a:p>
            <a:pPr eaLnBrk="1" hangingPunct="1">
              <a:lnSpc>
                <a:spcPts val="3200"/>
              </a:lnSpc>
            </a:pPr>
            <a:r>
              <a:rPr lang="it-CH" sz="1600" b="1" i="1" smtClean="0">
                <a:effectLst/>
                <a:latin typeface="Comic Sans MS" pitchFamily="66" charset="0"/>
              </a:rPr>
              <a:t/>
            </a:r>
            <a:br>
              <a:rPr lang="it-CH" sz="1600" b="1" i="1" smtClean="0">
                <a:effectLst/>
                <a:latin typeface="Comic Sans MS" pitchFamily="66" charset="0"/>
              </a:rPr>
            </a:br>
            <a:r>
              <a:rPr lang="it-CH" sz="1600" b="1" i="1" smtClean="0">
                <a:solidFill>
                  <a:srgbClr val="C51401"/>
                </a:solidFill>
                <a:effectLst/>
                <a:latin typeface="Comic Sans MS" pitchFamily="66" charset="0"/>
              </a:rPr>
              <a:t>SPORT E ALIMENTAZIONE</a:t>
            </a:r>
            <a:br>
              <a:rPr lang="it-CH" sz="1600" b="1" i="1" smtClean="0">
                <a:solidFill>
                  <a:srgbClr val="C51401"/>
                </a:solidFill>
                <a:effectLst/>
                <a:latin typeface="Comic Sans MS" pitchFamily="66" charset="0"/>
              </a:rPr>
            </a:br>
            <a:r>
              <a:rPr lang="it-CH" sz="1600" b="1" i="1" smtClean="0">
                <a:effectLst/>
                <a:latin typeface="Comic Sans MS" pitchFamily="66" charset="0"/>
              </a:rPr>
              <a:t>COME GESTIRE AL MEGLIO L’APPORTO DI NUTRIENTI IN CASO DI ATTIVITÀ FISICA?</a:t>
            </a:r>
            <a:br>
              <a:rPr lang="it-CH" sz="1600" b="1" i="1" smtClean="0">
                <a:effectLst/>
                <a:latin typeface="Comic Sans MS" pitchFamily="66" charset="0"/>
              </a:rPr>
            </a:br>
            <a:r>
              <a:rPr lang="it-CH" sz="1600" b="1" i="1" smtClean="0">
                <a:effectLst/>
                <a:latin typeface="Comic Sans MS" pitchFamily="66" charset="0"/>
              </a:rPr>
              <a:t>Dipende dalla durata e dall’intensità</a:t>
            </a:r>
          </a:p>
        </p:txBody>
      </p:sp>
      <p:pic>
        <p:nvPicPr>
          <p:cNvPr id="35842" name="Picture 3"/>
          <p:cNvPicPr>
            <a:picLocks noChangeAspect="1" noChangeArrowheads="1"/>
          </p:cNvPicPr>
          <p:nvPr/>
        </p:nvPicPr>
        <p:blipFill>
          <a:blip r:embed="rId2"/>
          <a:srcRect/>
          <a:stretch>
            <a:fillRect/>
          </a:stretch>
        </p:blipFill>
        <p:spPr bwMode="auto">
          <a:xfrm>
            <a:off x="2124075" y="2763838"/>
            <a:ext cx="4714875" cy="3535362"/>
          </a:xfrm>
          <a:prstGeom prst="rect">
            <a:avLst/>
          </a:prstGeom>
          <a:noFill/>
          <a:ln w="9525">
            <a:noFill/>
            <a:miter lim="800000"/>
            <a:headEnd/>
            <a:tailEnd/>
          </a:ln>
        </p:spPr>
      </p:pic>
    </p:spTree>
    <p:extLst>
      <p:ext uri="{BB962C8B-B14F-4D97-AF65-F5344CB8AC3E}">
        <p14:creationId xmlns:p14="http://schemas.microsoft.com/office/powerpoint/2010/main" val="2806570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476250"/>
            <a:ext cx="8229600" cy="3673475"/>
          </a:xfrm>
        </p:spPr>
        <p:txBody>
          <a:bodyPr wrap="square" numCol="1" anchorCtr="0" compatLnSpc="1">
            <a:prstTxWarp prst="textNoShape">
              <a:avLst/>
            </a:prstTxWarp>
          </a:bodyPr>
          <a:lstStyle/>
          <a:p>
            <a:pPr eaLnBrk="1" hangingPunct="1">
              <a:lnSpc>
                <a:spcPts val="3200"/>
              </a:lnSpc>
              <a:defRPr/>
            </a:pPr>
            <a:r>
              <a:rPr lang="de-CH" sz="1800" dirty="0" smtClean="0">
                <a:solidFill>
                  <a:schemeClr val="tx1"/>
                </a:solidFill>
                <a:effectLst>
                  <a:outerShdw blurRad="38100" dist="38100" dir="2700000" algn="tl">
                    <a:srgbClr val="C0C0C0"/>
                  </a:outerShdw>
                </a:effectLst>
                <a:latin typeface="Comic Sans MS" pitchFamily="66" charset="0"/>
              </a:rPr>
              <a:t>La </a:t>
            </a:r>
            <a:r>
              <a:rPr lang="de-CH" sz="1800" dirty="0" err="1" smtClean="0">
                <a:solidFill>
                  <a:schemeClr val="tx1"/>
                </a:solidFill>
                <a:effectLst>
                  <a:outerShdw blurRad="38100" dist="38100" dir="2700000" algn="tl">
                    <a:srgbClr val="C0C0C0"/>
                  </a:outerShdw>
                </a:effectLst>
                <a:latin typeface="Comic Sans MS" pitchFamily="66" charset="0"/>
              </a:rPr>
              <a:t>salute</a:t>
            </a:r>
            <a:r>
              <a:rPr lang="de-CH" sz="1800" dirty="0" smtClean="0">
                <a:solidFill>
                  <a:schemeClr val="tx1"/>
                </a:solidFill>
                <a:effectLst>
                  <a:outerShdw blurRad="38100" dist="38100" dir="2700000" algn="tl">
                    <a:srgbClr val="C0C0C0"/>
                  </a:outerShdw>
                </a:effectLst>
                <a:latin typeface="Comic Sans MS" pitchFamily="66" charset="0"/>
              </a:rPr>
              <a:t> </a:t>
            </a:r>
            <a:r>
              <a:rPr lang="de-CH" sz="1800" dirty="0" err="1" smtClean="0">
                <a:solidFill>
                  <a:schemeClr val="tx1"/>
                </a:solidFill>
                <a:effectLst>
                  <a:outerShdw blurRad="38100" dist="38100" dir="2700000" algn="tl">
                    <a:srgbClr val="C0C0C0"/>
                  </a:outerShdw>
                </a:effectLst>
                <a:latin typeface="Comic Sans MS" pitchFamily="66" charset="0"/>
              </a:rPr>
              <a:t>psico-fisica</a:t>
            </a:r>
            <a:r>
              <a:rPr lang="de-CH" sz="1800" dirty="0" smtClean="0">
                <a:solidFill>
                  <a:schemeClr val="tx1"/>
                </a:solidFill>
                <a:effectLst>
                  <a:outerShdw blurRad="38100" dist="38100" dir="2700000" algn="tl">
                    <a:srgbClr val="C0C0C0"/>
                  </a:outerShdw>
                </a:effectLst>
                <a:latin typeface="Comic Sans MS" pitchFamily="66" charset="0"/>
              </a:rPr>
              <a:t> è </a:t>
            </a:r>
            <a:r>
              <a:rPr lang="de-CH" sz="1800" dirty="0" err="1" smtClean="0">
                <a:solidFill>
                  <a:schemeClr val="tx1"/>
                </a:solidFill>
                <a:effectLst>
                  <a:outerShdw blurRad="38100" dist="38100" dir="2700000" algn="tl">
                    <a:srgbClr val="C0C0C0"/>
                  </a:outerShdw>
                </a:effectLst>
                <a:latin typeface="Comic Sans MS" pitchFamily="66" charset="0"/>
              </a:rPr>
              <a:t>influnzata</a:t>
            </a:r>
            <a:r>
              <a:rPr lang="de-CH" sz="1800" dirty="0" smtClean="0">
                <a:solidFill>
                  <a:schemeClr val="tx1"/>
                </a:solidFill>
                <a:effectLst>
                  <a:outerShdw blurRad="38100" dist="38100" dir="2700000" algn="tl">
                    <a:srgbClr val="C0C0C0"/>
                  </a:outerShdw>
                </a:effectLst>
                <a:latin typeface="Comic Sans MS" pitchFamily="66" charset="0"/>
              </a:rPr>
              <a:t> da </a:t>
            </a:r>
            <a:r>
              <a:rPr lang="de-CH" sz="1800" dirty="0" err="1" smtClean="0">
                <a:solidFill>
                  <a:schemeClr val="tx1"/>
                </a:solidFill>
                <a:effectLst>
                  <a:outerShdw blurRad="38100" dist="38100" dir="2700000" algn="tl">
                    <a:srgbClr val="C0C0C0"/>
                  </a:outerShdw>
                </a:effectLst>
                <a:latin typeface="Comic Sans MS" pitchFamily="66" charset="0"/>
              </a:rPr>
              <a:t>numerosi</a:t>
            </a:r>
            <a:r>
              <a:rPr lang="de-CH" sz="1800" dirty="0" smtClean="0">
                <a:solidFill>
                  <a:schemeClr val="tx1"/>
                </a:solidFill>
                <a:effectLst>
                  <a:outerShdw blurRad="38100" dist="38100" dir="2700000" algn="tl">
                    <a:srgbClr val="C0C0C0"/>
                  </a:outerShdw>
                </a:effectLst>
                <a:latin typeface="Comic Sans MS" pitchFamily="66" charset="0"/>
              </a:rPr>
              <a:t> </a:t>
            </a:r>
            <a:r>
              <a:rPr lang="de-CH" sz="1800" dirty="0" err="1" smtClean="0">
                <a:solidFill>
                  <a:schemeClr val="tx1"/>
                </a:solidFill>
                <a:effectLst>
                  <a:outerShdw blurRad="38100" dist="38100" dir="2700000" algn="tl">
                    <a:srgbClr val="C0C0C0"/>
                  </a:outerShdw>
                </a:effectLst>
                <a:latin typeface="Comic Sans MS" pitchFamily="66" charset="0"/>
              </a:rPr>
              <a:t>fattori</a:t>
            </a:r>
            <a:r>
              <a:rPr lang="de-CH" sz="1800" dirty="0" smtClean="0">
                <a:solidFill>
                  <a:schemeClr val="tx1"/>
                </a:solidFill>
                <a:effectLst>
                  <a:outerShdw blurRad="38100" dist="38100" dir="2700000" algn="tl">
                    <a:srgbClr val="C0C0C0"/>
                  </a:outerShdw>
                </a:effectLst>
                <a:latin typeface="Comic Sans MS" pitchFamily="66" charset="0"/>
              </a:rPr>
              <a:t>, </a:t>
            </a:r>
            <a:r>
              <a:rPr lang="de-CH" sz="1800" dirty="0" err="1" smtClean="0">
                <a:solidFill>
                  <a:schemeClr val="tx1"/>
                </a:solidFill>
                <a:effectLst>
                  <a:outerShdw blurRad="38100" dist="38100" dir="2700000" algn="tl">
                    <a:srgbClr val="C0C0C0"/>
                  </a:outerShdw>
                </a:effectLst>
                <a:latin typeface="Comic Sans MS" pitchFamily="66" charset="0"/>
              </a:rPr>
              <a:t>interni</a:t>
            </a:r>
            <a:r>
              <a:rPr lang="de-CH" sz="1800" dirty="0" smtClean="0">
                <a:solidFill>
                  <a:schemeClr val="tx1"/>
                </a:solidFill>
                <a:effectLst>
                  <a:outerShdw blurRad="38100" dist="38100" dir="2700000" algn="tl">
                    <a:srgbClr val="C0C0C0"/>
                  </a:outerShdw>
                </a:effectLst>
                <a:latin typeface="Comic Sans MS" pitchFamily="66" charset="0"/>
              </a:rPr>
              <a:t> </a:t>
            </a:r>
            <a:r>
              <a:rPr lang="de-CH" sz="1800" dirty="0" err="1" smtClean="0">
                <a:solidFill>
                  <a:schemeClr val="tx1"/>
                </a:solidFill>
                <a:effectLst>
                  <a:outerShdw blurRad="38100" dist="38100" dir="2700000" algn="tl">
                    <a:srgbClr val="C0C0C0"/>
                  </a:outerShdw>
                </a:effectLst>
                <a:latin typeface="Comic Sans MS" pitchFamily="66" charset="0"/>
              </a:rPr>
              <a:t>ed</a:t>
            </a:r>
            <a:r>
              <a:rPr lang="de-CH" sz="1800" dirty="0" smtClean="0">
                <a:solidFill>
                  <a:schemeClr val="tx1"/>
                </a:solidFill>
                <a:effectLst>
                  <a:outerShdw blurRad="38100" dist="38100" dir="2700000" algn="tl">
                    <a:srgbClr val="C0C0C0"/>
                  </a:outerShdw>
                </a:effectLst>
                <a:latin typeface="Comic Sans MS" pitchFamily="66" charset="0"/>
              </a:rPr>
              <a:t> </a:t>
            </a:r>
            <a:r>
              <a:rPr lang="de-CH" sz="1800" dirty="0" err="1" smtClean="0">
                <a:solidFill>
                  <a:schemeClr val="tx1"/>
                </a:solidFill>
                <a:effectLst>
                  <a:outerShdw blurRad="38100" dist="38100" dir="2700000" algn="tl">
                    <a:srgbClr val="C0C0C0"/>
                  </a:outerShdw>
                </a:effectLst>
                <a:latin typeface="Comic Sans MS" pitchFamily="66" charset="0"/>
              </a:rPr>
              <a:t>esterni</a:t>
            </a:r>
            <a:r>
              <a:rPr lang="de-CH" sz="1800" dirty="0" smtClean="0">
                <a:solidFill>
                  <a:schemeClr val="tx1"/>
                </a:solidFill>
                <a:effectLst>
                  <a:outerShdw blurRad="38100" dist="38100" dir="2700000" algn="tl">
                    <a:srgbClr val="C0C0C0"/>
                  </a:outerShdw>
                </a:effectLst>
                <a:latin typeface="Comic Sans MS" pitchFamily="66" charset="0"/>
              </a:rPr>
              <a:t> </a:t>
            </a:r>
            <a:r>
              <a:rPr lang="de-CH" sz="1800" dirty="0" err="1" smtClean="0">
                <a:solidFill>
                  <a:schemeClr val="tx1"/>
                </a:solidFill>
                <a:effectLst>
                  <a:outerShdw blurRad="38100" dist="38100" dir="2700000" algn="tl">
                    <a:srgbClr val="C0C0C0"/>
                  </a:outerShdw>
                </a:effectLst>
                <a:latin typeface="Comic Sans MS" pitchFamily="66" charset="0"/>
              </a:rPr>
              <a:t>all‘organismo</a:t>
            </a:r>
            <a:r>
              <a:rPr lang="de-CH" sz="1800" dirty="0" smtClean="0">
                <a:solidFill>
                  <a:schemeClr val="tx1"/>
                </a:solidFill>
                <a:effectLst>
                  <a:outerShdw blurRad="38100" dist="38100" dir="2700000" algn="tl">
                    <a:srgbClr val="C0C0C0"/>
                  </a:outerShdw>
                </a:effectLst>
                <a:latin typeface="Comic Sans MS" pitchFamily="66" charset="0"/>
              </a:rPr>
              <a:t/>
            </a:r>
            <a:br>
              <a:rPr lang="de-CH" sz="1800" dirty="0" smtClean="0">
                <a:solidFill>
                  <a:schemeClr val="tx1"/>
                </a:solidFill>
                <a:effectLst>
                  <a:outerShdw blurRad="38100" dist="38100" dir="2700000" algn="tl">
                    <a:srgbClr val="C0C0C0"/>
                  </a:outerShdw>
                </a:effectLst>
                <a:latin typeface="Comic Sans MS" pitchFamily="66" charset="0"/>
              </a:rPr>
            </a:br>
            <a:r>
              <a:rPr lang="de-CH" sz="1800" dirty="0">
                <a:solidFill>
                  <a:schemeClr val="tx1"/>
                </a:solidFill>
                <a:effectLst>
                  <a:outerShdw blurRad="38100" dist="38100" dir="2700000" algn="tl">
                    <a:srgbClr val="C0C0C0"/>
                  </a:outerShdw>
                </a:effectLst>
                <a:latin typeface="Comic Sans MS" pitchFamily="66" charset="0"/>
              </a:rPr>
              <a:t/>
            </a:r>
            <a:br>
              <a:rPr lang="de-CH" sz="1800" dirty="0">
                <a:solidFill>
                  <a:schemeClr val="tx1"/>
                </a:solidFill>
                <a:effectLst>
                  <a:outerShdw blurRad="38100" dist="38100" dir="2700000" algn="tl">
                    <a:srgbClr val="C0C0C0"/>
                  </a:outerShdw>
                </a:effectLst>
                <a:latin typeface="Comic Sans MS" pitchFamily="66" charset="0"/>
              </a:rPr>
            </a:br>
            <a:r>
              <a:rPr lang="de-CH" sz="1800" dirty="0" smtClean="0">
                <a:solidFill>
                  <a:schemeClr val="tx1"/>
                </a:solidFill>
                <a:effectLst>
                  <a:outerShdw blurRad="38100" dist="38100" dir="2700000" algn="tl">
                    <a:srgbClr val="C0C0C0"/>
                  </a:outerShdw>
                </a:effectLst>
                <a:latin typeface="Comic Sans MS" pitchFamily="66" charset="0"/>
              </a:rPr>
              <a:t/>
            </a:r>
            <a:br>
              <a:rPr lang="de-CH" sz="1800" dirty="0" smtClean="0">
                <a:solidFill>
                  <a:schemeClr val="tx1"/>
                </a:solidFill>
                <a:effectLst>
                  <a:outerShdw blurRad="38100" dist="38100" dir="2700000" algn="tl">
                    <a:srgbClr val="C0C0C0"/>
                  </a:outerShdw>
                </a:effectLst>
                <a:latin typeface="Comic Sans MS" pitchFamily="66" charset="0"/>
              </a:rPr>
            </a:br>
            <a:r>
              <a:rPr lang="de-CH" sz="1800" dirty="0" smtClean="0">
                <a:solidFill>
                  <a:srgbClr val="FF0000"/>
                </a:solidFill>
                <a:effectLst>
                  <a:outerShdw blurRad="38100" dist="38100" dir="2700000" algn="tl">
                    <a:srgbClr val="C0C0C0"/>
                  </a:outerShdw>
                </a:effectLst>
                <a:latin typeface="Comic Sans MS" pitchFamily="66" charset="0"/>
              </a:rPr>
              <a:t>La </a:t>
            </a:r>
            <a:r>
              <a:rPr lang="de-CH" sz="1800" dirty="0" err="1" smtClean="0">
                <a:solidFill>
                  <a:srgbClr val="FF0000"/>
                </a:solidFill>
                <a:effectLst>
                  <a:outerShdw blurRad="38100" dist="38100" dir="2700000" algn="tl">
                    <a:srgbClr val="C0C0C0"/>
                  </a:outerShdw>
                </a:effectLst>
                <a:latin typeface="Comic Sans MS" pitchFamily="66" charset="0"/>
              </a:rPr>
              <a:t>salute</a:t>
            </a:r>
            <a:r>
              <a:rPr lang="de-CH" sz="1800" dirty="0" smtClean="0">
                <a:solidFill>
                  <a:srgbClr val="FF0000"/>
                </a:solidFill>
                <a:effectLst>
                  <a:outerShdw blurRad="38100" dist="38100" dir="2700000" algn="tl">
                    <a:srgbClr val="C0C0C0"/>
                  </a:outerShdw>
                </a:effectLst>
                <a:latin typeface="Comic Sans MS" pitchFamily="66" charset="0"/>
              </a:rPr>
              <a:t> è </a:t>
            </a:r>
            <a:r>
              <a:rPr lang="de-CH" sz="1800" dirty="0" err="1" smtClean="0">
                <a:solidFill>
                  <a:srgbClr val="FF0000"/>
                </a:solidFill>
                <a:effectLst>
                  <a:outerShdw blurRad="38100" dist="38100" dir="2700000" algn="tl">
                    <a:srgbClr val="C0C0C0"/>
                  </a:outerShdw>
                </a:effectLst>
                <a:latin typeface="Comic Sans MS" pitchFamily="66" charset="0"/>
              </a:rPr>
              <a:t>una</a:t>
            </a:r>
            <a:r>
              <a:rPr lang="de-CH" sz="1800" dirty="0" smtClean="0">
                <a:solidFill>
                  <a:srgbClr val="FF0000"/>
                </a:solidFill>
                <a:effectLst>
                  <a:outerShdw blurRad="38100" dist="38100" dir="2700000" algn="tl">
                    <a:srgbClr val="C0C0C0"/>
                  </a:outerShdw>
                </a:effectLst>
                <a:latin typeface="Comic Sans MS" pitchFamily="66" charset="0"/>
              </a:rPr>
              <a:t> </a:t>
            </a:r>
            <a:r>
              <a:rPr lang="de-CH" sz="1800" dirty="0" err="1" smtClean="0">
                <a:solidFill>
                  <a:srgbClr val="FF0000"/>
                </a:solidFill>
                <a:effectLst>
                  <a:outerShdw blurRad="38100" dist="38100" dir="2700000" algn="tl">
                    <a:srgbClr val="C0C0C0"/>
                  </a:outerShdw>
                </a:effectLst>
                <a:latin typeface="Comic Sans MS" pitchFamily="66" charset="0"/>
              </a:rPr>
              <a:t>condizione</a:t>
            </a:r>
            <a:r>
              <a:rPr lang="de-CH" sz="1800" dirty="0" smtClean="0">
                <a:solidFill>
                  <a:srgbClr val="FF0000"/>
                </a:solidFill>
                <a:effectLst>
                  <a:outerShdw blurRad="38100" dist="38100" dir="2700000" algn="tl">
                    <a:srgbClr val="C0C0C0"/>
                  </a:outerShdw>
                </a:effectLst>
                <a:latin typeface="Comic Sans MS" pitchFamily="66" charset="0"/>
              </a:rPr>
              <a:t> di </a:t>
            </a:r>
            <a:r>
              <a:rPr lang="de-CH" sz="1800" dirty="0" err="1" smtClean="0">
                <a:solidFill>
                  <a:srgbClr val="FF0000"/>
                </a:solidFill>
                <a:effectLst>
                  <a:outerShdw blurRad="38100" dist="38100" dir="2700000" algn="tl">
                    <a:srgbClr val="C0C0C0"/>
                  </a:outerShdw>
                </a:effectLst>
                <a:latin typeface="Comic Sans MS" pitchFamily="66" charset="0"/>
              </a:rPr>
              <a:t>armonico</a:t>
            </a:r>
            <a:r>
              <a:rPr lang="de-CH" sz="1800" dirty="0" smtClean="0">
                <a:solidFill>
                  <a:srgbClr val="FF0000"/>
                </a:solidFill>
                <a:effectLst>
                  <a:outerShdw blurRad="38100" dist="38100" dir="2700000" algn="tl">
                    <a:srgbClr val="C0C0C0"/>
                  </a:outerShdw>
                </a:effectLst>
                <a:latin typeface="Comic Sans MS" pitchFamily="66" charset="0"/>
              </a:rPr>
              <a:t> </a:t>
            </a:r>
            <a:r>
              <a:rPr lang="de-CH" sz="1800" dirty="0" err="1" smtClean="0">
                <a:solidFill>
                  <a:srgbClr val="FF0000"/>
                </a:solidFill>
                <a:effectLst>
                  <a:outerShdw blurRad="38100" dist="38100" dir="2700000" algn="tl">
                    <a:srgbClr val="C0C0C0"/>
                  </a:outerShdw>
                </a:effectLst>
                <a:latin typeface="Comic Sans MS" pitchFamily="66" charset="0"/>
              </a:rPr>
              <a:t>equilibrio</a:t>
            </a:r>
            <a:r>
              <a:rPr lang="de-CH" sz="1800" dirty="0" smtClean="0">
                <a:solidFill>
                  <a:srgbClr val="FF0000"/>
                </a:solidFill>
                <a:effectLst>
                  <a:outerShdw blurRad="38100" dist="38100" dir="2700000" algn="tl">
                    <a:srgbClr val="C0C0C0"/>
                  </a:outerShdw>
                </a:effectLst>
                <a:latin typeface="Comic Sans MS" pitchFamily="66" charset="0"/>
              </a:rPr>
              <a:t>, </a:t>
            </a:r>
            <a:br>
              <a:rPr lang="de-CH" sz="1800" dirty="0" smtClean="0">
                <a:solidFill>
                  <a:srgbClr val="FF0000"/>
                </a:solidFill>
                <a:effectLst>
                  <a:outerShdw blurRad="38100" dist="38100" dir="2700000" algn="tl">
                    <a:srgbClr val="C0C0C0"/>
                  </a:outerShdw>
                </a:effectLst>
                <a:latin typeface="Comic Sans MS" pitchFamily="66" charset="0"/>
              </a:rPr>
            </a:br>
            <a:r>
              <a:rPr lang="de-CH" sz="1800" dirty="0" smtClean="0">
                <a:solidFill>
                  <a:srgbClr val="FF0000"/>
                </a:solidFill>
                <a:effectLst>
                  <a:outerShdw blurRad="38100" dist="38100" dir="2700000" algn="tl">
                    <a:srgbClr val="C0C0C0"/>
                  </a:outerShdw>
                </a:effectLst>
                <a:latin typeface="Comic Sans MS" pitchFamily="66" charset="0"/>
              </a:rPr>
              <a:t>FISICO E MENTALE </a:t>
            </a:r>
            <a:r>
              <a:rPr lang="de-CH" sz="1800" dirty="0" err="1" smtClean="0">
                <a:solidFill>
                  <a:srgbClr val="FF0000"/>
                </a:solidFill>
                <a:effectLst>
                  <a:outerShdw blurRad="38100" dist="38100" dir="2700000" algn="tl">
                    <a:srgbClr val="C0C0C0"/>
                  </a:outerShdw>
                </a:effectLst>
                <a:latin typeface="Comic Sans MS" pitchFamily="66" charset="0"/>
              </a:rPr>
              <a:t>dell’organismo</a:t>
            </a:r>
            <a:r>
              <a:rPr lang="de-CH" sz="1800" dirty="0" smtClean="0">
                <a:solidFill>
                  <a:srgbClr val="FF0000"/>
                </a:solidFill>
                <a:effectLst>
                  <a:outerShdw blurRad="38100" dist="38100" dir="2700000" algn="tl">
                    <a:srgbClr val="C0C0C0"/>
                  </a:outerShdw>
                </a:effectLst>
                <a:latin typeface="Comic Sans MS" pitchFamily="66" charset="0"/>
              </a:rPr>
              <a:t>, </a:t>
            </a:r>
            <a:br>
              <a:rPr lang="de-CH" sz="1800" dirty="0" smtClean="0">
                <a:solidFill>
                  <a:srgbClr val="FF0000"/>
                </a:solidFill>
                <a:effectLst>
                  <a:outerShdw blurRad="38100" dist="38100" dir="2700000" algn="tl">
                    <a:srgbClr val="C0C0C0"/>
                  </a:outerShdw>
                </a:effectLst>
                <a:latin typeface="Comic Sans MS" pitchFamily="66" charset="0"/>
              </a:rPr>
            </a:br>
            <a:r>
              <a:rPr lang="de-CH" sz="1800" dirty="0" err="1" smtClean="0">
                <a:solidFill>
                  <a:srgbClr val="FF0000"/>
                </a:solidFill>
                <a:effectLst>
                  <a:outerShdw blurRad="38100" dist="38100" dir="2700000" algn="tl">
                    <a:srgbClr val="C0C0C0"/>
                  </a:outerShdw>
                </a:effectLst>
                <a:latin typeface="Comic Sans MS" pitchFamily="66" charset="0"/>
              </a:rPr>
              <a:t>dinamicamente</a:t>
            </a:r>
            <a:r>
              <a:rPr lang="de-CH" sz="1800" dirty="0" smtClean="0">
                <a:solidFill>
                  <a:srgbClr val="FF0000"/>
                </a:solidFill>
                <a:effectLst>
                  <a:outerShdw blurRad="38100" dist="38100" dir="2700000" algn="tl">
                    <a:srgbClr val="C0C0C0"/>
                  </a:outerShdw>
                </a:effectLst>
                <a:latin typeface="Comic Sans MS" pitchFamily="66" charset="0"/>
              </a:rPr>
              <a:t> </a:t>
            </a:r>
            <a:r>
              <a:rPr lang="de-CH" sz="1800" dirty="0" err="1" smtClean="0">
                <a:solidFill>
                  <a:srgbClr val="FF0000"/>
                </a:solidFill>
                <a:effectLst>
                  <a:outerShdw blurRad="38100" dist="38100" dir="2700000" algn="tl">
                    <a:srgbClr val="C0C0C0"/>
                  </a:outerShdw>
                </a:effectLst>
                <a:latin typeface="Comic Sans MS" pitchFamily="66" charset="0"/>
              </a:rPr>
              <a:t>integrato</a:t>
            </a:r>
            <a:r>
              <a:rPr lang="de-CH" sz="1800" dirty="0" smtClean="0">
                <a:solidFill>
                  <a:srgbClr val="FF0000"/>
                </a:solidFill>
                <a:effectLst>
                  <a:outerShdw blurRad="38100" dist="38100" dir="2700000" algn="tl">
                    <a:srgbClr val="C0C0C0"/>
                  </a:outerShdw>
                </a:effectLst>
                <a:latin typeface="Comic Sans MS" pitchFamily="66" charset="0"/>
              </a:rPr>
              <a:t> </a:t>
            </a:r>
            <a:r>
              <a:rPr lang="de-CH" sz="1800" dirty="0" err="1" smtClean="0">
                <a:solidFill>
                  <a:srgbClr val="FF0000"/>
                </a:solidFill>
                <a:effectLst>
                  <a:outerShdw blurRad="38100" dist="38100" dir="2700000" algn="tl">
                    <a:srgbClr val="C0C0C0"/>
                  </a:outerShdw>
                </a:effectLst>
                <a:latin typeface="Comic Sans MS" pitchFamily="66" charset="0"/>
              </a:rPr>
              <a:t>nel</a:t>
            </a:r>
            <a:r>
              <a:rPr lang="de-CH" sz="1800" dirty="0" smtClean="0">
                <a:solidFill>
                  <a:srgbClr val="FF0000"/>
                </a:solidFill>
                <a:effectLst>
                  <a:outerShdw blurRad="38100" dist="38100" dir="2700000" algn="tl">
                    <a:srgbClr val="C0C0C0"/>
                  </a:outerShdw>
                </a:effectLst>
                <a:latin typeface="Comic Sans MS" pitchFamily="66" charset="0"/>
              </a:rPr>
              <a:t> </a:t>
            </a:r>
            <a:r>
              <a:rPr lang="de-CH" sz="1800" dirty="0" err="1" smtClean="0">
                <a:solidFill>
                  <a:srgbClr val="FF0000"/>
                </a:solidFill>
                <a:effectLst>
                  <a:outerShdw blurRad="38100" dist="38100" dir="2700000" algn="tl">
                    <a:srgbClr val="C0C0C0"/>
                  </a:outerShdw>
                </a:effectLst>
                <a:latin typeface="Comic Sans MS" pitchFamily="66" charset="0"/>
              </a:rPr>
              <a:t>suo</a:t>
            </a:r>
            <a:r>
              <a:rPr lang="de-CH" sz="1800" dirty="0" smtClean="0">
                <a:solidFill>
                  <a:srgbClr val="FF0000"/>
                </a:solidFill>
                <a:effectLst>
                  <a:outerShdw blurRad="38100" dist="38100" dir="2700000" algn="tl">
                    <a:srgbClr val="C0C0C0"/>
                  </a:outerShdw>
                </a:effectLst>
                <a:latin typeface="Comic Sans MS" pitchFamily="66" charset="0"/>
              </a:rPr>
              <a:t> </a:t>
            </a:r>
            <a:r>
              <a:rPr lang="de-CH" sz="1800" dirty="0" err="1" smtClean="0">
                <a:solidFill>
                  <a:srgbClr val="FF0000"/>
                </a:solidFill>
                <a:effectLst>
                  <a:outerShdw blurRad="38100" dist="38100" dir="2700000" algn="tl">
                    <a:srgbClr val="C0C0C0"/>
                  </a:outerShdw>
                </a:effectLst>
                <a:latin typeface="Comic Sans MS" pitchFamily="66" charset="0"/>
              </a:rPr>
              <a:t>ambiente</a:t>
            </a:r>
            <a:r>
              <a:rPr lang="de-CH" sz="1800" dirty="0" smtClean="0">
                <a:solidFill>
                  <a:srgbClr val="FF0000"/>
                </a:solidFill>
                <a:effectLst>
                  <a:outerShdw blurRad="38100" dist="38100" dir="2700000" algn="tl">
                    <a:srgbClr val="C0C0C0"/>
                  </a:outerShdw>
                </a:effectLst>
                <a:latin typeface="Comic Sans MS" pitchFamily="66" charset="0"/>
              </a:rPr>
              <a:t> </a:t>
            </a:r>
            <a:r>
              <a:rPr lang="de-CH" sz="1800" dirty="0" err="1" smtClean="0">
                <a:solidFill>
                  <a:srgbClr val="FF0000"/>
                </a:solidFill>
                <a:effectLst>
                  <a:outerShdw blurRad="38100" dist="38100" dir="2700000" algn="tl">
                    <a:srgbClr val="C0C0C0"/>
                  </a:outerShdw>
                </a:effectLst>
                <a:latin typeface="Comic Sans MS" pitchFamily="66" charset="0"/>
              </a:rPr>
              <a:t>naturale</a:t>
            </a:r>
            <a:r>
              <a:rPr lang="de-CH" sz="1800" dirty="0" smtClean="0">
                <a:solidFill>
                  <a:srgbClr val="FF0000"/>
                </a:solidFill>
                <a:effectLst>
                  <a:outerShdw blurRad="38100" dist="38100" dir="2700000" algn="tl">
                    <a:srgbClr val="C0C0C0"/>
                  </a:outerShdw>
                </a:effectLst>
                <a:latin typeface="Comic Sans MS" pitchFamily="66" charset="0"/>
              </a:rPr>
              <a:t> e </a:t>
            </a:r>
            <a:r>
              <a:rPr lang="de-CH" sz="1800" dirty="0" err="1" smtClean="0">
                <a:solidFill>
                  <a:srgbClr val="FF0000"/>
                </a:solidFill>
                <a:effectLst>
                  <a:outerShdw blurRad="38100" dist="38100" dir="2700000" algn="tl">
                    <a:srgbClr val="C0C0C0"/>
                  </a:outerShdw>
                </a:effectLst>
                <a:latin typeface="Comic Sans MS" pitchFamily="66" charset="0"/>
              </a:rPr>
              <a:t>sociale</a:t>
            </a:r>
            <a:r>
              <a:rPr lang="de-CH" sz="1800" dirty="0" smtClean="0">
                <a:solidFill>
                  <a:srgbClr val="FF0000"/>
                </a:solidFill>
                <a:effectLst>
                  <a:outerShdw blurRad="38100" dist="38100" dir="2700000" algn="tl">
                    <a:srgbClr val="C0C0C0"/>
                  </a:outerShdw>
                </a:effectLst>
                <a:latin typeface="Comic Sans MS" pitchFamily="66" charset="0"/>
              </a:rPr>
              <a:t/>
            </a:r>
            <a:br>
              <a:rPr lang="de-CH" sz="1800" dirty="0" smtClean="0">
                <a:solidFill>
                  <a:srgbClr val="FF0000"/>
                </a:solidFill>
                <a:effectLst>
                  <a:outerShdw blurRad="38100" dist="38100" dir="2700000" algn="tl">
                    <a:srgbClr val="C0C0C0"/>
                  </a:outerShdw>
                </a:effectLst>
                <a:latin typeface="Comic Sans MS" pitchFamily="66" charset="0"/>
              </a:rPr>
            </a:br>
            <a:r>
              <a:rPr lang="de-CH" sz="1800" dirty="0" smtClean="0">
                <a:solidFill>
                  <a:srgbClr val="FF0000"/>
                </a:solidFill>
                <a:effectLst>
                  <a:outerShdw blurRad="38100" dist="38100" dir="2700000" algn="tl">
                    <a:srgbClr val="C0C0C0"/>
                  </a:outerShdw>
                </a:effectLst>
                <a:latin typeface="Comic Sans MS" pitchFamily="66" charset="0"/>
              </a:rPr>
              <a:t/>
            </a:r>
            <a:br>
              <a:rPr lang="de-CH" sz="1800" dirty="0" smtClean="0">
                <a:solidFill>
                  <a:srgbClr val="FF0000"/>
                </a:solidFill>
                <a:effectLst>
                  <a:outerShdw blurRad="38100" dist="38100" dir="2700000" algn="tl">
                    <a:srgbClr val="C0C0C0"/>
                  </a:outerShdw>
                </a:effectLst>
                <a:latin typeface="Comic Sans MS" pitchFamily="66" charset="0"/>
              </a:rPr>
            </a:br>
            <a:r>
              <a:rPr lang="de-CH" sz="1800" dirty="0" smtClean="0">
                <a:solidFill>
                  <a:srgbClr val="FF0000"/>
                </a:solidFill>
                <a:effectLst>
                  <a:outerShdw blurRad="38100" dist="38100" dir="2700000" algn="tl">
                    <a:srgbClr val="C0C0C0"/>
                  </a:outerShdw>
                </a:effectLst>
                <a:latin typeface="Comic Sans MS" pitchFamily="66" charset="0"/>
              </a:rPr>
              <a:t>(A. </a:t>
            </a:r>
            <a:r>
              <a:rPr lang="de-CH" sz="1800" dirty="0" err="1" smtClean="0">
                <a:solidFill>
                  <a:srgbClr val="FF0000"/>
                </a:solidFill>
                <a:effectLst>
                  <a:outerShdw blurRad="38100" dist="38100" dir="2700000" algn="tl">
                    <a:srgbClr val="C0C0C0"/>
                  </a:outerShdw>
                </a:effectLst>
                <a:latin typeface="Comic Sans MS" pitchFamily="66" charset="0"/>
              </a:rPr>
              <a:t>Seppilli</a:t>
            </a:r>
            <a:r>
              <a:rPr lang="de-CH" sz="1800" dirty="0" smtClean="0">
                <a:solidFill>
                  <a:srgbClr val="FF0000"/>
                </a:solidFill>
                <a:effectLst>
                  <a:outerShdw blurRad="38100" dist="38100" dir="2700000" algn="tl">
                    <a:srgbClr val="C0C0C0"/>
                  </a:outerShdw>
                </a:effectLst>
                <a:latin typeface="Comic Sans MS" pitchFamily="66" charset="0"/>
              </a:rPr>
              <a:t>, 1966)</a:t>
            </a:r>
            <a:endParaRPr lang="it-CH" sz="1800" dirty="0" smtClean="0">
              <a:solidFill>
                <a:srgbClr val="FF0000"/>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olo 5"/>
          <p:cNvSpPr>
            <a:spLocks noGrp="1"/>
          </p:cNvSpPr>
          <p:nvPr>
            <p:ph type="title" idx="4294967295"/>
          </p:nvPr>
        </p:nvSpPr>
        <p:spPr bwMode="auto">
          <a:xfrm>
            <a:off x="468313" y="188913"/>
            <a:ext cx="8229600" cy="2087562"/>
          </a:xfrm>
          <a:noFill/>
        </p:spPr>
        <p:txBody>
          <a:bodyPr wrap="square" numCol="1" anchorCtr="0" compatLnSpc="1">
            <a:prstTxWarp prst="textNoShape">
              <a:avLst/>
            </a:prstTxWarp>
          </a:bodyPr>
          <a:lstStyle/>
          <a:p>
            <a:pPr eaLnBrk="1" hangingPunct="1">
              <a:lnSpc>
                <a:spcPts val="3200"/>
              </a:lnSpc>
            </a:pPr>
            <a:r>
              <a:rPr lang="it-CH" sz="1600" b="1" i="1" smtClean="0">
                <a:effectLst/>
                <a:latin typeface="Comic Sans MS" pitchFamily="66" charset="0"/>
              </a:rPr>
              <a:t/>
            </a:r>
            <a:br>
              <a:rPr lang="it-CH" sz="1600" b="1" i="1" smtClean="0">
                <a:effectLst/>
                <a:latin typeface="Comic Sans MS" pitchFamily="66" charset="0"/>
              </a:rPr>
            </a:br>
            <a:r>
              <a:rPr lang="it-CH" sz="1600" b="1" i="1" smtClean="0">
                <a:effectLst/>
                <a:latin typeface="Comic Sans MS" pitchFamily="66" charset="0"/>
              </a:rPr>
              <a:t> L’attività fisica influenza particolarmente l’apporto di nutrienti</a:t>
            </a:r>
            <a:r>
              <a:rPr lang="it-CH" sz="1600" b="1" i="1" smtClean="0">
                <a:solidFill>
                  <a:srgbClr val="C51401"/>
                </a:solidFill>
                <a:effectLst/>
                <a:latin typeface="Comic Sans MS" pitchFamily="66" charset="0"/>
              </a:rPr>
              <a:t>, </a:t>
            </a:r>
            <a:r>
              <a:rPr lang="it-CH" sz="1600" b="1" i="1" smtClean="0">
                <a:solidFill>
                  <a:srgbClr val="FF0000"/>
                </a:solidFill>
                <a:effectLst/>
                <a:latin typeface="Comic Sans MS" pitchFamily="66" charset="0"/>
              </a:rPr>
              <a:t>soprattutto se intensa e duratura</a:t>
            </a:r>
            <a:r>
              <a:rPr lang="it-CH" sz="1600" b="1" i="1" smtClean="0">
                <a:effectLst/>
                <a:latin typeface="Comic Sans MS" pitchFamily="66" charset="0"/>
              </a:rPr>
              <a:t>.</a:t>
            </a:r>
            <a:br>
              <a:rPr lang="it-CH" sz="1600" b="1" i="1" smtClean="0">
                <a:effectLst/>
                <a:latin typeface="Comic Sans MS" pitchFamily="66" charset="0"/>
              </a:rPr>
            </a:br>
            <a:r>
              <a:rPr lang="it-CH" sz="1600" b="1" i="1" smtClean="0">
                <a:effectLst/>
                <a:latin typeface="Comic Sans MS" pitchFamily="66" charset="0"/>
              </a:rPr>
              <a:t>MA FAI ATTENZIONE:</a:t>
            </a:r>
            <a:br>
              <a:rPr lang="it-CH" sz="1600" b="1" i="1" smtClean="0">
                <a:effectLst/>
                <a:latin typeface="Comic Sans MS" pitchFamily="66" charset="0"/>
              </a:rPr>
            </a:br>
            <a:r>
              <a:rPr lang="it-CH" sz="1600" b="1" i="1" smtClean="0">
                <a:solidFill>
                  <a:srgbClr val="FF0000"/>
                </a:solidFill>
                <a:effectLst/>
                <a:latin typeface="Comic Sans MS" pitchFamily="66" charset="0"/>
              </a:rPr>
              <a:t>fino ad un’ora di attività fisica l’organismo NON necessita di un apporto straordinario di nutrienti.</a:t>
            </a:r>
          </a:p>
        </p:txBody>
      </p:sp>
      <p:pic>
        <p:nvPicPr>
          <p:cNvPr id="36866" name="Picture 5" descr="Risultati immagini per ATTIVITÀ FISICA INTENSA">
            <a:hlinkClick r:id="rId2"/>
          </p:cNvPr>
          <p:cNvPicPr>
            <a:picLocks noChangeAspect="1" noChangeArrowheads="1"/>
          </p:cNvPicPr>
          <p:nvPr/>
        </p:nvPicPr>
        <p:blipFill>
          <a:blip r:embed="rId3"/>
          <a:srcRect/>
          <a:stretch>
            <a:fillRect/>
          </a:stretch>
        </p:blipFill>
        <p:spPr bwMode="auto">
          <a:xfrm>
            <a:off x="900113" y="3068638"/>
            <a:ext cx="2922587" cy="2730500"/>
          </a:xfrm>
          <a:prstGeom prst="rect">
            <a:avLst/>
          </a:prstGeom>
          <a:noFill/>
          <a:ln w="9525">
            <a:noFill/>
            <a:miter lim="800000"/>
            <a:headEnd/>
            <a:tailEnd/>
          </a:ln>
        </p:spPr>
      </p:pic>
      <p:pic>
        <p:nvPicPr>
          <p:cNvPr id="36867" name="Picture 5" descr="Risultati immagini per utilizzo sostanze energetiche durante attività fisica">
            <a:hlinkClick r:id="rId4"/>
          </p:cNvPr>
          <p:cNvPicPr>
            <a:picLocks noChangeAspect="1" noChangeArrowheads="1"/>
          </p:cNvPicPr>
          <p:nvPr/>
        </p:nvPicPr>
        <p:blipFill>
          <a:blip r:embed="rId5"/>
          <a:srcRect/>
          <a:stretch>
            <a:fillRect/>
          </a:stretch>
        </p:blipFill>
        <p:spPr bwMode="auto">
          <a:xfrm>
            <a:off x="3995738" y="3206750"/>
            <a:ext cx="4968875" cy="2609850"/>
          </a:xfrm>
          <a:prstGeom prst="rect">
            <a:avLst/>
          </a:prstGeom>
          <a:noFill/>
          <a:ln w="9525">
            <a:noFill/>
            <a:miter lim="800000"/>
            <a:headEnd/>
            <a:tailEnd/>
          </a:ln>
        </p:spPr>
      </p:pic>
    </p:spTree>
    <p:extLst>
      <p:ext uri="{BB962C8B-B14F-4D97-AF65-F5344CB8AC3E}">
        <p14:creationId xmlns:p14="http://schemas.microsoft.com/office/powerpoint/2010/main" val="3655122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olo 5"/>
          <p:cNvSpPr>
            <a:spLocks noGrp="1"/>
          </p:cNvSpPr>
          <p:nvPr>
            <p:ph type="title" idx="4294967295"/>
          </p:nvPr>
        </p:nvSpPr>
        <p:spPr bwMode="auto">
          <a:xfrm>
            <a:off x="468313" y="404813"/>
            <a:ext cx="8229600" cy="1152525"/>
          </a:xfrm>
          <a:noFill/>
        </p:spPr>
        <p:txBody>
          <a:bodyPr wrap="square" numCol="1" anchorCtr="0" compatLnSpc="1">
            <a:prstTxWarp prst="textNoShape">
              <a:avLst/>
            </a:prstTxWarp>
          </a:bodyPr>
          <a:lstStyle/>
          <a:p>
            <a:pPr eaLnBrk="1" hangingPunct="1">
              <a:lnSpc>
                <a:spcPts val="3200"/>
              </a:lnSpc>
            </a:pPr>
            <a:r>
              <a:rPr lang="it-CH" sz="1600" b="1" i="1" smtClean="0">
                <a:effectLst/>
                <a:latin typeface="Comic Sans MS" pitchFamily="66" charset="0"/>
              </a:rPr>
              <a:t/>
            </a:r>
            <a:br>
              <a:rPr lang="it-CH" sz="1600" b="1" i="1" smtClean="0">
                <a:effectLst/>
                <a:latin typeface="Comic Sans MS" pitchFamily="66" charset="0"/>
              </a:rPr>
            </a:br>
            <a:r>
              <a:rPr lang="it-CH" sz="1600" b="1" i="1" smtClean="0">
                <a:effectLst/>
                <a:latin typeface="Comic Sans MS" pitchFamily="66" charset="0"/>
              </a:rPr>
              <a:t>INTEGRATORI ALIMENTARI E SPORT: VALE IL SOLITO CONCETTO</a:t>
            </a:r>
            <a:br>
              <a:rPr lang="it-CH" sz="1600" b="1" i="1" smtClean="0">
                <a:effectLst/>
                <a:latin typeface="Comic Sans MS" pitchFamily="66" charset="0"/>
              </a:rPr>
            </a:br>
            <a:r>
              <a:rPr lang="it-CH" sz="1600" b="1" i="1" smtClean="0">
                <a:solidFill>
                  <a:srgbClr val="C51401"/>
                </a:solidFill>
                <a:effectLst/>
                <a:latin typeface="Comic Sans MS" pitchFamily="66" charset="0"/>
              </a:rPr>
              <a:t>come ottimizzare il rendimento cellulare? QUINDI:</a:t>
            </a:r>
            <a:br>
              <a:rPr lang="it-CH" sz="1600" b="1" i="1" smtClean="0">
                <a:solidFill>
                  <a:srgbClr val="C51401"/>
                </a:solidFill>
                <a:effectLst/>
                <a:latin typeface="Comic Sans MS" pitchFamily="66" charset="0"/>
              </a:rPr>
            </a:br>
            <a:r>
              <a:rPr lang="it-CH" sz="1600" b="1" i="1" smtClean="0">
                <a:solidFill>
                  <a:srgbClr val="C51401"/>
                </a:solidFill>
                <a:effectLst/>
                <a:latin typeface="Comic Sans MS" pitchFamily="66" charset="0"/>
              </a:rPr>
              <a:t>Cosa “consumano” particolarmente le cellule muscolari durante la sollecitazione?</a:t>
            </a:r>
            <a:endParaRPr lang="it-CH" sz="1600" b="1" i="1" smtClean="0">
              <a:effectLst/>
              <a:latin typeface="Comic Sans MS" pitchFamily="66" charset="0"/>
            </a:endParaRPr>
          </a:p>
        </p:txBody>
      </p:sp>
      <p:pic>
        <p:nvPicPr>
          <p:cNvPr id="37890" name="Picture 5" descr="Risultati immagini per integratori alimentari e port">
            <a:hlinkClick r:id="rId2"/>
          </p:cNvPr>
          <p:cNvPicPr>
            <a:picLocks noChangeAspect="1" noChangeArrowheads="1"/>
          </p:cNvPicPr>
          <p:nvPr/>
        </p:nvPicPr>
        <p:blipFill>
          <a:blip r:embed="rId3"/>
          <a:srcRect/>
          <a:stretch>
            <a:fillRect/>
          </a:stretch>
        </p:blipFill>
        <p:spPr bwMode="auto">
          <a:xfrm>
            <a:off x="684213" y="1557338"/>
            <a:ext cx="2381250" cy="2381250"/>
          </a:xfrm>
          <a:prstGeom prst="rect">
            <a:avLst/>
          </a:prstGeom>
          <a:noFill/>
          <a:ln w="9525">
            <a:noFill/>
            <a:miter lim="800000"/>
            <a:headEnd/>
            <a:tailEnd/>
          </a:ln>
        </p:spPr>
      </p:pic>
      <p:pic>
        <p:nvPicPr>
          <p:cNvPr id="37891" name="Picture 9" descr="Risultati immagini per integratori alimentari e port">
            <a:hlinkClick r:id="rId4"/>
          </p:cNvPr>
          <p:cNvPicPr>
            <a:picLocks noChangeAspect="1" noChangeArrowheads="1"/>
          </p:cNvPicPr>
          <p:nvPr/>
        </p:nvPicPr>
        <p:blipFill>
          <a:blip r:embed="rId5"/>
          <a:srcRect/>
          <a:stretch>
            <a:fillRect/>
          </a:stretch>
        </p:blipFill>
        <p:spPr bwMode="auto">
          <a:xfrm>
            <a:off x="3563938" y="1628775"/>
            <a:ext cx="2381250" cy="2381250"/>
          </a:xfrm>
          <a:prstGeom prst="rect">
            <a:avLst/>
          </a:prstGeom>
          <a:noFill/>
          <a:ln w="9525">
            <a:noFill/>
            <a:miter lim="800000"/>
            <a:headEnd/>
            <a:tailEnd/>
          </a:ln>
        </p:spPr>
      </p:pic>
      <p:pic>
        <p:nvPicPr>
          <p:cNvPr id="37892" name="Picture 11" descr="Risultati immagini per integratori alimentari e port">
            <a:hlinkClick r:id="rId6"/>
          </p:cNvPr>
          <p:cNvPicPr>
            <a:picLocks noChangeAspect="1" noChangeArrowheads="1"/>
          </p:cNvPicPr>
          <p:nvPr/>
        </p:nvPicPr>
        <p:blipFill>
          <a:blip r:embed="rId7"/>
          <a:srcRect/>
          <a:stretch>
            <a:fillRect/>
          </a:stretch>
        </p:blipFill>
        <p:spPr bwMode="auto">
          <a:xfrm>
            <a:off x="755650" y="4149725"/>
            <a:ext cx="2381250" cy="2381250"/>
          </a:xfrm>
          <a:prstGeom prst="rect">
            <a:avLst/>
          </a:prstGeom>
          <a:noFill/>
          <a:ln w="9525">
            <a:noFill/>
            <a:miter lim="800000"/>
            <a:headEnd/>
            <a:tailEnd/>
          </a:ln>
        </p:spPr>
      </p:pic>
      <p:pic>
        <p:nvPicPr>
          <p:cNvPr id="37893" name="Picture 13" descr="Immagine correlata">
            <a:hlinkClick r:id="rId8"/>
          </p:cNvPr>
          <p:cNvPicPr>
            <a:picLocks noChangeAspect="1" noChangeArrowheads="1"/>
          </p:cNvPicPr>
          <p:nvPr/>
        </p:nvPicPr>
        <p:blipFill>
          <a:blip r:embed="rId9"/>
          <a:srcRect/>
          <a:stretch>
            <a:fillRect/>
          </a:stretch>
        </p:blipFill>
        <p:spPr bwMode="auto">
          <a:xfrm>
            <a:off x="6300788" y="1844675"/>
            <a:ext cx="2339975" cy="2339975"/>
          </a:xfrm>
          <a:prstGeom prst="rect">
            <a:avLst/>
          </a:prstGeom>
          <a:noFill/>
          <a:ln w="9525">
            <a:noFill/>
            <a:miter lim="800000"/>
            <a:headEnd/>
            <a:tailEnd/>
          </a:ln>
        </p:spPr>
      </p:pic>
      <p:pic>
        <p:nvPicPr>
          <p:cNvPr id="37894" name="Picture 15" descr="Risultati immagini per integratori alimentari e port">
            <a:hlinkClick r:id="rId10"/>
          </p:cNvPr>
          <p:cNvPicPr>
            <a:picLocks noChangeAspect="1" noChangeArrowheads="1"/>
          </p:cNvPicPr>
          <p:nvPr/>
        </p:nvPicPr>
        <p:blipFill>
          <a:blip r:embed="rId11"/>
          <a:srcRect/>
          <a:stretch>
            <a:fillRect/>
          </a:stretch>
        </p:blipFill>
        <p:spPr bwMode="auto">
          <a:xfrm>
            <a:off x="3708400" y="4292600"/>
            <a:ext cx="4467225" cy="2114550"/>
          </a:xfrm>
          <a:prstGeom prst="rect">
            <a:avLst/>
          </a:prstGeom>
          <a:noFill/>
          <a:ln w="9525">
            <a:noFill/>
            <a:miter lim="800000"/>
            <a:headEnd/>
            <a:tailEnd/>
          </a:ln>
        </p:spPr>
      </p:pic>
    </p:spTree>
    <p:extLst>
      <p:ext uri="{BB962C8B-B14F-4D97-AF65-F5344CB8AC3E}">
        <p14:creationId xmlns:p14="http://schemas.microsoft.com/office/powerpoint/2010/main" val="3956852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333375"/>
            <a:ext cx="8229600" cy="1223963"/>
          </a:xfrm>
        </p:spPr>
        <p:txBody>
          <a:bodyPr/>
          <a:lstStyle/>
          <a:p>
            <a:pPr eaLnBrk="1" fontAlgn="auto" hangingPunct="1">
              <a:lnSpc>
                <a:spcPts val="3200"/>
              </a:lnSpc>
              <a:spcAft>
                <a:spcPts val="0"/>
              </a:spcAft>
              <a:defRPr/>
            </a:pPr>
            <a:r>
              <a:rPr lang="it-CH" sz="2000" b="1" u="sng" dirty="0" smtClean="0">
                <a:effectLst/>
                <a:latin typeface="Comic Sans MS" panose="030F0702030302020204" pitchFamily="66" charset="0"/>
              </a:rPr>
              <a:t>4) </a:t>
            </a:r>
            <a:r>
              <a:rPr lang="it-CH" sz="2000" b="1" u="sng" dirty="0" err="1" smtClean="0">
                <a:effectLst/>
                <a:latin typeface="Comic Sans MS" panose="030F0702030302020204" pitchFamily="66" charset="0"/>
              </a:rPr>
              <a:t>pH</a:t>
            </a:r>
            <a:r>
              <a:rPr lang="it-CH" sz="2000" b="1" u="sng" dirty="0" smtClean="0">
                <a:effectLst/>
                <a:latin typeface="Comic Sans MS" panose="030F0702030302020204" pitchFamily="66" charset="0"/>
              </a:rPr>
              <a:t> CELLULARE:</a:t>
            </a:r>
            <a:br>
              <a:rPr lang="it-CH" sz="2000" b="1" u="sng" dirty="0" smtClean="0">
                <a:effectLst/>
                <a:latin typeface="Comic Sans MS" panose="030F0702030302020204" pitchFamily="66" charset="0"/>
              </a:rPr>
            </a:br>
            <a:r>
              <a:rPr lang="it-CH" sz="1400" b="1" u="sng" dirty="0">
                <a:effectLst/>
                <a:latin typeface="Comic Sans MS" panose="030F0702030302020204" pitchFamily="66" charset="0"/>
              </a:rPr>
              <a:t>l’ambiente </a:t>
            </a:r>
            <a:r>
              <a:rPr lang="it-CH" sz="1400" b="1" u="sng" dirty="0" smtClean="0">
                <a:effectLst/>
                <a:latin typeface="Comic Sans MS" panose="030F0702030302020204" pitchFamily="66" charset="0"/>
              </a:rPr>
              <a:t>cellulare INFLUENZA FORTEMENTE </a:t>
            </a:r>
            <a:r>
              <a:rPr lang="it-CH" sz="1400" b="1" u="sng" dirty="0">
                <a:effectLst/>
                <a:latin typeface="Comic Sans MS" panose="030F0702030302020204" pitchFamily="66" charset="0"/>
              </a:rPr>
              <a:t>il rendimento </a:t>
            </a:r>
            <a:r>
              <a:rPr lang="it-CH" sz="1400" b="1" u="sng" dirty="0" smtClean="0">
                <a:effectLst/>
                <a:latin typeface="Comic Sans MS" panose="030F0702030302020204" pitchFamily="66" charset="0"/>
              </a:rPr>
              <a:t>cellulare</a:t>
            </a:r>
            <a:br>
              <a:rPr lang="it-CH" sz="1400" b="1" u="sng" dirty="0" smtClean="0">
                <a:effectLst/>
                <a:latin typeface="Comic Sans MS" panose="030F0702030302020204" pitchFamily="66" charset="0"/>
              </a:rPr>
            </a:br>
            <a:r>
              <a:rPr lang="it-CH" sz="1400" b="1" i="1" dirty="0">
                <a:effectLst/>
                <a:latin typeface="Comic Sans MS" panose="030F0702030302020204" pitchFamily="66" charset="0"/>
              </a:rPr>
              <a:t>La salute è strettamente correlata con il </a:t>
            </a:r>
            <a:r>
              <a:rPr lang="it-CH" sz="1400" b="1" i="1" dirty="0" err="1">
                <a:effectLst/>
                <a:latin typeface="Comic Sans MS" panose="030F0702030302020204" pitchFamily="66" charset="0"/>
              </a:rPr>
              <a:t>pH</a:t>
            </a:r>
            <a:r>
              <a:rPr lang="it-CH" sz="1400" b="1" i="1" dirty="0">
                <a:effectLst/>
                <a:latin typeface="Comic Sans MS" panose="030F0702030302020204" pitchFamily="66" charset="0"/>
              </a:rPr>
              <a:t> del nostro </a:t>
            </a:r>
            <a:r>
              <a:rPr lang="it-CH" sz="1400" b="1" i="1" dirty="0" smtClean="0">
                <a:effectLst/>
                <a:latin typeface="Comic Sans MS" panose="030F0702030302020204" pitchFamily="66" charset="0"/>
              </a:rPr>
              <a:t>organismo</a:t>
            </a:r>
            <a:endParaRPr lang="it-CH" sz="1200" b="1" dirty="0">
              <a:solidFill>
                <a:srgbClr val="FF0000"/>
              </a:solidFill>
              <a:latin typeface="Comic Sans MS" panose="030F0702030302020204" pitchFamily="66" charset="0"/>
            </a:endParaRPr>
          </a:p>
        </p:txBody>
      </p:sp>
      <p:pic>
        <p:nvPicPr>
          <p:cNvPr id="46082" name="Immagine 2" descr="Risultati immagini per acidità organismo">
            <a:hlinkClick r:id="rId2"/>
          </p:cNvPr>
          <p:cNvPicPr>
            <a:picLocks noChangeAspect="1" noChangeArrowheads="1"/>
          </p:cNvPicPr>
          <p:nvPr/>
        </p:nvPicPr>
        <p:blipFill>
          <a:blip r:embed="rId3"/>
          <a:srcRect/>
          <a:stretch>
            <a:fillRect/>
          </a:stretch>
        </p:blipFill>
        <p:spPr bwMode="auto">
          <a:xfrm>
            <a:off x="1885950" y="1695450"/>
            <a:ext cx="5372100"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olo 5"/>
          <p:cNvSpPr>
            <a:spLocks noGrp="1"/>
          </p:cNvSpPr>
          <p:nvPr>
            <p:ph type="title"/>
          </p:nvPr>
        </p:nvSpPr>
        <p:spPr bwMode="auto">
          <a:xfrm>
            <a:off x="539750" y="260350"/>
            <a:ext cx="8229600" cy="2016125"/>
          </a:xfrm>
        </p:spPr>
        <p:txBody>
          <a:bodyPr wrap="square" numCol="1" anchorCtr="0" compatLnSpc="1">
            <a:prstTxWarp prst="textNoShape">
              <a:avLst/>
            </a:prstTxWarp>
          </a:bodyPr>
          <a:lstStyle/>
          <a:p>
            <a:pPr marL="342900" indent="-342900" eaLnBrk="1" hangingPunct="1">
              <a:lnSpc>
                <a:spcPts val="3200"/>
              </a:lnSpc>
            </a:pPr>
            <a:r>
              <a:rPr lang="it-CH" sz="1400" b="1" u="sng" smtClean="0">
                <a:effectLst/>
                <a:latin typeface="Comic Sans MS" pitchFamily="66" charset="0"/>
              </a:rPr>
              <a:t>PH e salute</a:t>
            </a:r>
            <a:br>
              <a:rPr lang="it-CH" sz="1400" b="1" u="sng" smtClean="0">
                <a:effectLst/>
                <a:latin typeface="Comic Sans MS" pitchFamily="66" charset="0"/>
              </a:rPr>
            </a:br>
            <a:r>
              <a:rPr lang="it-CH" sz="1400" b="1" i="1" smtClean="0">
                <a:effectLst/>
                <a:latin typeface="Comic Sans MS" pitchFamily="66" charset="0"/>
              </a:rPr>
              <a:t>Limita cibi acidi (</a:t>
            </a:r>
            <a:r>
              <a:rPr lang="it-CH" sz="1400" b="1" i="1" smtClean="0">
                <a:solidFill>
                  <a:srgbClr val="FF0000"/>
                </a:solidFill>
                <a:effectLst/>
                <a:latin typeface="Comic Sans MS" pitchFamily="66" charset="0"/>
              </a:rPr>
              <a:t>zuccheri, prodotti animali, prodotti confezionati, prodotti raffinati e trasformati, alcol</a:t>
            </a:r>
            <a:r>
              <a:rPr lang="it-CH" sz="1400" b="1" i="1" smtClean="0">
                <a:effectLst/>
                <a:latin typeface="Comic Sans MS" pitchFamily="66" charset="0"/>
              </a:rPr>
              <a:t>);</a:t>
            </a:r>
            <a:br>
              <a:rPr lang="it-CH" sz="1400" b="1" i="1" smtClean="0">
                <a:effectLst/>
                <a:latin typeface="Comic Sans MS" pitchFamily="66" charset="0"/>
              </a:rPr>
            </a:br>
            <a:r>
              <a:rPr lang="it-CH" sz="1400" b="1" i="1" smtClean="0">
                <a:effectLst/>
                <a:latin typeface="Comic Sans MS" pitchFamily="66" charset="0"/>
              </a:rPr>
              <a:t>favorisci cibi alcalini (frutta, verdura e prodotti naturali);</a:t>
            </a:r>
            <a:r>
              <a:rPr lang="it-CH" sz="1400" smtClean="0">
                <a:effectLst/>
                <a:latin typeface="Comic Sans MS" pitchFamily="66" charset="0"/>
              </a:rPr>
              <a:t/>
            </a:r>
            <a:br>
              <a:rPr lang="it-CH" sz="1400" smtClean="0">
                <a:effectLst/>
                <a:latin typeface="Comic Sans MS" pitchFamily="66" charset="0"/>
              </a:rPr>
            </a:br>
            <a:r>
              <a:rPr lang="it-CH" sz="1400" b="1" i="1" smtClean="0">
                <a:effectLst/>
                <a:latin typeface="Comic Sans MS" pitchFamily="66" charset="0"/>
              </a:rPr>
              <a:t>una corretta idratazione agisce da tampone (neutralizza l’acidità</a:t>
            </a:r>
            <a:r>
              <a:rPr lang="it-CH" sz="1400" b="1" i="1" smtClean="0">
                <a:effectLst/>
              </a:rPr>
              <a:t>).</a:t>
            </a:r>
            <a:endParaRPr lang="it-CH" sz="4400" b="1" smtClean="0">
              <a:solidFill>
                <a:srgbClr val="FF0000"/>
              </a:solidFill>
              <a:effectLst/>
              <a:latin typeface="Comic Sans MS" pitchFamily="66" charset="0"/>
            </a:endParaRPr>
          </a:p>
        </p:txBody>
      </p:sp>
      <p:pic>
        <p:nvPicPr>
          <p:cNvPr id="47106" name="Immagine 2" descr="Risultati immagini per acidità organismo">
            <a:hlinkClick r:id="rId2"/>
          </p:cNvPr>
          <p:cNvPicPr>
            <a:picLocks noChangeAspect="1" noChangeArrowheads="1"/>
          </p:cNvPicPr>
          <p:nvPr/>
        </p:nvPicPr>
        <p:blipFill>
          <a:blip r:embed="rId3"/>
          <a:srcRect/>
          <a:stretch>
            <a:fillRect/>
          </a:stretch>
        </p:blipFill>
        <p:spPr bwMode="auto">
          <a:xfrm>
            <a:off x="1619250" y="2492375"/>
            <a:ext cx="5976938"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333375"/>
            <a:ext cx="8229600" cy="2447925"/>
          </a:xfrm>
        </p:spPr>
        <p:txBody>
          <a:bodyPr/>
          <a:lstStyle/>
          <a:p>
            <a:pPr eaLnBrk="1" fontAlgn="auto" hangingPunct="1">
              <a:lnSpc>
                <a:spcPts val="3200"/>
              </a:lnSpc>
              <a:spcAft>
                <a:spcPts val="0"/>
              </a:spcAft>
              <a:defRPr/>
            </a:pPr>
            <a:r>
              <a:rPr lang="it-IT" sz="1400" b="1" i="1" u="sng" dirty="0" smtClean="0">
                <a:effectLst/>
                <a:latin typeface="Comic Sans MS" panose="030F0702030302020204" pitchFamily="66" charset="0"/>
              </a:rPr>
              <a:t>Un’alimentazione troppo ricca di prodotti acidi crea un ambiente cellulare acido, e può portare a:</a:t>
            </a:r>
            <a:br>
              <a:rPr lang="it-IT" sz="1400" b="1" i="1" u="sng" dirty="0" smtClean="0">
                <a:effectLst/>
                <a:latin typeface="Comic Sans MS" panose="030F0702030302020204" pitchFamily="66" charset="0"/>
              </a:rPr>
            </a:br>
            <a:r>
              <a:rPr lang="it-IT" sz="1400" b="1" dirty="0">
                <a:effectLst/>
                <a:latin typeface="Comic Sans MS" panose="030F0702030302020204" pitchFamily="66" charset="0"/>
              </a:rPr>
              <a:t>malattie </a:t>
            </a:r>
            <a:r>
              <a:rPr lang="it-IT" sz="1400" b="1" dirty="0" smtClean="0">
                <a:effectLst/>
                <a:latin typeface="Comic Sans MS" panose="030F0702030302020204" pitchFamily="66" charset="0"/>
              </a:rPr>
              <a:t>infiammatorie,</a:t>
            </a:r>
            <a:br>
              <a:rPr lang="it-IT" sz="1400" b="1" dirty="0" smtClean="0">
                <a:effectLst/>
                <a:latin typeface="Comic Sans MS" panose="030F0702030302020204" pitchFamily="66" charset="0"/>
              </a:rPr>
            </a:br>
            <a:r>
              <a:rPr lang="it-IT" sz="1400" b="1" dirty="0">
                <a:effectLst/>
                <a:latin typeface="Comic Sans MS" panose="030F0702030302020204" pitchFamily="66" charset="0"/>
              </a:rPr>
              <a:t>drastico abbassamento del rendimento </a:t>
            </a:r>
            <a:r>
              <a:rPr lang="it-IT" sz="1400" b="1" dirty="0" smtClean="0">
                <a:effectLst/>
                <a:latin typeface="Comic Sans MS" panose="030F0702030302020204" pitchFamily="66" charset="0"/>
              </a:rPr>
              <a:t>cellulare,</a:t>
            </a:r>
            <a:br>
              <a:rPr lang="it-IT" sz="1400" b="1" dirty="0" smtClean="0">
                <a:effectLst/>
                <a:latin typeface="Comic Sans MS" panose="030F0702030302020204" pitchFamily="66" charset="0"/>
              </a:rPr>
            </a:br>
            <a:r>
              <a:rPr lang="it-IT" sz="1400" b="1" dirty="0" smtClean="0">
                <a:effectLst/>
                <a:latin typeface="Comic Sans MS" panose="030F0702030302020204" pitchFamily="66" charset="0"/>
              </a:rPr>
              <a:t>insorgere di tumori.</a:t>
            </a:r>
            <a:br>
              <a:rPr lang="it-IT" sz="1400" b="1" dirty="0" smtClean="0">
                <a:effectLst/>
                <a:latin typeface="Comic Sans MS" panose="030F0702030302020204" pitchFamily="66" charset="0"/>
              </a:rPr>
            </a:br>
            <a:r>
              <a:rPr lang="it-CH" sz="1400" b="1" dirty="0" smtClean="0">
                <a:solidFill>
                  <a:srgbClr val="FF0000"/>
                </a:solidFill>
                <a:effectLst/>
                <a:latin typeface="Comic Sans MS" panose="030F0702030302020204" pitchFamily="66" charset="0"/>
              </a:rPr>
              <a:t>Un’alimentazione ricca di prodotti alcalini ha </a:t>
            </a:r>
            <a:r>
              <a:rPr lang="it-CH" sz="1400" b="1" dirty="0">
                <a:solidFill>
                  <a:srgbClr val="FF0000"/>
                </a:solidFill>
                <a:effectLst/>
                <a:latin typeface="Comic Sans MS" panose="030F0702030302020204" pitchFamily="66" charset="0"/>
              </a:rPr>
              <a:t>quindi un’importanza vitale per </a:t>
            </a:r>
            <a:r>
              <a:rPr lang="it-CH" sz="1400" b="1" dirty="0" smtClean="0">
                <a:solidFill>
                  <a:srgbClr val="FF0000"/>
                </a:solidFill>
                <a:effectLst/>
                <a:latin typeface="Comic Sans MS" panose="030F0702030302020204" pitchFamily="66" charset="0"/>
              </a:rPr>
              <a:t>l’organismo.</a:t>
            </a:r>
            <a:endParaRPr lang="it-CH" sz="1400" b="1" dirty="0">
              <a:solidFill>
                <a:srgbClr val="FF0000"/>
              </a:solidFill>
              <a:latin typeface="Comic Sans MS" panose="030F0702030302020204" pitchFamily="66" charset="0"/>
            </a:endParaRPr>
          </a:p>
        </p:txBody>
      </p:sp>
      <p:pic>
        <p:nvPicPr>
          <p:cNvPr id="48130" name="Immagine 2" descr="cibi alcalini"/>
          <p:cNvPicPr>
            <a:picLocks noChangeAspect="1" noChangeArrowheads="1"/>
          </p:cNvPicPr>
          <p:nvPr/>
        </p:nvPicPr>
        <p:blipFill>
          <a:blip r:embed="rId2"/>
          <a:srcRect/>
          <a:stretch>
            <a:fillRect/>
          </a:stretch>
        </p:blipFill>
        <p:spPr bwMode="auto">
          <a:xfrm>
            <a:off x="2124075" y="2852738"/>
            <a:ext cx="4746625" cy="3386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333375"/>
            <a:ext cx="8229600" cy="1223963"/>
          </a:xfrm>
        </p:spPr>
        <p:txBody>
          <a:bodyPr/>
          <a:lstStyle/>
          <a:p>
            <a:pPr eaLnBrk="1" fontAlgn="auto" hangingPunct="1">
              <a:lnSpc>
                <a:spcPts val="3200"/>
              </a:lnSpc>
              <a:spcAft>
                <a:spcPts val="0"/>
              </a:spcAft>
              <a:defRPr/>
            </a:pPr>
            <a:r>
              <a:rPr lang="it-IT" sz="1400" b="1" dirty="0">
                <a:solidFill>
                  <a:srgbClr val="FF0000"/>
                </a:solidFill>
                <a:effectLst/>
                <a:latin typeface="Comic Sans MS" panose="030F0702030302020204" pitchFamily="66" charset="0"/>
              </a:rPr>
              <a:t>Tabella degli alimenti acidi e basici</a:t>
            </a:r>
            <a:r>
              <a:rPr lang="it-CH" sz="1400" dirty="0">
                <a:solidFill>
                  <a:srgbClr val="FF0000"/>
                </a:solidFill>
                <a:effectLst/>
                <a:latin typeface="Comic Sans MS" panose="030F0702030302020204" pitchFamily="66" charset="0"/>
              </a:rPr>
              <a:t/>
            </a:r>
            <a:br>
              <a:rPr lang="it-CH" sz="1400" dirty="0">
                <a:solidFill>
                  <a:srgbClr val="FF0000"/>
                </a:solidFill>
                <a:effectLst/>
                <a:latin typeface="Comic Sans MS" panose="030F0702030302020204" pitchFamily="66" charset="0"/>
              </a:rPr>
            </a:br>
            <a:r>
              <a:rPr lang="it-IT" sz="1400" b="1" dirty="0">
                <a:effectLst/>
                <a:latin typeface="Comic Sans MS" panose="030F0702030302020204" pitchFamily="66" charset="0"/>
              </a:rPr>
              <a:t>Il Potenziale di Acidificazione Renale (PRAL) è espresso in </a:t>
            </a:r>
            <a:r>
              <a:rPr lang="it-IT" sz="1400" b="1" dirty="0" err="1">
                <a:effectLst/>
                <a:latin typeface="Comic Sans MS" panose="030F0702030302020204" pitchFamily="66" charset="0"/>
              </a:rPr>
              <a:t>mEq</a:t>
            </a:r>
            <a:r>
              <a:rPr lang="it-IT" sz="1400" b="1" dirty="0">
                <a:effectLst/>
                <a:latin typeface="Comic Sans MS" panose="030F0702030302020204" pitchFamily="66" charset="0"/>
              </a:rPr>
              <a:t>/100 g di alimento (</a:t>
            </a:r>
            <a:r>
              <a:rPr lang="it-IT" sz="1400" b="1" dirty="0">
                <a:solidFill>
                  <a:srgbClr val="FF0000"/>
                </a:solidFill>
                <a:effectLst/>
                <a:latin typeface="Comic Sans MS" panose="030F0702030302020204" pitchFamily="66" charset="0"/>
              </a:rPr>
              <a:t>il + </a:t>
            </a:r>
            <a:r>
              <a:rPr lang="it-IT" sz="1400" b="1" dirty="0" smtClean="0">
                <a:solidFill>
                  <a:srgbClr val="FF0000"/>
                </a:solidFill>
                <a:effectLst/>
                <a:latin typeface="Comic Sans MS" panose="030F0702030302020204" pitchFamily="66" charset="0"/>
              </a:rPr>
              <a:t>indica il grado di acidità, il – il grado di alcalinità</a:t>
            </a:r>
            <a:r>
              <a:rPr lang="it-IT" sz="1400" b="1" dirty="0" smtClean="0">
                <a:effectLst/>
                <a:latin typeface="Comic Sans MS" panose="030F0702030302020204" pitchFamily="66" charset="0"/>
              </a:rPr>
              <a:t>)</a:t>
            </a:r>
            <a:endParaRPr lang="it-CH" sz="1400" b="1" dirty="0">
              <a:solidFill>
                <a:srgbClr val="FF0000"/>
              </a:solidFill>
              <a:latin typeface="Comic Sans MS" panose="030F0702030302020204" pitchFamily="66" charset="0"/>
            </a:endParaRPr>
          </a:p>
        </p:txBody>
      </p:sp>
      <p:pic>
        <p:nvPicPr>
          <p:cNvPr id="49154" name="Immagine 2" descr="tabella-acidi-basi"/>
          <p:cNvPicPr>
            <a:picLocks noChangeAspect="1" noChangeArrowheads="1"/>
          </p:cNvPicPr>
          <p:nvPr/>
        </p:nvPicPr>
        <p:blipFill>
          <a:blip r:embed="rId2"/>
          <a:srcRect/>
          <a:stretch>
            <a:fillRect/>
          </a:stretch>
        </p:blipFill>
        <p:spPr bwMode="auto">
          <a:xfrm>
            <a:off x="2195513" y="1544638"/>
            <a:ext cx="4897437" cy="468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333375"/>
            <a:ext cx="8229600" cy="1943100"/>
          </a:xfrm>
        </p:spPr>
        <p:txBody>
          <a:bodyPr/>
          <a:lstStyle/>
          <a:p>
            <a:pPr eaLnBrk="1" fontAlgn="auto" hangingPunct="1">
              <a:lnSpc>
                <a:spcPts val="3200"/>
              </a:lnSpc>
              <a:spcAft>
                <a:spcPts val="0"/>
              </a:spcAft>
              <a:defRPr/>
            </a:pPr>
            <a:r>
              <a:rPr lang="it-CH" sz="2000" b="1" u="sng" dirty="0" smtClean="0">
                <a:effectLst/>
                <a:latin typeface="Comic Sans MS" panose="030F0702030302020204" pitchFamily="66" charset="0"/>
              </a:rPr>
              <a:t>5) STRESS OSSIDATIVO</a:t>
            </a:r>
            <a:r>
              <a:rPr lang="it-CH" sz="1400" b="1" u="sng" dirty="0" smtClean="0">
                <a:effectLst/>
                <a:latin typeface="Comic Sans MS" panose="030F0702030302020204" pitchFamily="66" charset="0"/>
              </a:rPr>
              <a:t/>
            </a:r>
            <a:br>
              <a:rPr lang="it-CH" sz="1400" b="1" u="sng" dirty="0" smtClean="0">
                <a:effectLst/>
                <a:latin typeface="Comic Sans MS" panose="030F0702030302020204" pitchFamily="66" charset="0"/>
              </a:rPr>
            </a:br>
            <a:r>
              <a:rPr lang="it-CH" sz="1400" b="1" u="sng" dirty="0" smtClean="0">
                <a:effectLst/>
                <a:latin typeface="Comic Sans MS" panose="030F0702030302020204" pitchFamily="66" charset="0"/>
              </a:rPr>
              <a:t>CAUSE: stress (fisico e psichico), alimentazione errata, radiazioni, fumo.</a:t>
            </a:r>
            <a:br>
              <a:rPr lang="it-CH" sz="1400" b="1" u="sng" dirty="0" smtClean="0">
                <a:effectLst/>
                <a:latin typeface="Comic Sans MS" panose="030F0702030302020204" pitchFamily="66" charset="0"/>
              </a:rPr>
            </a:br>
            <a:r>
              <a:rPr lang="it-CH" sz="1400" dirty="0">
                <a:effectLst/>
                <a:latin typeface="Comic Sans MS" panose="030F0702030302020204" pitchFamily="66" charset="0"/>
              </a:rPr>
              <a:t/>
            </a:r>
            <a:br>
              <a:rPr lang="it-CH" sz="1400" dirty="0">
                <a:effectLst/>
                <a:latin typeface="Comic Sans MS" panose="030F0702030302020204" pitchFamily="66" charset="0"/>
              </a:rPr>
            </a:br>
            <a:r>
              <a:rPr lang="it-CH" sz="1400" b="1" u="sng" dirty="0" smtClean="0">
                <a:effectLst/>
                <a:latin typeface="Comic Sans MS" panose="030F0702030302020204" pitchFamily="66" charset="0"/>
              </a:rPr>
              <a:t>Durante lo stress ossidativo l’organismo </a:t>
            </a:r>
            <a:r>
              <a:rPr lang="it-CH" sz="1400" b="1" u="sng" dirty="0">
                <a:effectLst/>
                <a:latin typeface="Comic Sans MS" panose="030F0702030302020204" pitchFamily="66" charset="0"/>
              </a:rPr>
              <a:t>produce radicali liberi in </a:t>
            </a:r>
            <a:r>
              <a:rPr lang="it-CH" sz="1400" b="1" u="sng" dirty="0" smtClean="0">
                <a:effectLst/>
                <a:latin typeface="Comic Sans MS" panose="030F0702030302020204" pitchFamily="66" charset="0"/>
              </a:rPr>
              <a:t>eccesso;</a:t>
            </a:r>
            <a:r>
              <a:rPr lang="it-CH" sz="1400" dirty="0">
                <a:effectLst/>
                <a:latin typeface="Comic Sans MS" panose="030F0702030302020204" pitchFamily="66" charset="0"/>
              </a:rPr>
              <a:t/>
            </a:r>
            <a:br>
              <a:rPr lang="it-CH" sz="1400" dirty="0">
                <a:effectLst/>
                <a:latin typeface="Comic Sans MS" panose="030F0702030302020204" pitchFamily="66" charset="0"/>
              </a:rPr>
            </a:br>
            <a:r>
              <a:rPr lang="it-CH" sz="1400" b="1" u="sng" dirty="0">
                <a:effectLst/>
                <a:latin typeface="Comic Sans MS" panose="030F0702030302020204" pitchFamily="66" charset="0"/>
              </a:rPr>
              <a:t>le difese antiossidanti naturali non bastano </a:t>
            </a:r>
            <a:r>
              <a:rPr lang="it-CH" sz="1400" b="1" u="sng" dirty="0" smtClean="0">
                <a:effectLst/>
                <a:latin typeface="Comic Sans MS" panose="030F0702030302020204" pitchFamily="66" charset="0"/>
              </a:rPr>
              <a:t>più!!!</a:t>
            </a:r>
            <a:endParaRPr lang="it-CH" sz="1400" b="1" dirty="0">
              <a:solidFill>
                <a:srgbClr val="FF0000"/>
              </a:solidFill>
              <a:latin typeface="Comic Sans MS" panose="030F0702030302020204" pitchFamily="66" charset="0"/>
            </a:endParaRPr>
          </a:p>
        </p:txBody>
      </p:sp>
      <p:pic>
        <p:nvPicPr>
          <p:cNvPr id="50178" name="Immagine 2" descr="Risultati immagini per stress ossidativo">
            <a:hlinkClick r:id="rId2"/>
          </p:cNvPr>
          <p:cNvPicPr>
            <a:picLocks noChangeAspect="1" noChangeArrowheads="1"/>
          </p:cNvPicPr>
          <p:nvPr/>
        </p:nvPicPr>
        <p:blipFill>
          <a:blip r:embed="rId3"/>
          <a:srcRect/>
          <a:stretch>
            <a:fillRect/>
          </a:stretch>
        </p:blipFill>
        <p:spPr bwMode="auto">
          <a:xfrm>
            <a:off x="2195513" y="2492375"/>
            <a:ext cx="4632325" cy="324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188913"/>
            <a:ext cx="8229600" cy="2016125"/>
          </a:xfrm>
        </p:spPr>
        <p:txBody>
          <a:bodyPr/>
          <a:lstStyle/>
          <a:p>
            <a:pPr eaLnBrk="1" fontAlgn="auto" hangingPunct="1">
              <a:lnSpc>
                <a:spcPts val="3200"/>
              </a:lnSpc>
              <a:spcAft>
                <a:spcPts val="0"/>
              </a:spcAft>
              <a:defRPr/>
            </a:pPr>
            <a:r>
              <a:rPr lang="it-CH" sz="1400" b="1" dirty="0" smtClean="0">
                <a:solidFill>
                  <a:schemeClr val="accent1">
                    <a:lumMod val="75000"/>
                  </a:schemeClr>
                </a:solidFill>
                <a:latin typeface="Comic Sans MS" panose="030F0702030302020204" pitchFamily="66" charset="0"/>
              </a:rPr>
              <a:t>Durante lo stress ossidativo le cellule producono </a:t>
            </a:r>
            <a:r>
              <a:rPr lang="it-CH" sz="1400" b="1" dirty="0" smtClean="0">
                <a:solidFill>
                  <a:srgbClr val="FF0000"/>
                </a:solidFill>
                <a:latin typeface="Comic Sans MS" panose="030F0702030302020204" pitchFamily="66" charset="0"/>
              </a:rPr>
              <a:t>radicali liberi</a:t>
            </a:r>
            <a:r>
              <a:rPr lang="it-CH" sz="1400" b="1" dirty="0" smtClean="0">
                <a:solidFill>
                  <a:schemeClr val="accent1">
                    <a:lumMod val="75000"/>
                  </a:schemeClr>
                </a:solidFill>
                <a:latin typeface="Comic Sans MS" panose="030F0702030302020204" pitchFamily="66" charset="0"/>
              </a:rPr>
              <a:t>, molecole estremamente reattive e instabili che distruggono le molecole essenziali alla vita presenti nella cellula, quali DNA, proteine e lipidi.</a:t>
            </a:r>
            <a:br>
              <a:rPr lang="it-CH" sz="1400" b="1" dirty="0" smtClean="0">
                <a:solidFill>
                  <a:schemeClr val="accent1">
                    <a:lumMod val="75000"/>
                  </a:schemeClr>
                </a:solidFill>
                <a:latin typeface="Comic Sans MS" panose="030F0702030302020204" pitchFamily="66" charset="0"/>
              </a:rPr>
            </a:br>
            <a:endParaRPr lang="it-CH" sz="1400" b="1" dirty="0">
              <a:solidFill>
                <a:srgbClr val="FF0000"/>
              </a:solidFill>
              <a:latin typeface="Comic Sans MS" panose="030F0702030302020204" pitchFamily="66" charset="0"/>
            </a:endParaRPr>
          </a:p>
        </p:txBody>
      </p:sp>
      <p:pic>
        <p:nvPicPr>
          <p:cNvPr id="51202" name="Immagine 2" descr="Risultati immagini per stress ossidativo">
            <a:hlinkClick r:id="rId2"/>
          </p:cNvPr>
          <p:cNvPicPr>
            <a:picLocks noChangeAspect="1" noChangeArrowheads="1"/>
          </p:cNvPicPr>
          <p:nvPr/>
        </p:nvPicPr>
        <p:blipFill>
          <a:blip r:embed="rId3"/>
          <a:srcRect/>
          <a:stretch>
            <a:fillRect/>
          </a:stretch>
        </p:blipFill>
        <p:spPr bwMode="auto">
          <a:xfrm>
            <a:off x="1763713" y="1998663"/>
            <a:ext cx="5761037"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95288" y="476250"/>
            <a:ext cx="8229600" cy="792163"/>
          </a:xfrm>
        </p:spPr>
        <p:txBody>
          <a:bodyPr/>
          <a:lstStyle/>
          <a:p>
            <a:pPr eaLnBrk="1" fontAlgn="auto" hangingPunct="1">
              <a:lnSpc>
                <a:spcPts val="3200"/>
              </a:lnSpc>
              <a:spcAft>
                <a:spcPts val="0"/>
              </a:spcAft>
              <a:defRPr/>
            </a:pPr>
            <a:r>
              <a:rPr lang="it-CH" sz="1400" b="1" dirty="0">
                <a:solidFill>
                  <a:schemeClr val="accent1">
                    <a:lumMod val="75000"/>
                  </a:schemeClr>
                </a:solidFill>
                <a:latin typeface="Comic Sans MS" panose="030F0702030302020204" pitchFamily="66" charset="0"/>
              </a:rPr>
              <a:t>Stress ossidativo </a:t>
            </a:r>
            <a:r>
              <a:rPr lang="it-CH" sz="1400" b="1" dirty="0">
                <a:effectLst/>
                <a:latin typeface="Comic Sans MS" panose="030F0702030302020204" pitchFamily="66" charset="0"/>
              </a:rPr>
              <a:t>può portare a un drastico calo del rendimento cellule, fino alla morte cellulare, e quindi a un invecchiamento precoce dell’organismo.</a:t>
            </a:r>
            <a:endParaRPr lang="it-CH" sz="1400" b="1" dirty="0">
              <a:solidFill>
                <a:srgbClr val="FF0000"/>
              </a:solidFill>
              <a:latin typeface="Comic Sans MS" panose="030F0702030302020204" pitchFamily="66" charset="0"/>
            </a:endParaRPr>
          </a:p>
        </p:txBody>
      </p:sp>
      <p:pic>
        <p:nvPicPr>
          <p:cNvPr id="52226" name="Immagine 2" descr="Risultati immagini per stress ossidativo">
            <a:hlinkClick r:id="rId2"/>
          </p:cNvPr>
          <p:cNvPicPr>
            <a:picLocks noChangeAspect="1" noChangeArrowheads="1"/>
          </p:cNvPicPr>
          <p:nvPr/>
        </p:nvPicPr>
        <p:blipFill>
          <a:blip r:embed="rId3"/>
          <a:srcRect/>
          <a:stretch>
            <a:fillRect/>
          </a:stretch>
        </p:blipFill>
        <p:spPr bwMode="auto">
          <a:xfrm>
            <a:off x="2339975" y="1989138"/>
            <a:ext cx="4144963"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260350"/>
            <a:ext cx="8229600" cy="792163"/>
          </a:xfrm>
        </p:spPr>
        <p:txBody>
          <a:bodyPr/>
          <a:lstStyle/>
          <a:p>
            <a:pPr eaLnBrk="1" fontAlgn="auto" hangingPunct="1">
              <a:lnSpc>
                <a:spcPts val="3200"/>
              </a:lnSpc>
              <a:spcAft>
                <a:spcPts val="0"/>
              </a:spcAft>
              <a:defRPr/>
            </a:pPr>
            <a:r>
              <a:rPr lang="it-IT" sz="1400" b="1" dirty="0">
                <a:effectLst/>
                <a:latin typeface="Comic Sans MS" panose="030F0702030302020204" pitchFamily="66" charset="0"/>
              </a:rPr>
              <a:t>Le conseguenze dello stress ossidativo portano ad un invecchiamento precoce, e possono col tempo risultare </a:t>
            </a:r>
            <a:r>
              <a:rPr lang="it-IT" sz="1400" b="1" dirty="0" smtClean="0">
                <a:effectLst/>
                <a:latin typeface="Comic Sans MS" panose="030F0702030302020204" pitchFamily="66" charset="0"/>
              </a:rPr>
              <a:t>letali.</a:t>
            </a:r>
            <a:endParaRPr lang="it-CH" sz="1400" b="1" dirty="0">
              <a:solidFill>
                <a:srgbClr val="FF0000"/>
              </a:solidFill>
              <a:latin typeface="Comic Sans MS" panose="030F0702030302020204" pitchFamily="66" charset="0"/>
            </a:endParaRPr>
          </a:p>
        </p:txBody>
      </p:sp>
      <p:pic>
        <p:nvPicPr>
          <p:cNvPr id="53250" name="Immagine 2" descr="Risultati immagini per stress ossidativo">
            <a:hlinkClick r:id="rId2"/>
          </p:cNvPr>
          <p:cNvPicPr>
            <a:picLocks noChangeAspect="1" noChangeArrowheads="1"/>
          </p:cNvPicPr>
          <p:nvPr/>
        </p:nvPicPr>
        <p:blipFill>
          <a:blip r:embed="rId3"/>
          <a:srcRect/>
          <a:stretch>
            <a:fillRect/>
          </a:stretch>
        </p:blipFill>
        <p:spPr bwMode="auto">
          <a:xfrm>
            <a:off x="1476375" y="1773238"/>
            <a:ext cx="6183313" cy="371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260350"/>
            <a:ext cx="8229600" cy="936625"/>
          </a:xfrm>
        </p:spPr>
        <p:txBody>
          <a:bodyPr wrap="square" numCol="1" anchorCtr="0" compatLnSpc="1">
            <a:prstTxWarp prst="textNoShape">
              <a:avLst/>
            </a:prstTxWarp>
          </a:bodyPr>
          <a:lstStyle/>
          <a:p>
            <a:pPr eaLnBrk="1" hangingPunct="1">
              <a:lnSpc>
                <a:spcPts val="3200"/>
              </a:lnSpc>
              <a:defRPr/>
            </a:pPr>
            <a:r>
              <a:rPr lang="de-CH" sz="1800" smtClean="0">
                <a:solidFill>
                  <a:schemeClr val="tx1"/>
                </a:solidFill>
                <a:effectLst>
                  <a:outerShdw blurRad="38100" dist="38100" dir="2700000" algn="tl">
                    <a:srgbClr val="C0C0C0"/>
                  </a:outerShdw>
                </a:effectLst>
                <a:latin typeface="Comic Sans MS" pitchFamily="66" charset="0"/>
              </a:rPr>
              <a:t>Alcuni di questi sono fortemente dipendenti dalle nostre abitudini quotidiane: </a:t>
            </a:r>
            <a:r>
              <a:rPr lang="de-CH" sz="1800" b="1" smtClean="0">
                <a:solidFill>
                  <a:srgbClr val="C51401"/>
                </a:solidFill>
                <a:effectLst>
                  <a:outerShdw blurRad="38100" dist="38100" dir="2700000" algn="tl">
                    <a:srgbClr val="C0C0C0"/>
                  </a:outerShdw>
                </a:effectLst>
                <a:latin typeface="Comic Sans MS" pitchFamily="66" charset="0"/>
              </a:rPr>
              <a:t>sonno</a:t>
            </a:r>
            <a:r>
              <a:rPr lang="de-CH" sz="1800" b="1" smtClean="0">
                <a:solidFill>
                  <a:schemeClr val="tx1"/>
                </a:solidFill>
                <a:effectLst>
                  <a:outerShdw blurRad="38100" dist="38100" dir="2700000" algn="tl">
                    <a:srgbClr val="C0C0C0"/>
                  </a:outerShdw>
                </a:effectLst>
                <a:latin typeface="Comic Sans MS" pitchFamily="66" charset="0"/>
              </a:rPr>
              <a:t>, </a:t>
            </a:r>
            <a:r>
              <a:rPr lang="de-CH" sz="1800" b="1" smtClean="0">
                <a:solidFill>
                  <a:srgbClr val="C51401"/>
                </a:solidFill>
                <a:effectLst>
                  <a:outerShdw blurRad="38100" dist="38100" dir="2700000" algn="tl">
                    <a:srgbClr val="C0C0C0"/>
                  </a:outerShdw>
                </a:effectLst>
                <a:latin typeface="Comic Sans MS" pitchFamily="66" charset="0"/>
              </a:rPr>
              <a:t>attività fisica</a:t>
            </a:r>
            <a:r>
              <a:rPr lang="de-CH" sz="1800" b="1" smtClean="0">
                <a:solidFill>
                  <a:schemeClr val="tx1"/>
                </a:solidFill>
                <a:effectLst>
                  <a:outerShdw blurRad="38100" dist="38100" dir="2700000" algn="tl">
                    <a:srgbClr val="C0C0C0"/>
                  </a:outerShdw>
                </a:effectLst>
                <a:latin typeface="Comic Sans MS" pitchFamily="66" charset="0"/>
              </a:rPr>
              <a:t>, e </a:t>
            </a:r>
            <a:r>
              <a:rPr lang="de-CH" sz="1800" b="1" smtClean="0">
                <a:solidFill>
                  <a:srgbClr val="C51401"/>
                </a:solidFill>
                <a:effectLst>
                  <a:outerShdw blurRad="38100" dist="38100" dir="2700000" algn="tl">
                    <a:srgbClr val="C0C0C0"/>
                  </a:outerShdw>
                </a:effectLst>
                <a:latin typeface="Comic Sans MS" pitchFamily="66" charset="0"/>
              </a:rPr>
              <a:t>alimentazione</a:t>
            </a:r>
            <a:endParaRPr lang="it-CH" sz="1800" b="1" smtClean="0">
              <a:solidFill>
                <a:srgbClr val="C51401"/>
              </a:solidFill>
              <a:effectLst>
                <a:outerShdw blurRad="38100" dist="38100" dir="2700000" algn="tl">
                  <a:srgbClr val="C0C0C0"/>
                </a:outerShdw>
              </a:effectLst>
              <a:latin typeface="Comic Sans MS" pitchFamily="66" charset="0"/>
            </a:endParaRPr>
          </a:p>
        </p:txBody>
      </p:sp>
      <p:pic>
        <p:nvPicPr>
          <p:cNvPr id="17410" name="Immagine 1" descr="Risultati immagini per sport">
            <a:hlinkClick r:id="rId2"/>
          </p:cNvPr>
          <p:cNvPicPr>
            <a:picLocks noChangeAspect="1" noChangeArrowheads="1"/>
          </p:cNvPicPr>
          <p:nvPr/>
        </p:nvPicPr>
        <p:blipFill>
          <a:blip r:embed="rId3"/>
          <a:srcRect/>
          <a:stretch>
            <a:fillRect/>
          </a:stretch>
        </p:blipFill>
        <p:spPr bwMode="auto">
          <a:xfrm>
            <a:off x="4859338" y="1628775"/>
            <a:ext cx="3170237" cy="1985963"/>
          </a:xfrm>
          <a:prstGeom prst="rect">
            <a:avLst/>
          </a:prstGeom>
          <a:noFill/>
          <a:ln w="9525">
            <a:noFill/>
            <a:miter lim="800000"/>
            <a:headEnd/>
            <a:tailEnd/>
          </a:ln>
        </p:spPr>
      </p:pic>
      <p:pic>
        <p:nvPicPr>
          <p:cNvPr id="17411" name="irc_mi" descr="Risultati immagini per sonno">
            <a:hlinkClick r:id="rId4"/>
          </p:cNvPr>
          <p:cNvPicPr>
            <a:picLocks noChangeAspect="1" noChangeArrowheads="1"/>
          </p:cNvPicPr>
          <p:nvPr/>
        </p:nvPicPr>
        <p:blipFill>
          <a:blip r:embed="rId5"/>
          <a:srcRect/>
          <a:stretch>
            <a:fillRect/>
          </a:stretch>
        </p:blipFill>
        <p:spPr bwMode="auto">
          <a:xfrm>
            <a:off x="827088" y="1628775"/>
            <a:ext cx="2808287" cy="2024063"/>
          </a:xfrm>
          <a:prstGeom prst="rect">
            <a:avLst/>
          </a:prstGeom>
          <a:noFill/>
          <a:ln w="9525">
            <a:noFill/>
            <a:miter lim="800000"/>
            <a:headEnd/>
            <a:tailEnd/>
          </a:ln>
        </p:spPr>
      </p:pic>
      <p:pic>
        <p:nvPicPr>
          <p:cNvPr id="17412" name="Picture 8" descr="Risultati immagini per alimentazione">
            <a:hlinkClick r:id="rId6"/>
          </p:cNvPr>
          <p:cNvPicPr>
            <a:picLocks noChangeAspect="1" noChangeArrowheads="1"/>
          </p:cNvPicPr>
          <p:nvPr/>
        </p:nvPicPr>
        <p:blipFill>
          <a:blip r:embed="rId7"/>
          <a:srcRect/>
          <a:stretch>
            <a:fillRect/>
          </a:stretch>
        </p:blipFill>
        <p:spPr bwMode="auto">
          <a:xfrm>
            <a:off x="2339975" y="3992563"/>
            <a:ext cx="4176713" cy="198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8788" y="333375"/>
            <a:ext cx="8229600" cy="863600"/>
          </a:xfrm>
        </p:spPr>
        <p:txBody>
          <a:bodyPr/>
          <a:lstStyle/>
          <a:p>
            <a:pPr eaLnBrk="1" fontAlgn="auto" hangingPunct="1">
              <a:lnSpc>
                <a:spcPts val="3200"/>
              </a:lnSpc>
              <a:spcAft>
                <a:spcPts val="0"/>
              </a:spcAft>
              <a:defRPr/>
            </a:pPr>
            <a:r>
              <a:rPr lang="it-CH" sz="1400" b="1" dirty="0">
                <a:effectLst/>
                <a:latin typeface="Comic Sans MS" panose="030F0702030302020204" pitchFamily="66" charset="0"/>
              </a:rPr>
              <a:t>Come favorire la neutralizzazione dei radicali liberi</a:t>
            </a:r>
            <a:r>
              <a:rPr lang="it-CH" sz="1400" b="1" dirty="0" smtClean="0">
                <a:effectLst/>
                <a:latin typeface="Comic Sans MS" panose="030F0702030302020204" pitchFamily="66" charset="0"/>
              </a:rPr>
              <a:t>?</a:t>
            </a:r>
            <a:br>
              <a:rPr lang="it-CH" sz="1400" b="1" dirty="0" smtClean="0">
                <a:effectLst/>
                <a:latin typeface="Comic Sans MS" panose="030F0702030302020204" pitchFamily="66" charset="0"/>
              </a:rPr>
            </a:br>
            <a:r>
              <a:rPr lang="it-IT" sz="1400" b="1" dirty="0" smtClean="0">
                <a:effectLst/>
                <a:latin typeface="Comic Sans MS" panose="030F0702030302020204" pitchFamily="66" charset="0"/>
              </a:rPr>
              <a:t>Dobbiamo </a:t>
            </a:r>
            <a:r>
              <a:rPr lang="it-IT" sz="1400" b="1" dirty="0">
                <a:effectLst/>
                <a:latin typeface="Comic Sans MS" panose="030F0702030302020204" pitchFamily="66" charset="0"/>
              </a:rPr>
              <a:t>favorire le difese antiossidanti per prevenire danni gravi e spesso </a:t>
            </a:r>
            <a:r>
              <a:rPr lang="it-IT" sz="1400" b="1" dirty="0" smtClean="0">
                <a:effectLst/>
                <a:latin typeface="Comic Sans MS" panose="030F0702030302020204" pitchFamily="66" charset="0"/>
              </a:rPr>
              <a:t>irreversibili.</a:t>
            </a:r>
            <a:endParaRPr lang="it-CH" sz="1400" b="1" dirty="0">
              <a:solidFill>
                <a:srgbClr val="FF0000"/>
              </a:solidFill>
              <a:latin typeface="Comic Sans MS" panose="030F0702030302020204" pitchFamily="66" charset="0"/>
            </a:endParaRPr>
          </a:p>
        </p:txBody>
      </p:sp>
      <p:pic>
        <p:nvPicPr>
          <p:cNvPr id="54274" name="Immagine 2" descr="Risultati immagini per stress ossidativo">
            <a:hlinkClick r:id="rId2"/>
          </p:cNvPr>
          <p:cNvPicPr>
            <a:picLocks noChangeAspect="1" noChangeArrowheads="1"/>
          </p:cNvPicPr>
          <p:nvPr/>
        </p:nvPicPr>
        <p:blipFill>
          <a:blip r:embed="rId3"/>
          <a:srcRect/>
          <a:stretch>
            <a:fillRect/>
          </a:stretch>
        </p:blipFill>
        <p:spPr bwMode="auto">
          <a:xfrm>
            <a:off x="1716088" y="2924175"/>
            <a:ext cx="5715000"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260350"/>
            <a:ext cx="8229600" cy="865188"/>
          </a:xfrm>
        </p:spPr>
        <p:txBody>
          <a:bodyPr/>
          <a:lstStyle/>
          <a:p>
            <a:pPr eaLnBrk="1" fontAlgn="auto" hangingPunct="1">
              <a:lnSpc>
                <a:spcPts val="3200"/>
              </a:lnSpc>
              <a:spcAft>
                <a:spcPts val="0"/>
              </a:spcAft>
              <a:defRPr/>
            </a:pPr>
            <a:r>
              <a:rPr lang="it-CH" sz="1400" b="1" i="1" dirty="0">
                <a:effectLst/>
                <a:latin typeface="Comic Sans MS" panose="030F0702030302020204" pitchFamily="66" charset="0"/>
              </a:rPr>
              <a:t>L’alimentazione risulta </a:t>
            </a:r>
            <a:r>
              <a:rPr lang="it-CH" sz="1400" b="1" i="1" dirty="0" smtClean="0">
                <a:effectLst/>
                <a:latin typeface="Comic Sans MS" panose="030F0702030302020204" pitchFamily="66" charset="0"/>
              </a:rPr>
              <a:t>determinante: frutta, verdura e prodotti ricchi di vitamine A, C ed E sono cibi ricchi di antiossidanti</a:t>
            </a:r>
            <a:endParaRPr lang="it-CH" sz="1400" b="1" dirty="0">
              <a:solidFill>
                <a:srgbClr val="FF0000"/>
              </a:solidFill>
              <a:latin typeface="Comic Sans MS" panose="030F0702030302020204" pitchFamily="66" charset="0"/>
            </a:endParaRPr>
          </a:p>
        </p:txBody>
      </p:sp>
      <p:pic>
        <p:nvPicPr>
          <p:cNvPr id="55298" name="Immagine 3" descr="Risultati immagini per stress ossidativo e cervello">
            <a:hlinkClick r:id="rId2"/>
          </p:cNvPr>
          <p:cNvPicPr>
            <a:picLocks noChangeAspect="1" noChangeArrowheads="1"/>
          </p:cNvPicPr>
          <p:nvPr/>
        </p:nvPicPr>
        <p:blipFill>
          <a:blip r:embed="rId3"/>
          <a:srcRect/>
          <a:stretch>
            <a:fillRect/>
          </a:stretch>
        </p:blipFill>
        <p:spPr bwMode="auto">
          <a:xfrm>
            <a:off x="2890838" y="1557338"/>
            <a:ext cx="3362325"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260350"/>
            <a:ext cx="8229600" cy="865188"/>
          </a:xfrm>
        </p:spPr>
        <p:txBody>
          <a:bodyPr/>
          <a:lstStyle/>
          <a:p>
            <a:pPr eaLnBrk="1" fontAlgn="auto" hangingPunct="1">
              <a:lnSpc>
                <a:spcPts val="3200"/>
              </a:lnSpc>
              <a:spcAft>
                <a:spcPts val="0"/>
              </a:spcAft>
              <a:defRPr/>
            </a:pPr>
            <a:r>
              <a:rPr lang="it-CH" sz="1400" b="1" dirty="0">
                <a:effectLst/>
                <a:latin typeface="Comic Sans MS" panose="030F0702030302020204" pitchFamily="66" charset="0"/>
              </a:rPr>
              <a:t>Prodotti ricchi di </a:t>
            </a:r>
            <a:r>
              <a:rPr lang="it-CH" sz="1400" b="1" dirty="0" smtClean="0">
                <a:effectLst/>
                <a:latin typeface="Comic Sans MS" panose="030F0702030302020204" pitchFamily="66" charset="0"/>
              </a:rPr>
              <a:t>antiossidanti aiutano le difese antiossidanti naturali a</a:t>
            </a:r>
            <a:br>
              <a:rPr lang="it-CH" sz="1400" b="1" dirty="0" smtClean="0">
                <a:effectLst/>
                <a:latin typeface="Comic Sans MS" panose="030F0702030302020204" pitchFamily="66" charset="0"/>
              </a:rPr>
            </a:br>
            <a:r>
              <a:rPr lang="it-CH" sz="1400" b="1" dirty="0" smtClean="0">
                <a:effectLst/>
                <a:latin typeface="Comic Sans MS" panose="030F0702030302020204" pitchFamily="66" charset="0"/>
              </a:rPr>
              <a:t>neutralizzare </a:t>
            </a:r>
            <a:r>
              <a:rPr lang="it-CH" sz="1400" b="1" dirty="0">
                <a:effectLst/>
                <a:latin typeface="Comic Sans MS" panose="030F0702030302020204" pitchFamily="66" charset="0"/>
              </a:rPr>
              <a:t>i radicali liberi e lo stress </a:t>
            </a:r>
            <a:r>
              <a:rPr lang="it-CH" sz="1400" b="1" dirty="0" smtClean="0">
                <a:effectLst/>
                <a:latin typeface="Comic Sans MS" panose="030F0702030302020204" pitchFamily="66" charset="0"/>
              </a:rPr>
              <a:t>ossidativo</a:t>
            </a:r>
            <a:endParaRPr lang="it-CH" sz="1400" b="1" dirty="0">
              <a:solidFill>
                <a:srgbClr val="FF0000"/>
              </a:solidFill>
              <a:latin typeface="Comic Sans MS" panose="030F0702030302020204" pitchFamily="66" charset="0"/>
            </a:endParaRPr>
          </a:p>
        </p:txBody>
      </p:sp>
      <p:pic>
        <p:nvPicPr>
          <p:cNvPr id="56322" name="Immagine 2" descr="ossidazione-memoria-cristalfarma2">
            <a:hlinkClick r:id="rId2"/>
          </p:cNvPr>
          <p:cNvPicPr>
            <a:picLocks noChangeAspect="1" noChangeArrowheads="1"/>
          </p:cNvPicPr>
          <p:nvPr/>
        </p:nvPicPr>
        <p:blipFill>
          <a:blip r:embed="rId3"/>
          <a:srcRect/>
          <a:stretch>
            <a:fillRect/>
          </a:stretch>
        </p:blipFill>
        <p:spPr bwMode="auto">
          <a:xfrm>
            <a:off x="1835150" y="1557338"/>
            <a:ext cx="5832475" cy="412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3550" y="260350"/>
            <a:ext cx="8229600" cy="504825"/>
          </a:xfrm>
        </p:spPr>
        <p:txBody>
          <a:bodyPr/>
          <a:lstStyle/>
          <a:p>
            <a:pPr eaLnBrk="1" fontAlgn="auto" hangingPunct="1">
              <a:lnSpc>
                <a:spcPts val="3200"/>
              </a:lnSpc>
              <a:spcAft>
                <a:spcPts val="0"/>
              </a:spcAft>
              <a:defRPr/>
            </a:pPr>
            <a:r>
              <a:rPr lang="it-CH" sz="1400" b="1" dirty="0">
                <a:effectLst/>
                <a:latin typeface="Comic Sans MS" panose="030F0702030302020204" pitchFamily="66" charset="0"/>
              </a:rPr>
              <a:t>Esempi di cibi con forte potenziale </a:t>
            </a:r>
            <a:r>
              <a:rPr lang="it-CH" sz="1400" b="1" dirty="0" smtClean="0">
                <a:effectLst/>
                <a:latin typeface="Comic Sans MS" panose="030F0702030302020204" pitchFamily="66" charset="0"/>
              </a:rPr>
              <a:t>antiossidante</a:t>
            </a:r>
            <a:endParaRPr lang="it-CH" sz="1400" b="1" dirty="0">
              <a:solidFill>
                <a:srgbClr val="FF0000"/>
              </a:solidFill>
              <a:latin typeface="Comic Sans MS" panose="030F0702030302020204" pitchFamily="66" charset="0"/>
            </a:endParaRPr>
          </a:p>
        </p:txBody>
      </p:sp>
      <p:pic>
        <p:nvPicPr>
          <p:cNvPr id="57346" name="Immagine 3" descr="Radicali+liberi+(7)">
            <a:hlinkClick r:id="rId2"/>
          </p:cNvPr>
          <p:cNvPicPr>
            <a:picLocks noChangeAspect="1" noChangeArrowheads="1"/>
          </p:cNvPicPr>
          <p:nvPr/>
        </p:nvPicPr>
        <p:blipFill>
          <a:blip r:embed="rId3"/>
          <a:srcRect/>
          <a:stretch>
            <a:fillRect/>
          </a:stretch>
        </p:blipFill>
        <p:spPr bwMode="auto">
          <a:xfrm>
            <a:off x="1835150" y="1700213"/>
            <a:ext cx="5484813" cy="421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3550" y="260350"/>
            <a:ext cx="8229600" cy="504825"/>
          </a:xfrm>
        </p:spPr>
        <p:txBody>
          <a:bodyPr/>
          <a:lstStyle/>
          <a:p>
            <a:pPr eaLnBrk="1" fontAlgn="auto" hangingPunct="1">
              <a:lnSpc>
                <a:spcPts val="3200"/>
              </a:lnSpc>
              <a:spcAft>
                <a:spcPts val="0"/>
              </a:spcAft>
              <a:defRPr/>
            </a:pPr>
            <a:r>
              <a:rPr lang="it-CH" sz="1400" b="1" dirty="0">
                <a:effectLst/>
                <a:latin typeface="Comic Sans MS" panose="030F0702030302020204" pitchFamily="66" charset="0"/>
              </a:rPr>
              <a:t>Tabella nutrizionale, </a:t>
            </a:r>
            <a:r>
              <a:rPr lang="it-CH" sz="1400" b="1" dirty="0" smtClean="0">
                <a:effectLst/>
                <a:latin typeface="Comic Sans MS" panose="030F0702030302020204" pitchFamily="66" charset="0"/>
              </a:rPr>
              <a:t>antiossidanti</a:t>
            </a:r>
            <a:endParaRPr lang="it-CH" sz="1400" b="1" dirty="0">
              <a:solidFill>
                <a:srgbClr val="FF0000"/>
              </a:solidFill>
              <a:latin typeface="Comic Sans MS" panose="030F0702030302020204" pitchFamily="66" charset="0"/>
            </a:endParaRPr>
          </a:p>
        </p:txBody>
      </p:sp>
      <p:pic>
        <p:nvPicPr>
          <p:cNvPr id="58370" name="Immagine 4" descr="Risultati immagini per stress ossidativo cause">
            <a:hlinkClick r:id="rId2"/>
          </p:cNvPr>
          <p:cNvPicPr>
            <a:picLocks noChangeAspect="1" noChangeArrowheads="1"/>
          </p:cNvPicPr>
          <p:nvPr/>
        </p:nvPicPr>
        <p:blipFill>
          <a:blip r:embed="rId3"/>
          <a:srcRect/>
          <a:stretch>
            <a:fillRect/>
          </a:stretch>
        </p:blipFill>
        <p:spPr bwMode="auto">
          <a:xfrm>
            <a:off x="1042988" y="1125538"/>
            <a:ext cx="7273925" cy="4865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468313" y="620713"/>
            <a:ext cx="8229600" cy="2879725"/>
          </a:xfrm>
        </p:spPr>
        <p:txBody>
          <a:bodyPr wrap="square" numCol="1" anchorCtr="0" compatLnSpc="1">
            <a:prstTxWarp prst="textNoShape">
              <a:avLst/>
            </a:prstTxWarp>
          </a:bodyPr>
          <a:lstStyle/>
          <a:p>
            <a:pPr eaLnBrk="1" hangingPunct="1">
              <a:lnSpc>
                <a:spcPts val="3200"/>
              </a:lnSpc>
              <a:defRPr/>
            </a:pPr>
            <a:r>
              <a:rPr lang="it-CH" sz="2000" b="1" u="sng" dirty="0" smtClean="0">
                <a:effectLst>
                  <a:outerShdw blurRad="38100" dist="38100" dir="2700000" algn="tl">
                    <a:srgbClr val="C0C0C0"/>
                  </a:outerShdw>
                </a:effectLst>
                <a:latin typeface="Comic Sans MS" pitchFamily="66" charset="0"/>
              </a:rPr>
              <a:t>6) ABITUDINI ALIMENTARI</a:t>
            </a:r>
            <a:r>
              <a:rPr lang="it-CH" sz="1400" b="1" u="sng" dirty="0" smtClean="0">
                <a:effectLst>
                  <a:outerShdw blurRad="38100" dist="38100" dir="2700000" algn="tl">
                    <a:srgbClr val="C0C0C0"/>
                  </a:outerShdw>
                </a:effectLst>
                <a:latin typeface="Comic Sans MS" pitchFamily="66" charset="0"/>
              </a:rPr>
              <a:t/>
            </a:r>
            <a:br>
              <a:rPr lang="it-CH" sz="1400" b="1" u="sng" dirty="0" smtClean="0">
                <a:effectLst>
                  <a:outerShdw blurRad="38100" dist="38100" dir="2700000" algn="tl">
                    <a:srgbClr val="C0C0C0"/>
                  </a:outerShdw>
                </a:effectLst>
                <a:latin typeface="Comic Sans MS" pitchFamily="66" charset="0"/>
              </a:rPr>
            </a:br>
            <a:r>
              <a:rPr lang="it-CH" sz="1400" b="1" u="sng" dirty="0" smtClean="0">
                <a:effectLst>
                  <a:outerShdw blurRad="38100" dist="38100" dir="2700000" algn="tl">
                    <a:srgbClr val="C0C0C0"/>
                  </a:outerShdw>
                </a:effectLst>
                <a:latin typeface="Comic Sans MS" pitchFamily="66" charset="0"/>
              </a:rPr>
              <a:t>La nostra alimentazione è generalmente </a:t>
            </a:r>
            <a:r>
              <a:rPr lang="it-CH" sz="1400" b="1" u="sng" dirty="0" smtClean="0">
                <a:solidFill>
                  <a:srgbClr val="C51401"/>
                </a:solidFill>
                <a:effectLst>
                  <a:outerShdw blurRad="38100" dist="38100" dir="2700000" algn="tl">
                    <a:srgbClr val="C0C0C0"/>
                  </a:outerShdw>
                </a:effectLst>
                <a:latin typeface="Comic Sans MS" pitchFamily="66" charset="0"/>
              </a:rPr>
              <a:t>troppo ricca di</a:t>
            </a:r>
            <a:r>
              <a:rPr lang="it-CH" sz="1400" b="1" u="sng" dirty="0" smtClean="0">
                <a:effectLst>
                  <a:outerShdw blurRad="38100" dist="38100" dir="2700000" algn="tl">
                    <a:srgbClr val="C0C0C0"/>
                  </a:outerShdw>
                </a:effectLst>
                <a:latin typeface="Comic Sans MS" pitchFamily="66" charset="0"/>
              </a:rPr>
              <a:t>:</a:t>
            </a:r>
            <a:br>
              <a:rPr lang="it-CH" sz="1400" b="1" u="sng" dirty="0" smtClean="0">
                <a:effectLst>
                  <a:outerShdw blurRad="38100" dist="38100" dir="2700000" algn="tl">
                    <a:srgbClr val="C0C0C0"/>
                  </a:outerShdw>
                </a:effectLst>
                <a:latin typeface="Comic Sans MS" pitchFamily="66" charset="0"/>
              </a:rPr>
            </a:br>
            <a:r>
              <a:rPr lang="de-CH" sz="1400" b="1" u="sng" dirty="0" err="1" smtClean="0">
                <a:effectLst>
                  <a:outerShdw blurRad="38100" dist="38100" dir="2700000" algn="tl">
                    <a:srgbClr val="C0C0C0"/>
                  </a:outerShdw>
                </a:effectLst>
                <a:latin typeface="Comic Sans MS" pitchFamily="66" charset="0"/>
              </a:rPr>
              <a:t>acidi</a:t>
            </a:r>
            <a:r>
              <a:rPr lang="de-CH" sz="1400" b="1" u="sng" dirty="0" smtClean="0">
                <a:effectLst>
                  <a:outerShdw blurRad="38100" dist="38100" dir="2700000" algn="tl">
                    <a:srgbClr val="C0C0C0"/>
                  </a:outerShdw>
                </a:effectLst>
                <a:latin typeface="Comic Sans MS" pitchFamily="66" charset="0"/>
              </a:rPr>
              <a:t> </a:t>
            </a:r>
            <a:r>
              <a:rPr lang="de-CH" sz="1400" b="1" u="sng" dirty="0" err="1" smtClean="0">
                <a:effectLst>
                  <a:outerShdw blurRad="38100" dist="38100" dir="2700000" algn="tl">
                    <a:srgbClr val="C0C0C0"/>
                  </a:outerShdw>
                </a:effectLst>
                <a:latin typeface="Comic Sans MS" pitchFamily="66" charset="0"/>
              </a:rPr>
              <a:t>grassi</a:t>
            </a:r>
            <a:r>
              <a:rPr lang="de-CH" sz="1400" b="1" u="sng" dirty="0" smtClean="0">
                <a:effectLst>
                  <a:outerShdw blurRad="38100" dist="38100" dir="2700000" algn="tl">
                    <a:srgbClr val="C0C0C0"/>
                  </a:outerShdw>
                </a:effectLst>
                <a:latin typeface="Comic Sans MS" pitchFamily="66" charset="0"/>
              </a:rPr>
              <a:t> </a:t>
            </a:r>
            <a:r>
              <a:rPr lang="de-CH" sz="1400" b="1" u="sng" dirty="0" err="1" smtClean="0">
                <a:effectLst>
                  <a:outerShdw blurRad="38100" dist="38100" dir="2700000" algn="tl">
                    <a:srgbClr val="C0C0C0"/>
                  </a:outerShdw>
                </a:effectLst>
                <a:latin typeface="Comic Sans MS" pitchFamily="66" charset="0"/>
              </a:rPr>
              <a:t>saturi</a:t>
            </a:r>
            <a:r>
              <a:rPr lang="de-CH" sz="1400" b="1" u="sng" dirty="0" smtClean="0">
                <a:effectLst>
                  <a:outerShdw blurRad="38100" dist="38100" dir="2700000" algn="tl">
                    <a:srgbClr val="C0C0C0"/>
                  </a:outerShdw>
                </a:effectLst>
                <a:latin typeface="Comic Sans MS" pitchFamily="66" charset="0"/>
              </a:rPr>
              <a:t> (di </a:t>
            </a:r>
            <a:r>
              <a:rPr lang="de-CH" sz="1400" b="1" u="sng" dirty="0" err="1" smtClean="0">
                <a:effectLst>
                  <a:outerShdw blurRad="38100" dist="38100" dir="2700000" algn="tl">
                    <a:srgbClr val="C0C0C0"/>
                  </a:outerShdw>
                </a:effectLst>
                <a:latin typeface="Comic Sans MS" pitchFamily="66" charset="0"/>
              </a:rPr>
              <a:t>origine</a:t>
            </a:r>
            <a:r>
              <a:rPr lang="de-CH" sz="1400" b="1" u="sng" dirty="0" smtClean="0">
                <a:effectLst>
                  <a:outerShdw blurRad="38100" dist="38100" dir="2700000" algn="tl">
                    <a:srgbClr val="C0C0C0"/>
                  </a:outerShdw>
                </a:effectLst>
                <a:latin typeface="Comic Sans MS" pitchFamily="66" charset="0"/>
              </a:rPr>
              <a:t> </a:t>
            </a:r>
            <a:r>
              <a:rPr lang="de-CH" sz="1400" b="1" u="sng" dirty="0" err="1" smtClean="0">
                <a:effectLst>
                  <a:outerShdw blurRad="38100" dist="38100" dir="2700000" algn="tl">
                    <a:srgbClr val="C0C0C0"/>
                  </a:outerShdw>
                </a:effectLst>
                <a:latin typeface="Comic Sans MS" pitchFamily="66" charset="0"/>
              </a:rPr>
              <a:t>animale</a:t>
            </a:r>
            <a:r>
              <a:rPr lang="de-CH" sz="1400" b="1" u="sng" dirty="0" smtClean="0">
                <a:effectLst>
                  <a:outerShdw blurRad="38100" dist="38100" dir="2700000" algn="tl">
                    <a:srgbClr val="C0C0C0"/>
                  </a:outerShdw>
                </a:effectLst>
                <a:latin typeface="Comic Sans MS" pitchFamily="66" charset="0"/>
              </a:rPr>
              <a:t>)</a:t>
            </a:r>
            <a:br>
              <a:rPr lang="de-CH" sz="1400" b="1" u="sng" dirty="0" smtClean="0">
                <a:effectLst>
                  <a:outerShdw blurRad="38100" dist="38100" dir="2700000" algn="tl">
                    <a:srgbClr val="C0C0C0"/>
                  </a:outerShdw>
                </a:effectLst>
                <a:latin typeface="Comic Sans MS" pitchFamily="66" charset="0"/>
              </a:rPr>
            </a:br>
            <a:r>
              <a:rPr lang="de-CH" sz="1400" b="1" u="sng" dirty="0" err="1" smtClean="0">
                <a:effectLst>
                  <a:outerShdw blurRad="38100" dist="38100" dir="2700000" algn="tl">
                    <a:srgbClr val="C0C0C0"/>
                  </a:outerShdw>
                </a:effectLst>
                <a:latin typeface="Comic Sans MS" pitchFamily="66" charset="0"/>
              </a:rPr>
              <a:t>sale</a:t>
            </a:r>
            <a:r>
              <a:rPr lang="de-CH" sz="1400" b="1" u="sng" dirty="0" smtClean="0">
                <a:effectLst>
                  <a:outerShdw blurRad="38100" dist="38100" dir="2700000" algn="tl">
                    <a:srgbClr val="C0C0C0"/>
                  </a:outerShdw>
                </a:effectLst>
                <a:latin typeface="Comic Sans MS" pitchFamily="66" charset="0"/>
              </a:rPr>
              <a:t/>
            </a:r>
            <a:br>
              <a:rPr lang="de-CH" sz="1400" b="1" u="sng" dirty="0" smtClean="0">
                <a:effectLst>
                  <a:outerShdw blurRad="38100" dist="38100" dir="2700000" algn="tl">
                    <a:srgbClr val="C0C0C0"/>
                  </a:outerShdw>
                </a:effectLst>
                <a:latin typeface="Comic Sans MS" pitchFamily="66" charset="0"/>
              </a:rPr>
            </a:br>
            <a:r>
              <a:rPr lang="de-CH" sz="1400" b="1" u="sng" dirty="0" err="1" smtClean="0">
                <a:effectLst>
                  <a:outerShdw blurRad="38100" dist="38100" dir="2700000" algn="tl">
                    <a:srgbClr val="C0C0C0"/>
                  </a:outerShdw>
                </a:effectLst>
                <a:latin typeface="Comic Sans MS" pitchFamily="66" charset="0"/>
              </a:rPr>
              <a:t>zuccheri</a:t>
            </a:r>
            <a:r>
              <a:rPr lang="de-CH" sz="1400" b="1" u="sng" dirty="0" smtClean="0">
                <a:effectLst>
                  <a:outerShdw blurRad="38100" dist="38100" dir="2700000" algn="tl">
                    <a:srgbClr val="C0C0C0"/>
                  </a:outerShdw>
                </a:effectLst>
                <a:latin typeface="Comic Sans MS" pitchFamily="66" charset="0"/>
              </a:rPr>
              <a:t/>
            </a:r>
            <a:br>
              <a:rPr lang="de-CH" sz="1400" b="1" u="sng" dirty="0" smtClean="0">
                <a:effectLst>
                  <a:outerShdw blurRad="38100" dist="38100" dir="2700000" algn="tl">
                    <a:srgbClr val="C0C0C0"/>
                  </a:outerShdw>
                </a:effectLst>
                <a:latin typeface="Comic Sans MS" pitchFamily="66" charset="0"/>
              </a:rPr>
            </a:br>
            <a:r>
              <a:rPr lang="de-CH" sz="1400" b="1" u="sng" dirty="0" err="1" smtClean="0">
                <a:effectLst>
                  <a:outerShdw blurRad="38100" dist="38100" dir="2700000" algn="tl">
                    <a:srgbClr val="C0C0C0"/>
                  </a:outerShdw>
                </a:effectLst>
                <a:latin typeface="Comic Sans MS" pitchFamily="66" charset="0"/>
              </a:rPr>
              <a:t>cibi</a:t>
            </a:r>
            <a:r>
              <a:rPr lang="de-CH" sz="1400" b="1" u="sng" dirty="0" smtClean="0">
                <a:effectLst>
                  <a:outerShdw blurRad="38100" dist="38100" dir="2700000" algn="tl">
                    <a:srgbClr val="C0C0C0"/>
                  </a:outerShdw>
                </a:effectLst>
                <a:latin typeface="Comic Sans MS" pitchFamily="66" charset="0"/>
              </a:rPr>
              <a:t> </a:t>
            </a:r>
            <a:r>
              <a:rPr lang="de-CH" sz="1400" b="1" u="sng" dirty="0" err="1" smtClean="0">
                <a:effectLst>
                  <a:outerShdw blurRad="38100" dist="38100" dir="2700000" algn="tl">
                    <a:srgbClr val="C0C0C0"/>
                  </a:outerShdw>
                </a:effectLst>
                <a:latin typeface="Comic Sans MS" pitchFamily="66" charset="0"/>
              </a:rPr>
              <a:t>raffinati</a:t>
            </a:r>
            <a:r>
              <a:rPr lang="de-CH" sz="1400" b="1" u="sng" dirty="0" smtClean="0">
                <a:effectLst>
                  <a:outerShdw blurRad="38100" dist="38100" dir="2700000" algn="tl">
                    <a:srgbClr val="C0C0C0"/>
                  </a:outerShdw>
                </a:effectLst>
                <a:latin typeface="Comic Sans MS" pitchFamily="66" charset="0"/>
              </a:rPr>
              <a:t/>
            </a:r>
            <a:br>
              <a:rPr lang="de-CH" sz="1400" b="1" u="sng" dirty="0" smtClean="0">
                <a:effectLst>
                  <a:outerShdw blurRad="38100" dist="38100" dir="2700000" algn="tl">
                    <a:srgbClr val="C0C0C0"/>
                  </a:outerShdw>
                </a:effectLst>
                <a:latin typeface="Comic Sans MS" pitchFamily="66" charset="0"/>
              </a:rPr>
            </a:br>
            <a:r>
              <a:rPr lang="de-CH" sz="1400" b="1" u="sng" dirty="0" err="1" smtClean="0">
                <a:effectLst>
                  <a:outerShdw blurRad="38100" dist="38100" dir="2700000" algn="tl">
                    <a:srgbClr val="C0C0C0"/>
                  </a:outerShdw>
                </a:effectLst>
                <a:latin typeface="Comic Sans MS" pitchFamily="66" charset="0"/>
              </a:rPr>
              <a:t>bevande</a:t>
            </a:r>
            <a:r>
              <a:rPr lang="de-CH" sz="1400" b="1" u="sng" dirty="0" smtClean="0">
                <a:effectLst>
                  <a:outerShdw blurRad="38100" dist="38100" dir="2700000" algn="tl">
                    <a:srgbClr val="C0C0C0"/>
                  </a:outerShdw>
                </a:effectLst>
                <a:latin typeface="Comic Sans MS" pitchFamily="66" charset="0"/>
              </a:rPr>
              <a:t> e </a:t>
            </a:r>
            <a:r>
              <a:rPr lang="de-CH" sz="1400" b="1" u="sng" dirty="0" err="1" smtClean="0">
                <a:effectLst>
                  <a:outerShdw blurRad="38100" dist="38100" dir="2700000" algn="tl">
                    <a:srgbClr val="C0C0C0"/>
                  </a:outerShdw>
                </a:effectLst>
                <a:latin typeface="Comic Sans MS" pitchFamily="66" charset="0"/>
              </a:rPr>
              <a:t>cibi</a:t>
            </a:r>
            <a:r>
              <a:rPr lang="de-CH" sz="1400" b="1" u="sng" dirty="0" smtClean="0">
                <a:effectLst>
                  <a:outerShdw blurRad="38100" dist="38100" dir="2700000" algn="tl">
                    <a:srgbClr val="C0C0C0"/>
                  </a:outerShdw>
                </a:effectLst>
                <a:latin typeface="Comic Sans MS" pitchFamily="66" charset="0"/>
              </a:rPr>
              <a:t> </a:t>
            </a:r>
            <a:r>
              <a:rPr lang="de-CH" sz="1400" b="1" u="sng" dirty="0" err="1" smtClean="0">
                <a:effectLst>
                  <a:outerShdw blurRad="38100" dist="38100" dir="2700000" algn="tl">
                    <a:srgbClr val="C0C0C0"/>
                  </a:outerShdw>
                </a:effectLst>
                <a:latin typeface="Comic Sans MS" pitchFamily="66" charset="0"/>
              </a:rPr>
              <a:t>acidi</a:t>
            </a:r>
            <a:endParaRPr lang="it-CH" dirty="0" smtClean="0">
              <a:effectLst/>
            </a:endParaRPr>
          </a:p>
        </p:txBody>
      </p:sp>
      <p:pic>
        <p:nvPicPr>
          <p:cNvPr id="59394" name="irc_mi" descr="grassilipidi"/>
          <p:cNvPicPr>
            <a:picLocks noChangeAspect="1" noChangeArrowheads="1"/>
          </p:cNvPicPr>
          <p:nvPr/>
        </p:nvPicPr>
        <p:blipFill>
          <a:blip r:embed="rId2"/>
          <a:srcRect/>
          <a:stretch>
            <a:fillRect/>
          </a:stretch>
        </p:blipFill>
        <p:spPr bwMode="auto">
          <a:xfrm>
            <a:off x="395288" y="2166938"/>
            <a:ext cx="2376487" cy="1751012"/>
          </a:xfrm>
          <a:prstGeom prst="rect">
            <a:avLst/>
          </a:prstGeom>
          <a:noFill/>
          <a:ln w="9525">
            <a:noFill/>
            <a:miter lim="800000"/>
            <a:headEnd/>
            <a:tailEnd/>
          </a:ln>
        </p:spPr>
      </p:pic>
      <p:pic>
        <p:nvPicPr>
          <p:cNvPr id="59395" name="Picture 7" descr="ANd9GcQ2cVPlGoegBtR_oQWujSS_Ho83043n_3uAr7aI14xFofwI_by4uw"/>
          <p:cNvPicPr>
            <a:picLocks noChangeAspect="1" noChangeArrowheads="1"/>
          </p:cNvPicPr>
          <p:nvPr/>
        </p:nvPicPr>
        <p:blipFill>
          <a:blip r:embed="rId3"/>
          <a:srcRect/>
          <a:stretch>
            <a:fillRect/>
          </a:stretch>
        </p:blipFill>
        <p:spPr bwMode="auto">
          <a:xfrm>
            <a:off x="611188" y="4227513"/>
            <a:ext cx="1878012" cy="1785937"/>
          </a:xfrm>
          <a:prstGeom prst="rect">
            <a:avLst/>
          </a:prstGeom>
          <a:noFill/>
          <a:ln w="9525">
            <a:noFill/>
            <a:miter lim="800000"/>
            <a:headEnd/>
            <a:tailEnd/>
          </a:ln>
        </p:spPr>
      </p:pic>
      <p:pic>
        <p:nvPicPr>
          <p:cNvPr id="59396" name="Picture 8" descr="ANd9GcSzIzGBpxP0AfSCE-gDWphJheT7K0PWuswsAIuWc_CldS9zUaTT0In6P-KI"/>
          <p:cNvPicPr>
            <a:picLocks noChangeAspect="1" noChangeArrowheads="1"/>
          </p:cNvPicPr>
          <p:nvPr/>
        </p:nvPicPr>
        <p:blipFill>
          <a:blip r:embed="rId4"/>
          <a:srcRect/>
          <a:stretch>
            <a:fillRect/>
          </a:stretch>
        </p:blipFill>
        <p:spPr bwMode="auto">
          <a:xfrm>
            <a:off x="6156325" y="2205038"/>
            <a:ext cx="2286000" cy="1520825"/>
          </a:xfrm>
          <a:prstGeom prst="rect">
            <a:avLst/>
          </a:prstGeom>
          <a:noFill/>
          <a:ln w="9525">
            <a:noFill/>
            <a:miter lim="800000"/>
            <a:headEnd/>
            <a:tailEnd/>
          </a:ln>
        </p:spPr>
      </p:pic>
      <p:pic>
        <p:nvPicPr>
          <p:cNvPr id="59397" name="irc_mi" descr="dieta-carboidrati-quando-mangiarli"/>
          <p:cNvPicPr>
            <a:picLocks noChangeAspect="1" noChangeArrowheads="1"/>
          </p:cNvPicPr>
          <p:nvPr/>
        </p:nvPicPr>
        <p:blipFill>
          <a:blip r:embed="rId5"/>
          <a:srcRect/>
          <a:stretch>
            <a:fillRect/>
          </a:stretch>
        </p:blipFill>
        <p:spPr bwMode="auto">
          <a:xfrm>
            <a:off x="6011863" y="4437063"/>
            <a:ext cx="2509837" cy="1670050"/>
          </a:xfrm>
          <a:prstGeom prst="rect">
            <a:avLst/>
          </a:prstGeom>
          <a:noFill/>
          <a:ln w="9525">
            <a:noFill/>
            <a:miter lim="800000"/>
            <a:headEnd/>
            <a:tailEnd/>
          </a:ln>
        </p:spPr>
      </p:pic>
      <p:pic>
        <p:nvPicPr>
          <p:cNvPr id="59398" name="Picture 2" descr="Immagine correlata">
            <a:hlinkClick r:id="rId6"/>
          </p:cNvPr>
          <p:cNvPicPr>
            <a:picLocks noChangeAspect="1" noChangeArrowheads="1"/>
          </p:cNvPicPr>
          <p:nvPr/>
        </p:nvPicPr>
        <p:blipFill>
          <a:blip r:embed="rId7"/>
          <a:srcRect/>
          <a:stretch>
            <a:fillRect/>
          </a:stretch>
        </p:blipFill>
        <p:spPr bwMode="auto">
          <a:xfrm>
            <a:off x="2916238" y="4657725"/>
            <a:ext cx="2616200"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188913"/>
            <a:ext cx="8229600" cy="3095625"/>
          </a:xfrm>
        </p:spPr>
        <p:txBody>
          <a:bodyPr wrap="square" numCol="1" anchorCtr="0" compatLnSpc="1">
            <a:prstTxWarp prst="textNoShape">
              <a:avLst/>
            </a:prstTxWarp>
          </a:bodyPr>
          <a:lstStyle/>
          <a:p>
            <a:pPr eaLnBrk="1" hangingPunct="1">
              <a:lnSpc>
                <a:spcPts val="3200"/>
              </a:lnSpc>
              <a:defRPr/>
            </a:pPr>
            <a:r>
              <a:rPr lang="it-CH" sz="1400" b="1" u="sng" dirty="0" smtClean="0">
                <a:effectLst>
                  <a:outerShdw blurRad="38100" dist="38100" dir="2700000" algn="tl">
                    <a:srgbClr val="C0C0C0"/>
                  </a:outerShdw>
                </a:effectLst>
                <a:latin typeface="Comic Sans MS" pitchFamily="66" charset="0"/>
              </a:rPr>
              <a:t>È invece </a:t>
            </a:r>
            <a:r>
              <a:rPr lang="it-CH" sz="1400" b="1" u="sng" dirty="0" smtClean="0">
                <a:solidFill>
                  <a:srgbClr val="C51401"/>
                </a:solidFill>
                <a:effectLst>
                  <a:outerShdw blurRad="38100" dist="38100" dir="2700000" algn="tl">
                    <a:srgbClr val="C0C0C0"/>
                  </a:outerShdw>
                </a:effectLst>
                <a:latin typeface="Comic Sans MS" pitchFamily="66" charset="0"/>
              </a:rPr>
              <a:t>troppo povera di</a:t>
            </a:r>
            <a:r>
              <a:rPr lang="it-CH" sz="1400" b="1" u="sng" dirty="0" smtClean="0">
                <a:effectLst>
                  <a:outerShdw blurRad="38100" dist="38100" dir="2700000" algn="tl">
                    <a:srgbClr val="C0C0C0"/>
                  </a:outerShdw>
                </a:effectLst>
                <a:latin typeface="Comic Sans MS" pitchFamily="66" charset="0"/>
              </a:rPr>
              <a:t>:</a:t>
            </a:r>
            <a:br>
              <a:rPr lang="it-CH" sz="1400" b="1" u="sng"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frutta e verdura</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lipidi di origine vegetale (semi, noci, oli) o provenienti dal pesce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prodotti integrali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legumi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cibi alcalini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antiossidanti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acqua</a:t>
            </a:r>
            <a:r>
              <a:rPr lang="it-IT" dirty="0" smtClean="0">
                <a:effectLst/>
              </a:rPr>
              <a:t> </a:t>
            </a:r>
            <a:endParaRPr lang="it-CH" dirty="0" smtClean="0">
              <a:effectLst/>
            </a:endParaRPr>
          </a:p>
        </p:txBody>
      </p:sp>
      <p:pic>
        <p:nvPicPr>
          <p:cNvPr id="60418" name="irc_mi" descr="fibre_dietetiche"/>
          <p:cNvPicPr>
            <a:picLocks noChangeAspect="1" noChangeArrowheads="1"/>
          </p:cNvPicPr>
          <p:nvPr/>
        </p:nvPicPr>
        <p:blipFill>
          <a:blip r:embed="rId2"/>
          <a:srcRect/>
          <a:stretch>
            <a:fillRect/>
          </a:stretch>
        </p:blipFill>
        <p:spPr bwMode="auto">
          <a:xfrm>
            <a:off x="755650" y="3405188"/>
            <a:ext cx="3529013" cy="2319337"/>
          </a:xfrm>
          <a:prstGeom prst="rect">
            <a:avLst/>
          </a:prstGeom>
          <a:noFill/>
          <a:ln w="9525">
            <a:noFill/>
            <a:miter lim="800000"/>
            <a:headEnd/>
            <a:tailEnd/>
          </a:ln>
        </p:spPr>
      </p:pic>
      <p:pic>
        <p:nvPicPr>
          <p:cNvPr id="60419" name="irc_mi" descr="1085"/>
          <p:cNvPicPr>
            <a:picLocks noChangeAspect="1" noChangeArrowheads="1"/>
          </p:cNvPicPr>
          <p:nvPr/>
        </p:nvPicPr>
        <p:blipFill>
          <a:blip r:embed="rId3"/>
          <a:srcRect/>
          <a:stretch>
            <a:fillRect/>
          </a:stretch>
        </p:blipFill>
        <p:spPr bwMode="auto">
          <a:xfrm>
            <a:off x="5219700" y="2789238"/>
            <a:ext cx="3168650"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463550" y="260350"/>
            <a:ext cx="8229600" cy="865188"/>
          </a:xfrm>
        </p:spPr>
        <p:txBody>
          <a:bodyPr wrap="square" numCol="1" anchorCtr="0" compatLnSpc="1">
            <a:prstTxWarp prst="textNoShape">
              <a:avLst/>
            </a:prstTxWarp>
          </a:bodyPr>
          <a:lstStyle/>
          <a:p>
            <a:pPr eaLnBrk="1" hangingPunct="1">
              <a:lnSpc>
                <a:spcPts val="3200"/>
              </a:lnSpc>
              <a:defRPr/>
            </a:pPr>
            <a:r>
              <a:rPr lang="it-CH" sz="1400" b="1" smtClean="0">
                <a:effectLst>
                  <a:outerShdw blurRad="38100" dist="38100" dir="2700000" algn="tl">
                    <a:srgbClr val="C0C0C0"/>
                  </a:outerShdw>
                </a:effectLst>
                <a:latin typeface="Comic Sans MS" pitchFamily="66" charset="0"/>
              </a:rPr>
              <a:t>METABOLISMO BASALE E CONSUMO ENERGETICO GIORNALIERO</a:t>
            </a:r>
            <a:br>
              <a:rPr lang="it-CH" sz="1400" b="1" smtClean="0">
                <a:effectLst>
                  <a:outerShdw blurRad="38100" dist="38100" dir="2700000" algn="tl">
                    <a:srgbClr val="C0C0C0"/>
                  </a:outerShdw>
                </a:effectLst>
                <a:latin typeface="Comic Sans MS" pitchFamily="66" charset="0"/>
              </a:rPr>
            </a:br>
            <a:r>
              <a:rPr lang="it-CH" sz="1400" b="1" smtClean="0">
                <a:effectLst>
                  <a:outerShdw blurRad="38100" dist="38100" dir="2700000" algn="tl">
                    <a:srgbClr val="C0C0C0"/>
                  </a:outerShdw>
                </a:effectLst>
                <a:latin typeface="Comic Sans MS" pitchFamily="66" charset="0"/>
              </a:rPr>
              <a:t>Metabolismo basale: consumo energetico giornaliero a totale riposo</a:t>
            </a:r>
          </a:p>
        </p:txBody>
      </p:sp>
      <p:pic>
        <p:nvPicPr>
          <p:cNvPr id="61442" name="irc_mi" descr="Descrizione: http://www.pforster.ch/Maria/Salvataggio_files/image104.jpg"/>
          <p:cNvPicPr>
            <a:picLocks noChangeAspect="1" noChangeArrowheads="1"/>
          </p:cNvPicPr>
          <p:nvPr/>
        </p:nvPicPr>
        <p:blipFill>
          <a:blip r:embed="rId2"/>
          <a:srcRect/>
          <a:stretch>
            <a:fillRect/>
          </a:stretch>
        </p:blipFill>
        <p:spPr bwMode="auto">
          <a:xfrm>
            <a:off x="1042988" y="1484313"/>
            <a:ext cx="7127875" cy="400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95288" y="188913"/>
            <a:ext cx="8229600" cy="3311525"/>
          </a:xfrm>
        </p:spPr>
        <p:txBody>
          <a:bodyPr wrap="square" numCol="1" anchorCtr="0" compatLnSpc="1">
            <a:prstTxWarp prst="textNoShape">
              <a:avLst/>
            </a:prstTxWarp>
          </a:bodyPr>
          <a:lstStyle/>
          <a:p>
            <a:pPr eaLnBrk="1" hangingPunct="1">
              <a:lnSpc>
                <a:spcPts val="3200"/>
              </a:lnSpc>
              <a:defRPr/>
            </a:pPr>
            <a:r>
              <a:rPr lang="it-IT" sz="1400" b="1" u="sng" smtClean="0">
                <a:solidFill>
                  <a:schemeClr val="tx1"/>
                </a:solidFill>
                <a:effectLst>
                  <a:outerShdw blurRad="38100" dist="38100" dir="2700000" algn="tl">
                    <a:srgbClr val="C0C0C0"/>
                  </a:outerShdw>
                </a:effectLst>
                <a:latin typeface="Comic Sans MS" pitchFamily="66" charset="0"/>
              </a:rPr>
              <a:t>IL CONSUMO ENERGETICO GIORNALIERO è SUPERIORE AL METABOLISMO BASALE, e dipende</a:t>
            </a:r>
            <a:r>
              <a:rPr lang="it-IT" sz="1400" b="1" smtClean="0">
                <a:effectLst>
                  <a:outerShdw blurRad="38100" dist="38100" dir="2700000" algn="tl">
                    <a:srgbClr val="C0C0C0"/>
                  </a:outerShdw>
                </a:effectLst>
                <a:latin typeface="Comic Sans MS" pitchFamily="66" charset="0"/>
              </a:rPr>
              <a:t>:</a:t>
            </a:r>
            <a:br>
              <a:rPr lang="it-IT" sz="1400" b="1" smtClean="0">
                <a:effectLst>
                  <a:outerShdw blurRad="38100" dist="38100" dir="2700000" algn="tl">
                    <a:srgbClr val="C0C0C0"/>
                  </a:outerShdw>
                </a:effectLst>
                <a:latin typeface="Comic Sans MS" pitchFamily="66" charset="0"/>
              </a:rPr>
            </a:br>
            <a:r>
              <a:rPr lang="it-IT" sz="1400" b="1" smtClean="0">
                <a:solidFill>
                  <a:srgbClr val="2CA323"/>
                </a:solidFill>
                <a:effectLst>
                  <a:outerShdw blurRad="38100" dist="38100" dir="2700000" algn="tl">
                    <a:srgbClr val="C0C0C0"/>
                  </a:outerShdw>
                </a:effectLst>
                <a:latin typeface="Comic Sans MS" pitchFamily="66" charset="0"/>
              </a:rPr>
              <a:t>dall’attività fisica giornaliera (lavoro, sport);</a:t>
            </a:r>
            <a:br>
              <a:rPr lang="it-IT" sz="1400" b="1" smtClean="0">
                <a:solidFill>
                  <a:srgbClr val="2CA323"/>
                </a:solidFill>
                <a:effectLst>
                  <a:outerShdw blurRad="38100" dist="38100" dir="2700000" algn="tl">
                    <a:srgbClr val="C0C0C0"/>
                  </a:outerShdw>
                </a:effectLst>
                <a:latin typeface="Comic Sans MS" pitchFamily="66" charset="0"/>
              </a:rPr>
            </a:br>
            <a:r>
              <a:rPr lang="it-IT" sz="1400" b="1" smtClean="0">
                <a:effectLst>
                  <a:outerShdw blurRad="38100" dist="38100" dir="2700000" algn="tl">
                    <a:srgbClr val="C0C0C0"/>
                  </a:outerShdw>
                </a:effectLst>
                <a:latin typeface="Comic Sans MS" pitchFamily="66" charset="0"/>
              </a:rPr>
              <a:t>dalla termogenesi, indotta dal tipo di dieta e dalla frequenza delle attività fisiche (nel grafico TID); la frequenza delle attività fisiche e le abitudini alimentari influenzano le attività metaboliche e il conseguente consumo energetico;</a:t>
            </a:r>
            <a:br>
              <a:rPr lang="it-IT" sz="1400" b="1" smtClean="0">
                <a:effectLst>
                  <a:outerShdw blurRad="38100" dist="38100" dir="2700000" algn="tl">
                    <a:srgbClr val="C0C0C0"/>
                  </a:outerShdw>
                </a:effectLst>
                <a:latin typeface="Comic Sans MS" pitchFamily="66" charset="0"/>
              </a:rPr>
            </a:br>
            <a:r>
              <a:rPr lang="it-IT" sz="1400" b="1" smtClean="0">
                <a:solidFill>
                  <a:srgbClr val="C51401"/>
                </a:solidFill>
                <a:effectLst/>
                <a:latin typeface="Comic Sans MS" pitchFamily="66" charset="0"/>
              </a:rPr>
              <a:t>dalla percentuale di massa muscolare e massa grassa (il consumo energetico del tessuto adiposo è quasi nullo, quello del tessuto muscolare è molto elevato).</a:t>
            </a:r>
            <a:endParaRPr lang="it-CH" sz="1400" b="1" smtClean="0">
              <a:solidFill>
                <a:srgbClr val="C51401"/>
              </a:solidFill>
              <a:effectLst/>
              <a:latin typeface="Comic Sans MS" pitchFamily="66" charset="0"/>
            </a:endParaRPr>
          </a:p>
        </p:txBody>
      </p:sp>
      <p:pic>
        <p:nvPicPr>
          <p:cNvPr id="62466" name="irc_mi" descr="Descrizione: http://iltuofitness.files.wordpress.com/2012/04/00_piramide-metabolismo1.gif"/>
          <p:cNvPicPr>
            <a:picLocks noChangeAspect="1" noChangeArrowheads="1"/>
          </p:cNvPicPr>
          <p:nvPr/>
        </p:nvPicPr>
        <p:blipFill>
          <a:blip r:embed="rId2"/>
          <a:srcRect/>
          <a:stretch>
            <a:fillRect/>
          </a:stretch>
        </p:blipFill>
        <p:spPr bwMode="auto">
          <a:xfrm>
            <a:off x="2916238" y="3789363"/>
            <a:ext cx="3384550" cy="248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95288" y="549275"/>
            <a:ext cx="8229600" cy="4679950"/>
          </a:xfrm>
        </p:spPr>
        <p:txBody>
          <a:bodyPr wrap="square" numCol="1" anchorCtr="0" compatLnSpc="1">
            <a:prstTxWarp prst="textNoShape">
              <a:avLst/>
            </a:prstTxWarp>
          </a:bodyPr>
          <a:lstStyle/>
          <a:p>
            <a:pPr eaLnBrk="1" hangingPunct="1">
              <a:lnSpc>
                <a:spcPts val="3200"/>
              </a:lnSpc>
              <a:defRPr/>
            </a:pPr>
            <a:r>
              <a:rPr lang="it-CH" sz="1400" b="1" smtClean="0">
                <a:effectLst>
                  <a:outerShdw blurRad="38100" dist="38100" dir="2700000" algn="tl">
                    <a:srgbClr val="C0C0C0"/>
                  </a:outerShdw>
                </a:effectLst>
                <a:latin typeface="Comic Sans MS" pitchFamily="66" charset="0"/>
              </a:rPr>
              <a:t>NUTRIENTI ENERGETICI</a:t>
            </a:r>
            <a:br>
              <a:rPr lang="it-CH" sz="1400" b="1" smtClean="0">
                <a:effectLst>
                  <a:outerShdw blurRad="38100" dist="38100" dir="2700000" algn="tl">
                    <a:srgbClr val="C0C0C0"/>
                  </a:outerShdw>
                </a:effectLst>
                <a:latin typeface="Comic Sans MS" pitchFamily="66" charset="0"/>
              </a:rPr>
            </a:br>
            <a:r>
              <a:rPr lang="it-IT" sz="1400" b="1" smtClean="0">
                <a:effectLst>
                  <a:outerShdw blurRad="38100" dist="38100" dir="2700000" algn="tl">
                    <a:srgbClr val="C0C0C0"/>
                  </a:outerShdw>
                </a:effectLst>
                <a:latin typeface="Comic Sans MS" pitchFamily="66" charset="0"/>
              </a:rPr>
              <a:t>QUANTITÀ DI ENERGIA (Kcal) PER UNITÀ DI MASSA (gr):</a:t>
            </a:r>
            <a:br>
              <a:rPr lang="it-IT" sz="1400" b="1" smtClean="0">
                <a:effectLst>
                  <a:outerShdw blurRad="38100" dist="38100" dir="2700000" algn="tl">
                    <a:srgbClr val="C0C0C0"/>
                  </a:outerShdw>
                </a:effectLst>
                <a:latin typeface="Comic Sans MS" pitchFamily="66" charset="0"/>
              </a:rPr>
            </a:br>
            <a:r>
              <a:rPr lang="it-IT" sz="1400" b="1" smtClean="0">
                <a:effectLst>
                  <a:outerShdw blurRad="38100" dist="38100" dir="2700000" algn="tl">
                    <a:srgbClr val="C0C0C0"/>
                  </a:outerShdw>
                </a:effectLst>
                <a:latin typeface="Comic Sans MS" pitchFamily="66" charset="0"/>
              </a:rPr>
              <a:t/>
            </a:r>
            <a:br>
              <a:rPr lang="it-IT" sz="1400" b="1" smtClean="0">
                <a:effectLst>
                  <a:outerShdw blurRad="38100" dist="38100" dir="2700000" algn="tl">
                    <a:srgbClr val="C0C0C0"/>
                  </a:outerShdw>
                </a:effectLst>
                <a:latin typeface="Comic Sans MS" pitchFamily="66" charset="0"/>
              </a:rPr>
            </a:br>
            <a:r>
              <a:rPr lang="it-IT" sz="1400" b="1" smtClean="0">
                <a:solidFill>
                  <a:srgbClr val="C51401"/>
                </a:solidFill>
                <a:effectLst>
                  <a:outerShdw blurRad="38100" dist="38100" dir="2700000" algn="tl">
                    <a:srgbClr val="C0C0C0"/>
                  </a:outerShdw>
                </a:effectLst>
                <a:latin typeface="Comic Sans MS" pitchFamily="66" charset="0"/>
              </a:rPr>
              <a:t>Carboidrati (glucidi)</a:t>
            </a:r>
            <a:r>
              <a:rPr lang="it-IT" sz="1400" b="1" smtClean="0">
                <a:effectLst>
                  <a:outerShdw blurRad="38100" dist="38100" dir="2700000" algn="tl">
                    <a:srgbClr val="C0C0C0"/>
                  </a:outerShdw>
                </a:effectLst>
                <a:latin typeface="Comic Sans MS" pitchFamily="66" charset="0"/>
              </a:rPr>
              <a:t>: 4,2 kcal/gr</a:t>
            </a:r>
            <a:br>
              <a:rPr lang="it-IT" sz="1400" b="1" smtClean="0">
                <a:effectLst>
                  <a:outerShdw blurRad="38100" dist="38100" dir="2700000" algn="tl">
                    <a:srgbClr val="C0C0C0"/>
                  </a:outerShdw>
                </a:effectLst>
                <a:latin typeface="Comic Sans MS" pitchFamily="66" charset="0"/>
              </a:rPr>
            </a:br>
            <a:r>
              <a:rPr lang="it-IT" sz="1400" b="1" smtClean="0">
                <a:solidFill>
                  <a:srgbClr val="C51401"/>
                </a:solidFill>
                <a:effectLst>
                  <a:outerShdw blurRad="38100" dist="38100" dir="2700000" algn="tl">
                    <a:srgbClr val="C0C0C0"/>
                  </a:outerShdw>
                </a:effectLst>
                <a:latin typeface="Comic Sans MS" pitchFamily="66" charset="0"/>
              </a:rPr>
              <a:t>Proteine</a:t>
            </a:r>
            <a:r>
              <a:rPr lang="it-IT" sz="1400" b="1" smtClean="0">
                <a:effectLst>
                  <a:outerShdw blurRad="38100" dist="38100" dir="2700000" algn="tl">
                    <a:srgbClr val="C0C0C0"/>
                  </a:outerShdw>
                </a:effectLst>
                <a:latin typeface="Comic Sans MS" pitchFamily="66" charset="0"/>
              </a:rPr>
              <a:t>: 4,2 kcal/gr</a:t>
            </a:r>
            <a:br>
              <a:rPr lang="it-IT" sz="1400" b="1" smtClean="0">
                <a:effectLst>
                  <a:outerShdw blurRad="38100" dist="38100" dir="2700000" algn="tl">
                    <a:srgbClr val="C0C0C0"/>
                  </a:outerShdw>
                </a:effectLst>
                <a:latin typeface="Comic Sans MS" pitchFamily="66" charset="0"/>
              </a:rPr>
            </a:br>
            <a:r>
              <a:rPr lang="it-IT" sz="1400" b="1" smtClean="0">
                <a:solidFill>
                  <a:srgbClr val="C51401"/>
                </a:solidFill>
                <a:effectLst>
                  <a:outerShdw blurRad="38100" dist="38100" dir="2700000" algn="tl">
                    <a:srgbClr val="C0C0C0"/>
                  </a:outerShdw>
                </a:effectLst>
                <a:latin typeface="Comic Sans MS" pitchFamily="66" charset="0"/>
              </a:rPr>
              <a:t>Lipidi</a:t>
            </a:r>
            <a:r>
              <a:rPr lang="it-IT" sz="1400" b="1" smtClean="0">
                <a:effectLst>
                  <a:outerShdw blurRad="38100" dist="38100" dir="2700000" algn="tl">
                    <a:srgbClr val="C0C0C0"/>
                  </a:outerShdw>
                </a:effectLst>
                <a:latin typeface="Comic Sans MS" pitchFamily="66" charset="0"/>
              </a:rPr>
              <a:t>: 9 kcal/gr</a:t>
            </a:r>
            <a:br>
              <a:rPr lang="it-IT" sz="1400" b="1" smtClean="0">
                <a:effectLst>
                  <a:outerShdw blurRad="38100" dist="38100" dir="2700000" algn="tl">
                    <a:srgbClr val="C0C0C0"/>
                  </a:outerShdw>
                </a:effectLst>
                <a:latin typeface="Comic Sans MS" pitchFamily="66" charset="0"/>
              </a:rPr>
            </a:br>
            <a:r>
              <a:rPr lang="it-IT" sz="1400" b="1" smtClean="0">
                <a:effectLst>
                  <a:outerShdw blurRad="38100" dist="38100" dir="2700000" algn="tl">
                    <a:srgbClr val="C0C0C0"/>
                  </a:outerShdw>
                </a:effectLst>
                <a:latin typeface="Comic Sans MS" pitchFamily="66" charset="0"/>
              </a:rPr>
              <a:t/>
            </a:r>
            <a:br>
              <a:rPr lang="it-IT" sz="1400" b="1" smtClean="0">
                <a:effectLst>
                  <a:outerShdw blurRad="38100" dist="38100" dir="2700000" algn="tl">
                    <a:srgbClr val="C0C0C0"/>
                  </a:outerShdw>
                </a:effectLst>
                <a:latin typeface="Comic Sans MS" pitchFamily="66" charset="0"/>
              </a:rPr>
            </a:br>
            <a:r>
              <a:rPr lang="it-IT" sz="1400" b="1" smtClean="0">
                <a:effectLst>
                  <a:outerShdw blurRad="38100" dist="38100" dir="2700000" algn="tl">
                    <a:srgbClr val="C0C0C0"/>
                  </a:outerShdw>
                </a:effectLst>
                <a:latin typeface="Comic Sans MS" pitchFamily="66" charset="0"/>
              </a:rPr>
              <a:t>L’</a:t>
            </a:r>
            <a:r>
              <a:rPr lang="it-IT" sz="1400" b="1" smtClean="0">
                <a:solidFill>
                  <a:srgbClr val="C51401"/>
                </a:solidFill>
                <a:effectLst>
                  <a:outerShdw blurRad="38100" dist="38100" dir="2700000" algn="tl">
                    <a:srgbClr val="C0C0C0"/>
                  </a:outerShdw>
                </a:effectLst>
                <a:latin typeface="Comic Sans MS" pitchFamily="66" charset="0"/>
              </a:rPr>
              <a:t>alcol</a:t>
            </a:r>
            <a:r>
              <a:rPr lang="it-IT" sz="1400" b="1" smtClean="0">
                <a:effectLst>
                  <a:outerShdw blurRad="38100" dist="38100" dir="2700000" algn="tl">
                    <a:srgbClr val="C0C0C0"/>
                  </a:outerShdw>
                </a:effectLst>
                <a:latin typeface="Comic Sans MS" pitchFamily="66" charset="0"/>
              </a:rPr>
              <a:t> rappresenta un ulteriore sostanze energetica. Per l’organismo risulta tuttavia molto tossica. Il suo metabolismo avviene unicamente nel fegato, dove viene convertito in acetaldeide e in seguito in acetato. Il suo apporto energetico equivale a 7,2 kcl/gr.</a:t>
            </a:r>
            <a:endParaRPr lang="it-CH" sz="1400" b="1" smtClean="0">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457200" y="0"/>
            <a:ext cx="8229600" cy="2492375"/>
          </a:xfrm>
        </p:spPr>
        <p:txBody>
          <a:bodyPr/>
          <a:lstStyle/>
          <a:p>
            <a:pPr eaLnBrk="1" fontAlgn="auto" hangingPunct="1">
              <a:lnSpc>
                <a:spcPts val="3200"/>
              </a:lnSpc>
              <a:spcAft>
                <a:spcPts val="0"/>
              </a:spcAft>
              <a:defRPr/>
            </a:pPr>
            <a:r>
              <a:rPr lang="it-CH" sz="2400" b="1" u="sng" dirty="0" smtClean="0">
                <a:solidFill>
                  <a:srgbClr val="FF0000"/>
                </a:solidFill>
                <a:latin typeface="Comic Sans MS" panose="030F0702030302020204" pitchFamily="66" charset="0"/>
              </a:rPr>
              <a:t>Stile di vita oggi</a:t>
            </a:r>
            <a:r>
              <a:rPr lang="it-CH" sz="2400" b="1" dirty="0" smtClean="0">
                <a:solidFill>
                  <a:schemeClr val="tx1"/>
                </a:solidFill>
                <a:latin typeface="Comic Sans MS" panose="030F0702030302020204" pitchFamily="66" charset="0"/>
              </a:rPr>
              <a:t/>
            </a:r>
            <a:br>
              <a:rPr lang="it-CH" sz="2400" b="1" dirty="0" smtClean="0">
                <a:solidFill>
                  <a:schemeClr val="tx1"/>
                </a:solidFill>
                <a:latin typeface="Comic Sans MS" panose="030F0702030302020204" pitchFamily="66" charset="0"/>
              </a:rPr>
            </a:br>
            <a:r>
              <a:rPr lang="it-CH" sz="1400" b="1" dirty="0" smtClean="0">
                <a:solidFill>
                  <a:schemeClr val="tx1"/>
                </a:solidFill>
                <a:latin typeface="Comic Sans MS" panose="030F0702030302020204" pitchFamily="66" charset="0"/>
              </a:rPr>
              <a:t>troppo stress</a:t>
            </a:r>
            <a:br>
              <a:rPr lang="it-CH" sz="1400" b="1" dirty="0" smtClean="0">
                <a:solidFill>
                  <a:schemeClr val="tx1"/>
                </a:solidFill>
                <a:latin typeface="Comic Sans MS" panose="030F0702030302020204" pitchFamily="66" charset="0"/>
              </a:rPr>
            </a:br>
            <a:r>
              <a:rPr lang="it-CH" sz="1400" b="1" dirty="0" smtClean="0">
                <a:solidFill>
                  <a:schemeClr val="tx1"/>
                </a:solidFill>
                <a:latin typeface="Comic Sans MS" panose="030F0702030302020204" pitchFamily="66" charset="0"/>
              </a:rPr>
              <a:t>disidratazione cronica</a:t>
            </a:r>
            <a:br>
              <a:rPr lang="it-CH" sz="1400" b="1" dirty="0" smtClean="0">
                <a:solidFill>
                  <a:schemeClr val="tx1"/>
                </a:solidFill>
                <a:latin typeface="Comic Sans MS" panose="030F0702030302020204" pitchFamily="66" charset="0"/>
              </a:rPr>
            </a:br>
            <a:r>
              <a:rPr lang="it-CH" sz="1400" b="1" dirty="0" smtClean="0">
                <a:solidFill>
                  <a:schemeClr val="tx1"/>
                </a:solidFill>
                <a:latin typeface="Comic Sans MS" panose="030F0702030302020204" pitchFamily="66" charset="0"/>
              </a:rPr>
              <a:t>alimentazione malsana</a:t>
            </a:r>
            <a:br>
              <a:rPr lang="it-CH" sz="1400" b="1" dirty="0" smtClean="0">
                <a:solidFill>
                  <a:schemeClr val="tx1"/>
                </a:solidFill>
                <a:latin typeface="Comic Sans MS" panose="030F0702030302020204" pitchFamily="66" charset="0"/>
              </a:rPr>
            </a:br>
            <a:r>
              <a:rPr lang="it-CH" sz="1400" b="1" dirty="0" smtClean="0">
                <a:solidFill>
                  <a:schemeClr val="tx1"/>
                </a:solidFill>
                <a:latin typeface="Comic Sans MS" panose="030F0702030302020204" pitchFamily="66" charset="0"/>
              </a:rPr>
              <a:t>sedentarietà (assenza di attività fisica)</a:t>
            </a:r>
            <a:endParaRPr lang="it-CH" sz="1400" b="1" dirty="0">
              <a:solidFill>
                <a:schemeClr val="tx1"/>
              </a:solidFill>
              <a:latin typeface="Comic Sans MS" panose="030F0702030302020204" pitchFamily="66" charset="0"/>
            </a:endParaRPr>
          </a:p>
        </p:txBody>
      </p:sp>
      <p:pic>
        <p:nvPicPr>
          <p:cNvPr id="18434" name="irc_mi" descr="Risultati immagini per stress lavoro">
            <a:hlinkClick r:id="rId2"/>
          </p:cNvPr>
          <p:cNvPicPr>
            <a:picLocks noChangeAspect="1" noChangeArrowheads="1"/>
          </p:cNvPicPr>
          <p:nvPr/>
        </p:nvPicPr>
        <p:blipFill>
          <a:blip r:embed="rId3"/>
          <a:srcRect/>
          <a:stretch>
            <a:fillRect/>
          </a:stretch>
        </p:blipFill>
        <p:spPr bwMode="auto">
          <a:xfrm>
            <a:off x="1979613" y="2924175"/>
            <a:ext cx="5230812"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95288" y="692150"/>
            <a:ext cx="8229600" cy="4608513"/>
          </a:xfrm>
        </p:spPr>
        <p:txBody>
          <a:bodyPr wrap="square" numCol="1" anchorCtr="0" compatLnSpc="1">
            <a:prstTxWarp prst="textNoShape">
              <a:avLst/>
            </a:prstTxWarp>
          </a:bodyPr>
          <a:lstStyle/>
          <a:p>
            <a:pPr eaLnBrk="1" hangingPunct="1">
              <a:lnSpc>
                <a:spcPts val="3200"/>
              </a:lnSpc>
              <a:defRPr/>
            </a:pPr>
            <a:r>
              <a:rPr lang="it-CH" sz="1400" b="1" smtClean="0">
                <a:effectLst>
                  <a:outerShdw blurRad="38100" dist="38100" dir="2700000" algn="tl">
                    <a:srgbClr val="C0C0C0"/>
                  </a:outerShdw>
                </a:effectLst>
                <a:latin typeface="Comic Sans MS" pitchFamily="66" charset="0"/>
              </a:rPr>
              <a:t>ALTRI NUTRIENTI ESSENZIALI AL NOSTRO ORGANISMO, SENZA APPORTO ENERGETICO</a:t>
            </a:r>
            <a:br>
              <a:rPr lang="it-CH" sz="1400" b="1" smtClean="0">
                <a:effectLst>
                  <a:outerShdw blurRad="38100" dist="38100" dir="2700000" algn="tl">
                    <a:srgbClr val="C0C0C0"/>
                  </a:outerShdw>
                </a:effectLst>
                <a:latin typeface="Comic Sans MS" pitchFamily="66" charset="0"/>
              </a:rPr>
            </a:br>
            <a:r>
              <a:rPr lang="it-IT" sz="1400" b="1" smtClean="0">
                <a:effectLst>
                  <a:outerShdw blurRad="38100" dist="38100" dir="2700000" algn="tl">
                    <a:srgbClr val="C0C0C0"/>
                  </a:outerShdw>
                </a:effectLst>
                <a:latin typeface="Comic Sans MS" pitchFamily="66" charset="0"/>
              </a:rPr>
              <a:t/>
            </a:r>
            <a:br>
              <a:rPr lang="it-IT" sz="1400" b="1" smtClean="0">
                <a:effectLst>
                  <a:outerShdw blurRad="38100" dist="38100" dir="2700000" algn="tl">
                    <a:srgbClr val="C0C0C0"/>
                  </a:outerShdw>
                </a:effectLst>
                <a:latin typeface="Comic Sans MS" pitchFamily="66" charset="0"/>
              </a:rPr>
            </a:br>
            <a:r>
              <a:rPr lang="it-IT" sz="1400" b="1" smtClean="0">
                <a:solidFill>
                  <a:srgbClr val="C51401"/>
                </a:solidFill>
                <a:effectLst>
                  <a:outerShdw blurRad="38100" dist="38100" dir="2700000" algn="tl">
                    <a:srgbClr val="C0C0C0"/>
                  </a:outerShdw>
                </a:effectLst>
                <a:latin typeface="Comic Sans MS" pitchFamily="66" charset="0"/>
              </a:rPr>
              <a:t>Vitamine</a:t>
            </a:r>
            <a:br>
              <a:rPr lang="it-IT" sz="1400" b="1" smtClean="0">
                <a:solidFill>
                  <a:srgbClr val="C51401"/>
                </a:solidFill>
                <a:effectLst>
                  <a:outerShdw blurRad="38100" dist="38100" dir="2700000" algn="tl">
                    <a:srgbClr val="C0C0C0"/>
                  </a:outerShdw>
                </a:effectLst>
                <a:latin typeface="Comic Sans MS" pitchFamily="66" charset="0"/>
              </a:rPr>
            </a:br>
            <a:r>
              <a:rPr lang="it-IT" sz="1400" b="1" smtClean="0">
                <a:solidFill>
                  <a:srgbClr val="C51401"/>
                </a:solidFill>
                <a:effectLst>
                  <a:outerShdw blurRad="38100" dist="38100" dir="2700000" algn="tl">
                    <a:srgbClr val="C0C0C0"/>
                  </a:outerShdw>
                </a:effectLst>
                <a:latin typeface="Comic Sans MS" pitchFamily="66" charset="0"/>
              </a:rPr>
              <a:t>Sali minerali</a:t>
            </a:r>
            <a:r>
              <a:rPr lang="it-IT" sz="1400" b="1" smtClean="0">
                <a:effectLst>
                  <a:outerShdw blurRad="38100" dist="38100" dir="2700000" algn="tl">
                    <a:srgbClr val="C0C0C0"/>
                  </a:outerShdw>
                </a:effectLst>
                <a:latin typeface="Comic Sans MS" pitchFamily="66" charset="0"/>
              </a:rPr>
              <a:t/>
            </a:r>
            <a:br>
              <a:rPr lang="it-IT" sz="1400" b="1" smtClean="0">
                <a:effectLst>
                  <a:outerShdw blurRad="38100" dist="38100" dir="2700000" algn="tl">
                    <a:srgbClr val="C0C0C0"/>
                  </a:outerShdw>
                </a:effectLst>
                <a:latin typeface="Comic Sans MS" pitchFamily="66" charset="0"/>
              </a:rPr>
            </a:br>
            <a:r>
              <a:rPr lang="it-IT" sz="1400" b="1" smtClean="0">
                <a:solidFill>
                  <a:srgbClr val="C51401"/>
                </a:solidFill>
                <a:effectLst>
                  <a:outerShdw blurRad="38100" dist="38100" dir="2700000" algn="tl">
                    <a:srgbClr val="C0C0C0"/>
                  </a:outerShdw>
                </a:effectLst>
                <a:latin typeface="Comic Sans MS" pitchFamily="66" charset="0"/>
              </a:rPr>
              <a:t>Acqua </a:t>
            </a:r>
            <a:r>
              <a:rPr lang="it-IT" sz="1400" b="1" smtClean="0">
                <a:effectLst>
                  <a:outerShdw blurRad="38100" dist="38100" dir="2700000" algn="tl">
                    <a:srgbClr val="C0C0C0"/>
                  </a:outerShdw>
                </a:effectLst>
                <a:latin typeface="Comic Sans MS" pitchFamily="66" charset="0"/>
              </a:rPr>
              <a:t/>
            </a:r>
            <a:br>
              <a:rPr lang="it-IT" sz="1400" b="1" smtClean="0">
                <a:effectLst>
                  <a:outerShdw blurRad="38100" dist="38100" dir="2700000" algn="tl">
                    <a:srgbClr val="C0C0C0"/>
                  </a:outerShdw>
                </a:effectLst>
                <a:latin typeface="Comic Sans MS" pitchFamily="66" charset="0"/>
              </a:rPr>
            </a:br>
            <a:r>
              <a:rPr lang="it-IT" sz="1400" b="1" smtClean="0">
                <a:effectLst>
                  <a:outerShdw blurRad="38100" dist="38100" dir="2700000" algn="tl">
                    <a:srgbClr val="C0C0C0"/>
                  </a:outerShdw>
                </a:effectLst>
                <a:latin typeface="Comic Sans MS" pitchFamily="66" charset="0"/>
              </a:rPr>
              <a:t/>
            </a:r>
            <a:br>
              <a:rPr lang="it-IT" sz="1400" b="1" smtClean="0">
                <a:effectLst>
                  <a:outerShdw blurRad="38100" dist="38100" dir="2700000" algn="tl">
                    <a:srgbClr val="C0C0C0"/>
                  </a:outerShdw>
                </a:effectLst>
                <a:latin typeface="Comic Sans MS" pitchFamily="66" charset="0"/>
              </a:rPr>
            </a:br>
            <a:r>
              <a:rPr lang="it-IT" sz="1400" b="1" smtClean="0">
                <a:effectLst>
                  <a:outerShdw blurRad="38100" dist="38100" dir="2700000" algn="tl">
                    <a:srgbClr val="C0C0C0"/>
                  </a:outerShdw>
                </a:effectLst>
                <a:latin typeface="Comic Sans MS" pitchFamily="66" charset="0"/>
              </a:rPr>
              <a:t/>
            </a:r>
            <a:br>
              <a:rPr lang="it-IT" sz="1400" b="1" smtClean="0">
                <a:effectLst>
                  <a:outerShdw blurRad="38100" dist="38100" dir="2700000" algn="tl">
                    <a:srgbClr val="C0C0C0"/>
                  </a:outerShdw>
                </a:effectLst>
                <a:latin typeface="Comic Sans MS" pitchFamily="66" charset="0"/>
              </a:rPr>
            </a:br>
            <a:r>
              <a:rPr lang="it-IT" sz="1400" b="1" smtClean="0">
                <a:effectLst>
                  <a:outerShdw blurRad="38100" dist="38100" dir="2700000" algn="tl">
                    <a:srgbClr val="C0C0C0"/>
                  </a:outerShdw>
                </a:effectLst>
                <a:latin typeface="Comic Sans MS" pitchFamily="66" charset="0"/>
              </a:rPr>
              <a:t>VI SONO INFINE LE </a:t>
            </a:r>
            <a:r>
              <a:rPr lang="it-IT" sz="1400" b="1" smtClean="0">
                <a:solidFill>
                  <a:srgbClr val="C51401"/>
                </a:solidFill>
                <a:effectLst>
                  <a:outerShdw blurRad="38100" dist="38100" dir="2700000" algn="tl">
                    <a:srgbClr val="C0C0C0"/>
                  </a:outerShdw>
                </a:effectLst>
                <a:latin typeface="Comic Sans MS" pitchFamily="66" charset="0"/>
              </a:rPr>
              <a:t>FIBRE</a:t>
            </a:r>
            <a:r>
              <a:rPr lang="it-IT" sz="1400" b="1" smtClean="0">
                <a:effectLst>
                  <a:outerShdw blurRad="38100" dist="38100" dir="2700000" algn="tl">
                    <a:srgbClr val="C0C0C0"/>
                  </a:outerShdw>
                </a:effectLst>
                <a:latin typeface="Comic Sans MS" pitchFamily="66" charset="0"/>
              </a:rPr>
              <a:t>, CHE FANNO PARTE DEI CARBOIDRATI, MA NOI NON SIAMO IN GRADO DI DIGERIRLE, PERTANTO NON CI DANNO ENERGIA (HANNO TUTTAVIA ALTRE FUNZIONI DI VITALE IMPORTANZA)</a:t>
            </a:r>
            <a:endParaRPr lang="it-CH" sz="1400" b="1" smtClean="0">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bwMode="auto">
          <a:xfrm>
            <a:off x="463550" y="260350"/>
            <a:ext cx="8229600" cy="720725"/>
          </a:xfrm>
        </p:spPr>
        <p:txBody>
          <a:bodyPr wrap="square" numCol="1" anchorCtr="0" compatLnSpc="1">
            <a:prstTxWarp prst="textNoShape">
              <a:avLst/>
            </a:prstTxWarp>
          </a:bodyPr>
          <a:lstStyle/>
          <a:p>
            <a:pPr eaLnBrk="1" hangingPunct="1">
              <a:lnSpc>
                <a:spcPts val="3200"/>
              </a:lnSpc>
              <a:defRPr/>
            </a:pPr>
            <a:r>
              <a:rPr lang="it-CH" sz="1400" b="1" u="sng" smtClean="0">
                <a:effectLst>
                  <a:outerShdw blurRad="38100" dist="38100" dir="2700000" algn="tl">
                    <a:srgbClr val="C0C0C0"/>
                  </a:outerShdw>
                </a:effectLst>
                <a:latin typeface="Comic Sans MS" pitchFamily="66" charset="0"/>
              </a:rPr>
              <a:t>Le regole basilari di un’alimentazione sana ed equilibrata</a:t>
            </a:r>
            <a:br>
              <a:rPr lang="it-CH" sz="1400" b="1" u="sng" smtClean="0">
                <a:effectLst>
                  <a:outerShdw blurRad="38100" dist="38100" dir="2700000" algn="tl">
                    <a:srgbClr val="C0C0C0"/>
                  </a:outerShdw>
                </a:effectLst>
                <a:latin typeface="Comic Sans MS" pitchFamily="66" charset="0"/>
              </a:rPr>
            </a:br>
            <a:r>
              <a:rPr lang="it-CH" sz="1400" b="1" u="sng" smtClean="0">
                <a:effectLst>
                  <a:outerShdw blurRad="38100" dist="38100" dir="2700000" algn="tl">
                    <a:srgbClr val="C0C0C0"/>
                  </a:outerShdw>
                </a:effectLst>
                <a:latin typeface="Comic Sans MS" pitchFamily="66" charset="0"/>
              </a:rPr>
              <a:t>IN FUNZIONE DELLL’APPORTO ENERGETICO DEI PRODOTTI</a:t>
            </a:r>
          </a:p>
        </p:txBody>
      </p:sp>
      <p:pic>
        <p:nvPicPr>
          <p:cNvPr id="65538" name="irc_mi" descr="nuova-piramide"/>
          <p:cNvPicPr>
            <a:picLocks noChangeAspect="1" noChangeArrowheads="1"/>
          </p:cNvPicPr>
          <p:nvPr/>
        </p:nvPicPr>
        <p:blipFill>
          <a:blip r:embed="rId2"/>
          <a:srcRect/>
          <a:stretch>
            <a:fillRect/>
          </a:stretch>
        </p:blipFill>
        <p:spPr bwMode="auto">
          <a:xfrm>
            <a:off x="1979613" y="1543050"/>
            <a:ext cx="5832475" cy="466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539750" y="476250"/>
            <a:ext cx="8229600" cy="5616575"/>
          </a:xfrm>
        </p:spPr>
        <p:txBody>
          <a:bodyPr wrap="square" numCol="1" anchorCtr="0" compatLnSpc="1">
            <a:prstTxWarp prst="textNoShape">
              <a:avLst/>
            </a:prstTxWarp>
          </a:bodyPr>
          <a:lstStyle/>
          <a:p>
            <a:pPr eaLnBrk="1" hangingPunct="1">
              <a:lnSpc>
                <a:spcPts val="3200"/>
              </a:lnSpc>
              <a:defRPr/>
            </a:pPr>
            <a:r>
              <a:rPr lang="it-CH" sz="1400" b="1" u="sng" dirty="0" smtClean="0">
                <a:solidFill>
                  <a:srgbClr val="FF0000"/>
                </a:solidFill>
                <a:effectLst>
                  <a:outerShdw blurRad="38100" dist="38100" dir="2700000" algn="tl">
                    <a:srgbClr val="C0C0C0"/>
                  </a:outerShdw>
                </a:effectLst>
                <a:latin typeface="Comic Sans MS" pitchFamily="66" charset="0"/>
              </a:rPr>
              <a:t>ALIMENTAZIONE SANA ED EQUILIBRATA</a:t>
            </a:r>
            <a:r>
              <a:rPr lang="it-CH" sz="1400" b="1" dirty="0" smtClean="0">
                <a:solidFill>
                  <a:srgbClr val="FF0000"/>
                </a:solidFill>
                <a:effectLst>
                  <a:outerShdw blurRad="38100" dist="38100" dir="2700000" algn="tl">
                    <a:srgbClr val="C0C0C0"/>
                  </a:outerShdw>
                </a:effectLst>
                <a:latin typeface="Comic Sans MS" pitchFamily="66" charset="0"/>
              </a:rPr>
              <a:t/>
            </a:r>
            <a:br>
              <a:rPr lang="it-CH" sz="1400" b="1" dirty="0" smtClean="0">
                <a:solidFill>
                  <a:srgbClr val="FF0000"/>
                </a:solidFill>
                <a:effectLst>
                  <a:outerShdw blurRad="38100" dist="38100" dir="2700000" algn="tl">
                    <a:srgbClr val="C0C0C0"/>
                  </a:outerShdw>
                </a:effectLst>
                <a:latin typeface="Comic Sans MS" pitchFamily="66" charset="0"/>
              </a:rPr>
            </a:br>
            <a:r>
              <a:rPr lang="it-CH" sz="1200" b="1" dirty="0" smtClean="0">
                <a:solidFill>
                  <a:srgbClr val="FF0000"/>
                </a:solidFill>
                <a:effectLst>
                  <a:outerShdw blurRad="38100" dist="38100" dir="2700000" algn="tl">
                    <a:srgbClr val="C0C0C0"/>
                  </a:outerShdw>
                </a:effectLst>
                <a:latin typeface="Comic Sans MS" pitchFamily="66" charset="0"/>
              </a:rPr>
              <a:t>(dalla PIRAMIDE ALIMENTARE)</a:t>
            </a:r>
            <a:br>
              <a:rPr lang="it-CH" sz="1200" b="1" dirty="0" smtClean="0">
                <a:solidFill>
                  <a:srgbClr val="FF0000"/>
                </a:solidFill>
                <a:effectLst>
                  <a:outerShdw blurRad="38100" dist="38100" dir="2700000" algn="tl">
                    <a:srgbClr val="C0C0C0"/>
                  </a:outerShdw>
                </a:effectLst>
                <a:latin typeface="Comic Sans MS" pitchFamily="66" charset="0"/>
              </a:rPr>
            </a:br>
            <a:r>
              <a:rPr lang="it-CH" sz="1400" b="1" dirty="0" smtClean="0">
                <a:solidFill>
                  <a:srgbClr val="FF0000"/>
                </a:solidFill>
                <a:effectLst>
                  <a:outerShdw blurRad="38100" dist="38100" dir="2700000" algn="tl">
                    <a:srgbClr val="C0C0C0"/>
                  </a:outerShdw>
                </a:effectLst>
                <a:latin typeface="Comic Sans MS" pitchFamily="66" charset="0"/>
              </a:rPr>
              <a:t/>
            </a:r>
            <a:br>
              <a:rPr lang="it-CH" sz="1400" b="1" dirty="0" smtClean="0">
                <a:solidFill>
                  <a:srgbClr val="FF0000"/>
                </a:solidFill>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PRODOTTI INTEGRALI O LEGUMI A OGNI PASTO</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LIPIDI DI PROVENIENZA VEGETALE E PESCE (OMEGA 3 E OMEGA 6) OGNI GIORNO</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FRUTTA E VERDURA 5 VOLTE AL GIORNO (PASTI E MERENDE)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LIMITA AL MINIMO INDISPENSABILE ZUCCHERI, PRODOTTI RAFFINATI, LIPIDI DI ORIGINE ANIMALE, CIBI ACIDI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CONTROLLA L’IDRATAZIONE (2-3 LITRI DI ACQUA AL GIORNO)</a:t>
            </a:r>
            <a:br>
              <a:rPr lang="it-CH" sz="1400" b="1" dirty="0" smtClean="0">
                <a:effectLst>
                  <a:outerShdw blurRad="38100" dist="38100" dir="2700000" algn="tl">
                    <a:srgbClr val="C0C0C0"/>
                  </a:outerShdw>
                </a:effectLst>
                <a:latin typeface="Comic Sans MS" pitchFamily="66" charset="0"/>
              </a:rPr>
            </a:br>
            <a:r>
              <a:rPr lang="it-CH" sz="1400" b="1" dirty="0" smtClean="0">
                <a:solidFill>
                  <a:srgbClr val="FF0000"/>
                </a:solidFill>
                <a:effectLst>
                  <a:outerShdw blurRad="38100" dist="38100" dir="2700000" algn="tl">
                    <a:srgbClr val="C0C0C0"/>
                  </a:outerShdw>
                </a:effectLst>
                <a:latin typeface="Comic Sans MS" pitchFamily="66" charset="0"/>
              </a:rPr>
              <a:t>  </a:t>
            </a:r>
            <a:br>
              <a:rPr lang="it-CH" sz="1400" b="1" dirty="0" smtClean="0">
                <a:solidFill>
                  <a:srgbClr val="FF0000"/>
                </a:solidFill>
                <a:effectLst>
                  <a:outerShdw blurRad="38100" dist="38100" dir="2700000" algn="tl">
                    <a:srgbClr val="C0C0C0"/>
                  </a:outerShdw>
                </a:effectLst>
                <a:latin typeface="Comic Sans MS" pitchFamily="66" charset="0"/>
              </a:rPr>
            </a:br>
            <a:r>
              <a:rPr lang="it-CH" sz="1400" b="1" dirty="0" smtClean="0">
                <a:solidFill>
                  <a:srgbClr val="FF0000"/>
                </a:solidFill>
                <a:effectLst>
                  <a:outerShdw blurRad="38100" dist="38100" dir="2700000" algn="tl">
                    <a:srgbClr val="C0C0C0"/>
                  </a:outerShdw>
                </a:effectLst>
                <a:latin typeface="Comic Sans MS" pitchFamily="66" charset="0"/>
              </a:rPr>
              <a:t/>
            </a:r>
            <a:br>
              <a:rPr lang="it-CH" sz="1400" b="1" dirty="0" smtClean="0">
                <a:solidFill>
                  <a:srgbClr val="FF0000"/>
                </a:solidFill>
                <a:effectLst>
                  <a:outerShdw blurRad="38100" dist="38100" dir="2700000" algn="tl">
                    <a:srgbClr val="C0C0C0"/>
                  </a:outerShdw>
                </a:effectLst>
                <a:latin typeface="Comic Sans MS" pitchFamily="66" charset="0"/>
              </a:rPr>
            </a:br>
            <a:endParaRPr lang="it-CH" sz="1400" b="1" dirty="0" smtClean="0">
              <a:solidFill>
                <a:srgbClr val="FF0000"/>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19088" y="115888"/>
            <a:ext cx="8229600" cy="1292225"/>
          </a:xfrm>
        </p:spPr>
        <p:txBody>
          <a:bodyPr wrap="square" numCol="1" anchorCtr="0" compatLnSpc="1">
            <a:prstTxWarp prst="textNoShape">
              <a:avLst/>
            </a:prstTxWarp>
          </a:bodyPr>
          <a:lstStyle/>
          <a:p>
            <a:pPr eaLnBrk="1" hangingPunct="1">
              <a:lnSpc>
                <a:spcPts val="3200"/>
              </a:lnSpc>
              <a:defRPr/>
            </a:pPr>
            <a:r>
              <a:rPr lang="it-CH" sz="1400" b="1" dirty="0">
                <a:solidFill>
                  <a:srgbClr val="FF0000"/>
                </a:solidFill>
                <a:effectLst>
                  <a:outerShdw blurRad="38100" dist="38100" dir="2700000" algn="tl">
                    <a:srgbClr val="C0C0C0"/>
                  </a:outerShdw>
                </a:effectLst>
                <a:latin typeface="Comic Sans MS" pitchFamily="66" charset="0"/>
              </a:rPr>
              <a:t>CIBI RICCHI DI </a:t>
            </a:r>
            <a:r>
              <a:rPr lang="it-CH" sz="1400" b="1" dirty="0" smtClean="0">
                <a:solidFill>
                  <a:srgbClr val="FF0000"/>
                </a:solidFill>
                <a:effectLst>
                  <a:outerShdw blurRad="38100" dist="38100" dir="2700000" algn="tl">
                    <a:srgbClr val="C0C0C0"/>
                  </a:outerShdw>
                </a:effectLst>
                <a:latin typeface="Comic Sans MS" pitchFamily="66" charset="0"/>
              </a:rPr>
              <a:t>LIPIDI</a:t>
            </a:r>
            <a:r>
              <a:rPr lang="it-CH" sz="1400" b="1" dirty="0" smtClean="0">
                <a:effectLst>
                  <a:outerShdw blurRad="38100" dist="38100" dir="2700000" algn="tl">
                    <a:srgbClr val="C0C0C0"/>
                  </a:outerShdw>
                </a:effectLst>
                <a:latin typeface="Comic Sans MS" pitchFamily="66" charset="0"/>
              </a:rPr>
              <a:t>; PER LA SALUTE VANNO DIVISI IN:</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PRODOTTI DI </a:t>
            </a:r>
            <a:r>
              <a:rPr lang="it-CH" sz="1400" b="1" dirty="0">
                <a:effectLst>
                  <a:outerShdw blurRad="38100" dist="38100" dir="2700000" algn="tl">
                    <a:srgbClr val="C0C0C0"/>
                  </a:outerShdw>
                </a:effectLst>
                <a:latin typeface="Comic Sans MS" pitchFamily="66" charset="0"/>
              </a:rPr>
              <a:t>ORIGINE </a:t>
            </a:r>
            <a:r>
              <a:rPr lang="it-CH" sz="1400" b="1" dirty="0" smtClean="0">
                <a:effectLst>
                  <a:outerShdw blurRad="38100" dist="38100" dir="2700000" algn="tl">
                    <a:srgbClr val="C0C0C0"/>
                  </a:outerShdw>
                </a:effectLst>
                <a:latin typeface="Comic Sans MS" pitchFamily="66" charset="0"/>
              </a:rPr>
              <a:t>ANIMALE (</a:t>
            </a:r>
            <a:r>
              <a:rPr lang="it-CH" sz="1400" b="1" dirty="0" smtClean="0">
                <a:solidFill>
                  <a:srgbClr val="FF0000"/>
                </a:solidFill>
                <a:effectLst>
                  <a:outerShdw blurRad="38100" dist="38100" dir="2700000" algn="tl">
                    <a:srgbClr val="C0C0C0"/>
                  </a:outerShdw>
                </a:effectLst>
                <a:latin typeface="Comic Sans MS" pitchFamily="66" charset="0"/>
              </a:rPr>
              <a:t>DA LIMITARE</a:t>
            </a:r>
            <a:r>
              <a:rPr lang="it-CH" sz="1400" b="1" dirty="0" smtClean="0">
                <a:effectLst>
                  <a:outerShdw blurRad="38100" dist="38100" dir="2700000" algn="tl">
                    <a:srgbClr val="C0C0C0"/>
                  </a:outerShdw>
                </a:effectLst>
                <a:latin typeface="Comic Sans MS" pitchFamily="66" charset="0"/>
              </a:rPr>
              <a:t>), 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PRODOTTI DI ORIGINE VEGETALE </a:t>
            </a:r>
            <a:r>
              <a:rPr lang="it-CH" sz="1400" b="1" dirty="0">
                <a:effectLst>
                  <a:outerShdw blurRad="38100" dist="38100" dir="2700000" algn="tl">
                    <a:srgbClr val="C0C0C0"/>
                  </a:outerShdw>
                </a:effectLst>
                <a:latin typeface="Comic Sans MS" pitchFamily="66" charset="0"/>
              </a:rPr>
              <a:t>E PROVENIENTI DAL PESCE </a:t>
            </a:r>
            <a:r>
              <a:rPr lang="it-CH" sz="1400" b="1" dirty="0" smtClean="0">
                <a:effectLst>
                  <a:outerShdw blurRad="38100" dist="38100" dir="2700000" algn="tl">
                    <a:srgbClr val="C0C0C0"/>
                  </a:outerShdw>
                </a:effectLst>
                <a:latin typeface="Comic Sans MS" pitchFamily="66" charset="0"/>
              </a:rPr>
              <a:t>(</a:t>
            </a:r>
            <a:r>
              <a:rPr lang="it-CH" sz="1400" b="1" dirty="0" smtClean="0">
                <a:solidFill>
                  <a:srgbClr val="FF0000"/>
                </a:solidFill>
                <a:effectLst>
                  <a:outerShdw blurRad="38100" dist="38100" dir="2700000" algn="tl">
                    <a:srgbClr val="C0C0C0"/>
                  </a:outerShdw>
                </a:effectLst>
                <a:latin typeface="Comic Sans MS" pitchFamily="66" charset="0"/>
              </a:rPr>
              <a:t>DA FAVORIRE</a:t>
            </a:r>
            <a:r>
              <a:rPr lang="it-CH" sz="1400" b="1" dirty="0" smtClean="0">
                <a:effectLst>
                  <a:outerShdw blurRad="38100" dist="38100" dir="2700000" algn="tl">
                    <a:srgbClr val="C0C0C0"/>
                  </a:outerShdw>
                </a:effectLst>
                <a:latin typeface="Comic Sans MS" pitchFamily="66" charset="0"/>
              </a:rPr>
              <a:t>)</a:t>
            </a:r>
          </a:p>
        </p:txBody>
      </p:sp>
      <p:pic>
        <p:nvPicPr>
          <p:cNvPr id="67586" name="Picture 2" descr="ANd9GcQGIElPpYgLXZCs16_NZwy8HiMmZsp77iakuzX-1uc2YBONEtyLvG1cNL-6"/>
          <p:cNvPicPr>
            <a:picLocks noChangeAspect="1" noChangeArrowheads="1"/>
          </p:cNvPicPr>
          <p:nvPr/>
        </p:nvPicPr>
        <p:blipFill>
          <a:blip r:embed="rId2"/>
          <a:srcRect/>
          <a:stretch>
            <a:fillRect/>
          </a:stretch>
        </p:blipFill>
        <p:spPr bwMode="auto">
          <a:xfrm>
            <a:off x="4500563" y="1814513"/>
            <a:ext cx="1595437" cy="1562100"/>
          </a:xfrm>
          <a:prstGeom prst="rect">
            <a:avLst/>
          </a:prstGeom>
          <a:noFill/>
          <a:ln w="9525">
            <a:noFill/>
            <a:miter lim="800000"/>
            <a:headEnd/>
            <a:tailEnd/>
          </a:ln>
        </p:spPr>
      </p:pic>
      <p:pic>
        <p:nvPicPr>
          <p:cNvPr id="67587" name="Picture 3" descr="ANd9GcQTknkwMpjp46P-BrMM2jVzptJ0ETP22FWwknOrlUdY-hs0QH8UN0FTXhna"/>
          <p:cNvPicPr>
            <a:picLocks noChangeAspect="1" noChangeArrowheads="1"/>
          </p:cNvPicPr>
          <p:nvPr/>
        </p:nvPicPr>
        <p:blipFill>
          <a:blip r:embed="rId3"/>
          <a:srcRect/>
          <a:stretch>
            <a:fillRect/>
          </a:stretch>
        </p:blipFill>
        <p:spPr bwMode="auto">
          <a:xfrm>
            <a:off x="4289425" y="4365625"/>
            <a:ext cx="946150" cy="1265238"/>
          </a:xfrm>
          <a:prstGeom prst="rect">
            <a:avLst/>
          </a:prstGeom>
          <a:noFill/>
          <a:ln w="9525">
            <a:noFill/>
            <a:miter lim="800000"/>
            <a:headEnd/>
            <a:tailEnd/>
          </a:ln>
        </p:spPr>
      </p:pic>
      <p:pic>
        <p:nvPicPr>
          <p:cNvPr id="67588" name="Picture 4" descr="ANd9GcRzTErRnLMJnfxNWpR6IATNbBgAlTilrqPz_v8t733MzJCk5rMb0g"/>
          <p:cNvPicPr>
            <a:picLocks noChangeAspect="1" noChangeArrowheads="1"/>
          </p:cNvPicPr>
          <p:nvPr/>
        </p:nvPicPr>
        <p:blipFill>
          <a:blip r:embed="rId4"/>
          <a:srcRect/>
          <a:stretch>
            <a:fillRect/>
          </a:stretch>
        </p:blipFill>
        <p:spPr bwMode="auto">
          <a:xfrm>
            <a:off x="876300" y="1838325"/>
            <a:ext cx="2424113" cy="1573213"/>
          </a:xfrm>
          <a:prstGeom prst="rect">
            <a:avLst/>
          </a:prstGeom>
          <a:noFill/>
          <a:ln w="9525">
            <a:noFill/>
            <a:miter lim="800000"/>
            <a:headEnd/>
            <a:tailEnd/>
          </a:ln>
        </p:spPr>
      </p:pic>
      <p:pic>
        <p:nvPicPr>
          <p:cNvPr id="67589" name="Picture 6" descr="ANd9GcQ2cVPlGoegBtR_oQWujSS_Ho83043n_3uAr7aI14xFofwI_by4uw"/>
          <p:cNvPicPr>
            <a:picLocks noChangeAspect="1" noChangeArrowheads="1"/>
          </p:cNvPicPr>
          <p:nvPr/>
        </p:nvPicPr>
        <p:blipFill>
          <a:blip r:embed="rId5"/>
          <a:srcRect/>
          <a:stretch>
            <a:fillRect/>
          </a:stretch>
        </p:blipFill>
        <p:spPr bwMode="auto">
          <a:xfrm>
            <a:off x="930275" y="3789363"/>
            <a:ext cx="2316163" cy="2198687"/>
          </a:xfrm>
          <a:prstGeom prst="rect">
            <a:avLst/>
          </a:prstGeom>
          <a:noFill/>
          <a:ln w="9525">
            <a:noFill/>
            <a:miter lim="800000"/>
            <a:headEnd/>
            <a:tailEnd/>
          </a:ln>
        </p:spPr>
      </p:pic>
      <p:pic>
        <p:nvPicPr>
          <p:cNvPr id="67590" name="irc_mi" descr="grassi-lipidi1"/>
          <p:cNvPicPr>
            <a:picLocks noChangeAspect="1" noChangeArrowheads="1"/>
          </p:cNvPicPr>
          <p:nvPr/>
        </p:nvPicPr>
        <p:blipFill>
          <a:blip r:embed="rId6"/>
          <a:srcRect/>
          <a:stretch>
            <a:fillRect/>
          </a:stretch>
        </p:blipFill>
        <p:spPr bwMode="auto">
          <a:xfrm>
            <a:off x="6875463" y="2036763"/>
            <a:ext cx="1616075" cy="1765300"/>
          </a:xfrm>
          <a:prstGeom prst="rect">
            <a:avLst/>
          </a:prstGeom>
          <a:noFill/>
          <a:ln w="9525">
            <a:noFill/>
            <a:miter lim="800000"/>
            <a:headEnd/>
            <a:tailEnd/>
          </a:ln>
        </p:spPr>
      </p:pic>
      <p:pic>
        <p:nvPicPr>
          <p:cNvPr id="67591" name="Picture 8" descr="ANd9GcTIHuViOBX5JEZU5bFED0rT1vyRK6UzmAeOHqvxi3RqMRxaBWF8dg"/>
          <p:cNvPicPr>
            <a:picLocks noChangeAspect="1" noChangeArrowheads="1"/>
          </p:cNvPicPr>
          <p:nvPr/>
        </p:nvPicPr>
        <p:blipFill>
          <a:blip r:embed="rId7"/>
          <a:srcRect/>
          <a:stretch>
            <a:fillRect/>
          </a:stretch>
        </p:blipFill>
        <p:spPr bwMode="auto">
          <a:xfrm>
            <a:off x="6223000" y="4478338"/>
            <a:ext cx="2268538" cy="151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95288" y="404813"/>
            <a:ext cx="8229600" cy="360362"/>
          </a:xfrm>
        </p:spPr>
        <p:txBody>
          <a:bodyPr wrap="square" numCol="1" anchorCtr="0" compatLnSpc="1">
            <a:prstTxWarp prst="textNoShape">
              <a:avLst/>
            </a:prstTxWarp>
          </a:bodyPr>
          <a:lstStyle/>
          <a:p>
            <a:pPr eaLnBrk="1" hangingPunct="1">
              <a:lnSpc>
                <a:spcPts val="3200"/>
              </a:lnSpc>
              <a:defRPr/>
            </a:pPr>
            <a:r>
              <a:rPr lang="it-CH" sz="1400" b="1" dirty="0" smtClean="0">
                <a:effectLst>
                  <a:outerShdw blurRad="38100" dist="38100" dir="2700000" algn="tl">
                    <a:srgbClr val="C0C0C0"/>
                  </a:outerShdw>
                </a:effectLst>
                <a:latin typeface="Comic Sans MS" pitchFamily="66" charset="0"/>
              </a:rPr>
              <a:t>DIFFERENTI TIPI DI LIPIDI</a:t>
            </a:r>
          </a:p>
        </p:txBody>
      </p:sp>
      <p:pic>
        <p:nvPicPr>
          <p:cNvPr id="68610" name="irc_mi" descr="mappa_dei_lipidi"/>
          <p:cNvPicPr>
            <a:picLocks noChangeAspect="1" noChangeArrowheads="1"/>
          </p:cNvPicPr>
          <p:nvPr/>
        </p:nvPicPr>
        <p:blipFill>
          <a:blip r:embed="rId2"/>
          <a:srcRect/>
          <a:stretch>
            <a:fillRect/>
          </a:stretch>
        </p:blipFill>
        <p:spPr bwMode="auto">
          <a:xfrm>
            <a:off x="1042988" y="1412875"/>
            <a:ext cx="6969125" cy="374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95288" y="404813"/>
            <a:ext cx="8229600" cy="360362"/>
          </a:xfrm>
        </p:spPr>
        <p:txBody>
          <a:bodyPr wrap="square" numCol="1" anchorCtr="0" compatLnSpc="1">
            <a:prstTxWarp prst="textNoShape">
              <a:avLst/>
            </a:prstTxWarp>
          </a:bodyPr>
          <a:lstStyle/>
          <a:p>
            <a:pPr eaLnBrk="1" hangingPunct="1">
              <a:lnSpc>
                <a:spcPts val="3200"/>
              </a:lnSpc>
              <a:defRPr/>
            </a:pPr>
            <a:r>
              <a:rPr lang="it-CH" sz="1400" b="1" dirty="0" smtClean="0">
                <a:effectLst>
                  <a:outerShdw blurRad="38100" dist="38100" dir="2700000" algn="tl">
                    <a:srgbClr val="C0C0C0"/>
                  </a:outerShdw>
                </a:effectLst>
                <a:latin typeface="Comic Sans MS" pitchFamily="66" charset="0"/>
              </a:rPr>
              <a:t>OMEGA 3 E OMEGA 6: ACIDI GRASSI POLINSATURI</a:t>
            </a:r>
          </a:p>
        </p:txBody>
      </p:sp>
      <p:pic>
        <p:nvPicPr>
          <p:cNvPr id="69634" name="irc_mi" descr="schemaO3fosfolipidi"/>
          <p:cNvPicPr>
            <a:picLocks noChangeAspect="1" noChangeArrowheads="1"/>
          </p:cNvPicPr>
          <p:nvPr/>
        </p:nvPicPr>
        <p:blipFill>
          <a:blip r:embed="rId2"/>
          <a:srcRect/>
          <a:stretch>
            <a:fillRect/>
          </a:stretch>
        </p:blipFill>
        <p:spPr bwMode="auto">
          <a:xfrm>
            <a:off x="933450" y="1881188"/>
            <a:ext cx="6865938" cy="288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260350"/>
            <a:ext cx="8229600" cy="1223963"/>
          </a:xfrm>
        </p:spPr>
        <p:txBody>
          <a:bodyPr wrap="square" numCol="1" anchorCtr="0" compatLnSpc="1">
            <a:prstTxWarp prst="textNoShape">
              <a:avLst/>
            </a:prstTxWarp>
          </a:bodyPr>
          <a:lstStyle/>
          <a:p>
            <a:pPr eaLnBrk="1" hangingPunct="1">
              <a:lnSpc>
                <a:spcPts val="3200"/>
              </a:lnSpc>
              <a:defRPr/>
            </a:pPr>
            <a:r>
              <a:rPr lang="it-CH" sz="1400" b="1" dirty="0" smtClean="0">
                <a:effectLst>
                  <a:outerShdw blurRad="38100" dist="38100" dir="2700000" algn="tl">
                    <a:srgbClr val="C0C0C0"/>
                  </a:outerShdw>
                </a:effectLst>
                <a:latin typeface="Comic Sans MS" pitchFamily="66" charset="0"/>
              </a:rPr>
              <a:t>I LIPIDI DI ORIGINE ANIMALE SONO PREVALENTEMENTE COSTITUITI DA ACIDI GRASSI SATURI, MENTRE QUELLI DI ORIGINE VEGETALE E PROVENIENTI DAL PESCE DA ACIDI GRASSI INSATURI</a:t>
            </a:r>
          </a:p>
        </p:txBody>
      </p:sp>
      <p:pic>
        <p:nvPicPr>
          <p:cNvPr id="70658" name="Picture 4" descr="Risultati immagini per acidi grassi insaturi">
            <a:hlinkClick r:id="rId2"/>
          </p:cNvPr>
          <p:cNvPicPr>
            <a:picLocks noChangeAspect="1" noChangeArrowheads="1"/>
          </p:cNvPicPr>
          <p:nvPr/>
        </p:nvPicPr>
        <p:blipFill>
          <a:blip r:embed="rId3"/>
          <a:srcRect/>
          <a:stretch>
            <a:fillRect/>
          </a:stretch>
        </p:blipFill>
        <p:spPr bwMode="auto">
          <a:xfrm>
            <a:off x="1692275" y="2060575"/>
            <a:ext cx="56007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260350"/>
            <a:ext cx="8229600" cy="2808288"/>
          </a:xfrm>
        </p:spPr>
        <p:txBody>
          <a:bodyPr wrap="square" numCol="1" anchorCtr="0" compatLnSpc="1">
            <a:prstTxWarp prst="textNoShape">
              <a:avLst/>
            </a:prstTxWarp>
          </a:bodyPr>
          <a:lstStyle/>
          <a:p>
            <a:pPr eaLnBrk="1" hangingPunct="1">
              <a:lnSpc>
                <a:spcPts val="3200"/>
              </a:lnSpc>
              <a:defRPr/>
            </a:pPr>
            <a:r>
              <a:rPr lang="it-CH" sz="1400" b="1" dirty="0" smtClean="0">
                <a:effectLst>
                  <a:outerShdw blurRad="38100" dist="38100" dir="2700000" algn="tl">
                    <a:srgbClr val="C0C0C0"/>
                  </a:outerShdw>
                </a:effectLst>
                <a:latin typeface="Comic Sans MS" pitchFamily="66" charset="0"/>
              </a:rPr>
              <a:t>FUNZIONE DEI LIPIDI NELL’ORGANISMO</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sostanza di riserva energetica (trigliceridi)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funzioni immunoregolatrici (OMEGA 3 e OMEGA 6)</a:t>
            </a:r>
            <a:br>
              <a:rPr lang="it-CH" sz="1400" b="1" dirty="0" smtClean="0">
                <a:effectLst>
                  <a:outerShdw blurRad="38100" dist="38100" dir="2700000" algn="tl">
                    <a:srgbClr val="C0C0C0"/>
                  </a:outerShdw>
                </a:effectLst>
                <a:latin typeface="Comic Sans MS" pitchFamily="66" charset="0"/>
              </a:rPr>
            </a:br>
            <a:r>
              <a:rPr lang="it-CH" sz="1400" b="1" dirty="0" err="1" smtClean="0">
                <a:effectLst>
                  <a:outerShdw blurRad="38100" dist="38100" dir="2700000" algn="tl">
                    <a:srgbClr val="C0C0C0"/>
                  </a:outerShdw>
                </a:effectLst>
                <a:latin typeface="Comic Sans MS" pitchFamily="66" charset="0"/>
              </a:rPr>
              <a:t>isolazione</a:t>
            </a:r>
            <a:r>
              <a:rPr lang="it-CH" sz="1400" b="1" dirty="0" smtClean="0">
                <a:effectLst>
                  <a:outerShdw blurRad="38100" dist="38100" dir="2700000" algn="tl">
                    <a:srgbClr val="C0C0C0"/>
                  </a:outerShdw>
                </a:effectLst>
                <a:latin typeface="Comic Sans MS" pitchFamily="66" charset="0"/>
              </a:rPr>
              <a:t> termica</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comunicazione nervosa (OMEGA 3 e OMEGA6)</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comunicazione endocrina (ORMONI STEROIDI)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costituenti della membrana cellulare (fosfolipidi, colesterolo)</a:t>
            </a:r>
          </a:p>
        </p:txBody>
      </p:sp>
      <p:pic>
        <p:nvPicPr>
          <p:cNvPr id="71682" name="Immagine 2" descr="Descrizione: https://encrypted-tbn3.gstatic.com/images?q=tbn:ANd9GcRq-1MT98uJp4100GZ8qIG0ZuJSq-fZFXdhWULoLArt3QhNqsl9ZA"/>
          <p:cNvPicPr>
            <a:picLocks noChangeAspect="1" noChangeArrowheads="1"/>
          </p:cNvPicPr>
          <p:nvPr/>
        </p:nvPicPr>
        <p:blipFill>
          <a:blip r:embed="rId2"/>
          <a:srcRect/>
          <a:stretch>
            <a:fillRect/>
          </a:stretch>
        </p:blipFill>
        <p:spPr bwMode="auto">
          <a:xfrm>
            <a:off x="250825" y="3644900"/>
            <a:ext cx="1892300" cy="1466850"/>
          </a:xfrm>
          <a:prstGeom prst="rect">
            <a:avLst/>
          </a:prstGeom>
          <a:noFill/>
          <a:ln w="9525">
            <a:noFill/>
            <a:miter lim="800000"/>
            <a:headEnd/>
            <a:tailEnd/>
          </a:ln>
        </p:spPr>
      </p:pic>
      <p:pic>
        <p:nvPicPr>
          <p:cNvPr id="71683" name="Immagine 1" descr="Descrizione: https://encrypted-tbn1.gstatic.com/images?q=tbn:ANd9GcT1LTKI1kUHZVOIejw8MXs9aTzParPOkvBz5Qg3SXsp_-ssB9WJ"/>
          <p:cNvPicPr>
            <a:picLocks noChangeAspect="1" noChangeArrowheads="1"/>
          </p:cNvPicPr>
          <p:nvPr/>
        </p:nvPicPr>
        <p:blipFill>
          <a:blip r:embed="rId3"/>
          <a:srcRect/>
          <a:stretch>
            <a:fillRect/>
          </a:stretch>
        </p:blipFill>
        <p:spPr bwMode="auto">
          <a:xfrm>
            <a:off x="3132138" y="3633788"/>
            <a:ext cx="1987550" cy="1489075"/>
          </a:xfrm>
          <a:prstGeom prst="rect">
            <a:avLst/>
          </a:prstGeom>
          <a:noFill/>
          <a:ln w="9525">
            <a:noFill/>
            <a:miter lim="800000"/>
            <a:headEnd/>
            <a:tailEnd/>
          </a:ln>
        </p:spPr>
      </p:pic>
      <p:pic>
        <p:nvPicPr>
          <p:cNvPr id="71684" name="Immagine 3" descr="Descrizione: https://encrypted-tbn2.gstatic.com/images?q=tbn:ANd9GcQMFFkE3krvVXRgDZCkE8xpL9gd0gXs_S-Tm3pe-HY8w9MjrBVqCw"/>
          <p:cNvPicPr>
            <a:picLocks noChangeAspect="1" noChangeArrowheads="1"/>
          </p:cNvPicPr>
          <p:nvPr/>
        </p:nvPicPr>
        <p:blipFill>
          <a:blip r:embed="rId4"/>
          <a:srcRect/>
          <a:stretch>
            <a:fillRect/>
          </a:stretch>
        </p:blipFill>
        <p:spPr bwMode="auto">
          <a:xfrm>
            <a:off x="6659563" y="3675063"/>
            <a:ext cx="1116012"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188913"/>
            <a:ext cx="8229600" cy="1655762"/>
          </a:xfrm>
        </p:spPr>
        <p:txBody>
          <a:bodyPr wrap="square" numCol="1" anchorCtr="0" compatLnSpc="1">
            <a:prstTxWarp prst="textNoShape">
              <a:avLst/>
            </a:prstTxWarp>
          </a:bodyPr>
          <a:lstStyle/>
          <a:p>
            <a:pPr eaLnBrk="1" hangingPunct="1">
              <a:lnSpc>
                <a:spcPts val="3200"/>
              </a:lnSpc>
              <a:defRPr/>
            </a:pPr>
            <a:r>
              <a:rPr lang="it-CH" sz="1400" b="1" u="sng" dirty="0" smtClean="0">
                <a:solidFill>
                  <a:srgbClr val="FF0000"/>
                </a:solidFill>
                <a:effectLst>
                  <a:outerShdw blurRad="38100" dist="38100" dir="2700000" algn="tl">
                    <a:srgbClr val="C0C0C0"/>
                  </a:outerShdw>
                </a:effectLst>
                <a:latin typeface="Comic Sans MS" pitchFamily="66" charset="0"/>
              </a:rPr>
              <a:t>UN ABUSO DI LIPIDI DI ORIGINE ANIMALE </a:t>
            </a:r>
            <a:r>
              <a:rPr lang="it-CH" sz="1400" b="1" dirty="0" smtClean="0">
                <a:effectLst>
                  <a:outerShdw blurRad="38100" dist="38100" dir="2700000" algn="tl">
                    <a:srgbClr val="C0C0C0"/>
                  </a:outerShdw>
                </a:effectLst>
                <a:latin typeface="Comic Sans MS" pitchFamily="66" charset="0"/>
              </a:rPr>
              <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FAVORISCE L’ARTERIOSCLEROSI E L’INSORGERE DI PATOLOGIE LEGATE AL SISTEMA CARDIOCIRCOLATORIO (arteriosclerosi, ictus, infarti, alta pressione, </a:t>
            </a:r>
            <a:r>
              <a:rPr lang="it-CH" sz="1400" b="1" dirty="0" err="1" smtClean="0">
                <a:effectLst>
                  <a:outerShdw blurRad="38100" dist="38100" dir="2700000" algn="tl">
                    <a:srgbClr val="C0C0C0"/>
                  </a:outerShdw>
                </a:effectLst>
                <a:latin typeface="Comic Sans MS" pitchFamily="66" charset="0"/>
              </a:rPr>
              <a:t>ecc</a:t>
            </a:r>
            <a:r>
              <a:rPr lang="it-CH" sz="1400" b="1" dirty="0" smtClean="0">
                <a:effectLst>
                  <a:outerShdw blurRad="38100" dist="38100" dir="2700000" algn="tl">
                    <a:srgbClr val="C0C0C0"/>
                  </a:outerShdw>
                </a:effectLst>
                <a:latin typeface="Comic Sans MS" pitchFamily="66" charset="0"/>
              </a:rPr>
              <a:t>);</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FAVORISCE L’INSORGERE DI INFIAMMAZIONI E TUMORI</a:t>
            </a:r>
          </a:p>
        </p:txBody>
      </p:sp>
      <p:pic>
        <p:nvPicPr>
          <p:cNvPr id="72706" name="irc_mi" descr="http://www.malattievascolari.com/img/gal-arterie/arteriosclerosi.jpg"/>
          <p:cNvPicPr>
            <a:picLocks noChangeAspect="1" noChangeArrowheads="1"/>
          </p:cNvPicPr>
          <p:nvPr/>
        </p:nvPicPr>
        <p:blipFill>
          <a:blip r:embed="rId2" r:link="rId3"/>
          <a:srcRect/>
          <a:stretch>
            <a:fillRect/>
          </a:stretch>
        </p:blipFill>
        <p:spPr bwMode="auto">
          <a:xfrm>
            <a:off x="4140200" y="2476500"/>
            <a:ext cx="4679950" cy="2828925"/>
          </a:xfrm>
          <a:prstGeom prst="rect">
            <a:avLst/>
          </a:prstGeom>
          <a:noFill/>
          <a:ln w="9525">
            <a:noFill/>
            <a:miter lim="800000"/>
            <a:headEnd/>
            <a:tailEnd/>
          </a:ln>
        </p:spPr>
      </p:pic>
      <p:pic>
        <p:nvPicPr>
          <p:cNvPr id="72707" name="Picture 5" descr="http://salute.pourfemme.it/img/Arteriosclerosi.jpg"/>
          <p:cNvPicPr>
            <a:picLocks noChangeAspect="1" noChangeArrowheads="1"/>
          </p:cNvPicPr>
          <p:nvPr/>
        </p:nvPicPr>
        <p:blipFill>
          <a:blip r:embed="rId4" r:link="rId5"/>
          <a:srcRect/>
          <a:stretch>
            <a:fillRect/>
          </a:stretch>
        </p:blipFill>
        <p:spPr bwMode="auto">
          <a:xfrm>
            <a:off x="539750" y="2438400"/>
            <a:ext cx="3455988" cy="290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188913"/>
            <a:ext cx="8229600" cy="2519362"/>
          </a:xfrm>
        </p:spPr>
        <p:txBody>
          <a:bodyPr wrap="square" numCol="1" anchorCtr="0" compatLnSpc="1">
            <a:prstTxWarp prst="textNoShape">
              <a:avLst/>
            </a:prstTxWarp>
          </a:bodyPr>
          <a:lstStyle/>
          <a:p>
            <a:pPr eaLnBrk="1" hangingPunct="1">
              <a:lnSpc>
                <a:spcPts val="3200"/>
              </a:lnSpc>
              <a:defRPr/>
            </a:pPr>
            <a:r>
              <a:rPr lang="it-CH" sz="1400" b="1" u="sng" dirty="0" smtClean="0">
                <a:solidFill>
                  <a:srgbClr val="FF0000"/>
                </a:solidFill>
                <a:effectLst>
                  <a:outerShdw blurRad="38100" dist="38100" dir="2700000" algn="tl">
                    <a:srgbClr val="C0C0C0"/>
                  </a:outerShdw>
                </a:effectLst>
                <a:latin typeface="Comic Sans MS" pitchFamily="66" charset="0"/>
              </a:rPr>
              <a:t>LIPIDI DI ORIGINE VEGETALE E PROVENIENTI DAL PESCE (IN PARTICOLARE OMEGA 3 E OMEGA 6): </a:t>
            </a:r>
            <a:br>
              <a:rPr lang="it-CH" sz="1400" b="1" u="sng" dirty="0" smtClean="0">
                <a:solidFill>
                  <a:srgbClr val="FF0000"/>
                </a:solidFill>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PREVENGONO PATOLOGIE DEL SISTEMA CARDIOCIRCOLATORIO</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FAVORISCONO L’ATTIVITÀ COGNITIVA (memoria, concentrazione, attenzione, apprendimento in generale)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REGOLANO E RAFFORZANO LE DIFESE IMMUNITARIE</a:t>
            </a:r>
          </a:p>
        </p:txBody>
      </p:sp>
      <p:pic>
        <p:nvPicPr>
          <p:cNvPr id="73730" name="irc_mi" descr="recuadro_vicami_omega3_omega6"/>
          <p:cNvPicPr>
            <a:picLocks noChangeAspect="1" noChangeArrowheads="1"/>
          </p:cNvPicPr>
          <p:nvPr/>
        </p:nvPicPr>
        <p:blipFill>
          <a:blip r:embed="rId2"/>
          <a:srcRect/>
          <a:stretch>
            <a:fillRect/>
          </a:stretch>
        </p:blipFill>
        <p:spPr bwMode="auto">
          <a:xfrm>
            <a:off x="4511675" y="3644900"/>
            <a:ext cx="4365625" cy="2270125"/>
          </a:xfrm>
          <a:prstGeom prst="rect">
            <a:avLst/>
          </a:prstGeom>
          <a:noFill/>
          <a:ln w="9525">
            <a:noFill/>
            <a:miter lim="800000"/>
            <a:headEnd/>
            <a:tailEnd/>
          </a:ln>
        </p:spPr>
      </p:pic>
      <p:pic>
        <p:nvPicPr>
          <p:cNvPr id="73731" name="irc_mi" descr="omega-3-alimenti"/>
          <p:cNvPicPr>
            <a:picLocks noChangeAspect="1" noChangeArrowheads="1"/>
          </p:cNvPicPr>
          <p:nvPr/>
        </p:nvPicPr>
        <p:blipFill>
          <a:blip r:embed="rId3"/>
          <a:srcRect/>
          <a:stretch>
            <a:fillRect/>
          </a:stretch>
        </p:blipFill>
        <p:spPr bwMode="auto">
          <a:xfrm>
            <a:off x="250825" y="3998913"/>
            <a:ext cx="4002088"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457200" y="0"/>
            <a:ext cx="8229600" cy="6237288"/>
          </a:xfrm>
        </p:spPr>
        <p:txBody>
          <a:bodyPr/>
          <a:lstStyle/>
          <a:p>
            <a:pPr eaLnBrk="1" fontAlgn="auto" hangingPunct="1">
              <a:lnSpc>
                <a:spcPts val="3200"/>
              </a:lnSpc>
              <a:spcAft>
                <a:spcPts val="0"/>
              </a:spcAft>
              <a:defRPr/>
            </a:pPr>
            <a:r>
              <a:rPr lang="it-CH" sz="1400" b="1" i="1" u="sng" dirty="0">
                <a:solidFill>
                  <a:srgbClr val="FF0000"/>
                </a:solidFill>
                <a:effectLst/>
                <a:latin typeface="Comic Sans MS" panose="030F0702030302020204" pitchFamily="66" charset="0"/>
              </a:rPr>
              <a:t>Alimentazione malsana, assenza di attività fisica, vita troppo stressante: mix letale!!</a:t>
            </a:r>
            <a:r>
              <a:rPr lang="it-CH" sz="1400" b="1" i="1" dirty="0">
                <a:solidFill>
                  <a:srgbClr val="FF0000"/>
                </a:solidFill>
                <a:effectLst/>
                <a:latin typeface="Comic Sans MS" panose="030F0702030302020204" pitchFamily="66" charset="0"/>
              </a:rPr>
              <a:t> </a:t>
            </a:r>
            <a:r>
              <a:rPr lang="it-CH" sz="1400" b="1" i="1" dirty="0" smtClean="0">
                <a:solidFill>
                  <a:srgbClr val="FF0000"/>
                </a:solidFill>
                <a:effectLst/>
                <a:latin typeface="Comic Sans MS" panose="030F0702030302020204" pitchFamily="66" charset="0"/>
              </a:rPr>
              <a:t/>
            </a:r>
            <a:br>
              <a:rPr lang="it-CH" sz="1400" b="1" i="1" dirty="0" smtClean="0">
                <a:solidFill>
                  <a:srgbClr val="FF0000"/>
                </a:solidFill>
                <a:effectLst/>
                <a:latin typeface="Comic Sans MS" panose="030F0702030302020204" pitchFamily="66" charset="0"/>
              </a:rPr>
            </a:br>
            <a:r>
              <a:rPr lang="it-CH" sz="1400" b="1" i="1" dirty="0" smtClean="0">
                <a:solidFill>
                  <a:srgbClr val="FF0000"/>
                </a:solidFill>
                <a:effectLst/>
                <a:latin typeface="Comic Sans MS" panose="030F0702030302020204" pitchFamily="66" charset="0"/>
              </a:rPr>
              <a:t/>
            </a:r>
            <a:br>
              <a:rPr lang="it-CH" sz="1400" b="1" i="1" dirty="0" smtClean="0">
                <a:solidFill>
                  <a:srgbClr val="FF0000"/>
                </a:solidFill>
                <a:effectLst/>
                <a:latin typeface="Comic Sans MS" panose="030F0702030302020204" pitchFamily="66" charset="0"/>
              </a:rPr>
            </a:br>
            <a:r>
              <a:rPr lang="it-CH" sz="1400" b="1" i="1" dirty="0">
                <a:effectLst/>
                <a:latin typeface="Comic Sans MS" panose="030F0702030302020204" pitchFamily="66" charset="0"/>
              </a:rPr>
              <a:t>Problemi al sistema cardiocircolatorio (alta pressione, arteriosclerosi, infarti, ictus</a:t>
            </a:r>
            <a:r>
              <a:rPr lang="it-CH" sz="1400" b="1" i="1" dirty="0" smtClean="0">
                <a:effectLst/>
                <a:latin typeface="Comic Sans MS" panose="030F0702030302020204" pitchFamily="66" charset="0"/>
              </a:rPr>
              <a:t>)</a:t>
            </a:r>
            <a:br>
              <a:rPr lang="it-CH" sz="1400" b="1" i="1" dirty="0" smtClean="0">
                <a:effectLst/>
                <a:latin typeface="Comic Sans MS" panose="030F0702030302020204" pitchFamily="66" charset="0"/>
              </a:rPr>
            </a:br>
            <a:r>
              <a:rPr lang="de-CH" sz="1400" b="1" i="1" dirty="0" err="1" smtClean="0">
                <a:effectLst/>
                <a:latin typeface="Comic Sans MS" panose="030F0702030302020204" pitchFamily="66" charset="0"/>
              </a:rPr>
              <a:t>Diabete</a:t>
            </a:r>
            <a:r>
              <a:rPr lang="de-CH" sz="1400" b="1" i="1" dirty="0" smtClean="0">
                <a:effectLst/>
                <a:latin typeface="Comic Sans MS" panose="030F0702030302020204" pitchFamily="66" charset="0"/>
              </a:rPr>
              <a:t/>
            </a:r>
            <a:br>
              <a:rPr lang="de-CH" sz="1400" b="1" i="1" dirty="0" smtClean="0">
                <a:effectLst/>
                <a:latin typeface="Comic Sans MS" panose="030F0702030302020204" pitchFamily="66" charset="0"/>
              </a:rPr>
            </a:br>
            <a:r>
              <a:rPr lang="de-CH" sz="1400" b="1" i="1" dirty="0" err="1" smtClean="0">
                <a:effectLst/>
                <a:latin typeface="Comic Sans MS" panose="030F0702030302020204" pitchFamily="66" charset="0"/>
              </a:rPr>
              <a:t>Iperattività</a:t>
            </a:r>
            <a:r>
              <a:rPr lang="de-CH" sz="1400" b="1" i="1" dirty="0" smtClean="0">
                <a:effectLst/>
                <a:latin typeface="Comic Sans MS" panose="030F0702030302020204" pitchFamily="66" charset="0"/>
              </a:rPr>
              <a:t/>
            </a:r>
            <a:br>
              <a:rPr lang="de-CH" sz="1400" b="1" i="1" dirty="0" smtClean="0">
                <a:effectLst/>
                <a:latin typeface="Comic Sans MS" panose="030F0702030302020204" pitchFamily="66" charset="0"/>
              </a:rPr>
            </a:br>
            <a:r>
              <a:rPr lang="it-IT" sz="1400" b="1" i="1" dirty="0">
                <a:effectLst/>
                <a:latin typeface="Comic Sans MS" panose="030F0702030302020204" pitchFamily="66" charset="0"/>
              </a:rPr>
              <a:t>Problemi di concentrazione, di memoria e di </a:t>
            </a:r>
            <a:r>
              <a:rPr lang="it-IT" sz="1400" b="1" i="1" dirty="0" smtClean="0">
                <a:effectLst/>
                <a:latin typeface="Comic Sans MS" panose="030F0702030302020204" pitchFamily="66" charset="0"/>
              </a:rPr>
              <a:t>apprendimento</a:t>
            </a:r>
            <a:br>
              <a:rPr lang="it-IT" sz="1400" b="1" i="1" dirty="0" smtClean="0">
                <a:effectLst/>
                <a:latin typeface="Comic Sans MS" panose="030F0702030302020204" pitchFamily="66" charset="0"/>
              </a:rPr>
            </a:br>
            <a:r>
              <a:rPr lang="it-IT" sz="1400" b="1" i="1" dirty="0">
                <a:effectLst/>
                <a:latin typeface="Comic Sans MS" panose="030F0702030302020204" pitchFamily="66" charset="0"/>
              </a:rPr>
              <a:t>Stanchezza mentale e </a:t>
            </a:r>
            <a:r>
              <a:rPr lang="it-IT" sz="1400" b="1" i="1" dirty="0" smtClean="0">
                <a:effectLst/>
                <a:latin typeface="Comic Sans MS" panose="030F0702030302020204" pitchFamily="66" charset="0"/>
              </a:rPr>
              <a:t>fisica</a:t>
            </a:r>
            <a:br>
              <a:rPr lang="it-IT" sz="1400" b="1" i="1" dirty="0" smtClean="0">
                <a:effectLst/>
                <a:latin typeface="Comic Sans MS" panose="030F0702030302020204" pitchFamily="66" charset="0"/>
              </a:rPr>
            </a:br>
            <a:r>
              <a:rPr lang="de-CH" sz="1400" b="1" i="1" dirty="0" err="1" smtClean="0">
                <a:effectLst/>
                <a:latin typeface="Comic Sans MS" panose="030F0702030302020204" pitchFamily="66" charset="0"/>
              </a:rPr>
              <a:t>Obesità</a:t>
            </a:r>
            <a:r>
              <a:rPr lang="it-CH" sz="1400" dirty="0">
                <a:effectLst/>
                <a:latin typeface="Comic Sans MS" panose="030F0702030302020204" pitchFamily="66" charset="0"/>
              </a:rPr>
              <a:t/>
            </a:r>
            <a:br>
              <a:rPr lang="it-CH" sz="1400" dirty="0">
                <a:effectLst/>
                <a:latin typeface="Comic Sans MS" panose="030F0702030302020204" pitchFamily="66" charset="0"/>
              </a:rPr>
            </a:br>
            <a:r>
              <a:rPr lang="it-CH" sz="1400" b="1" i="1" dirty="0" smtClean="0">
                <a:effectLst/>
                <a:latin typeface="Comic Sans MS" panose="030F0702030302020204" pitchFamily="66" charset="0"/>
              </a:rPr>
              <a:t>Tumori </a:t>
            </a:r>
            <a:r>
              <a:rPr lang="it-CH" sz="1400" b="1" i="1" dirty="0">
                <a:effectLst/>
                <a:latin typeface="Comic Sans MS" panose="030F0702030302020204" pitchFamily="66" charset="0"/>
              </a:rPr>
              <a:t>e infiammazioni del sistema digerente</a:t>
            </a:r>
            <a:r>
              <a:rPr lang="it-CH" sz="1400" dirty="0">
                <a:effectLst/>
                <a:latin typeface="Comic Sans MS" panose="030F0702030302020204" pitchFamily="66" charset="0"/>
              </a:rPr>
              <a:t/>
            </a:r>
            <a:br>
              <a:rPr lang="it-CH" sz="1400" dirty="0">
                <a:effectLst/>
                <a:latin typeface="Comic Sans MS" panose="030F0702030302020204" pitchFamily="66" charset="0"/>
              </a:rPr>
            </a:br>
            <a:r>
              <a:rPr lang="it-CH" sz="1400" b="1" i="1" dirty="0">
                <a:effectLst/>
                <a:latin typeface="Comic Sans MS" panose="030F0702030302020204" pitchFamily="66" charset="0"/>
              </a:rPr>
              <a:t>Patologie somatiche quali mal di testa e mal di pancia</a:t>
            </a:r>
            <a:r>
              <a:rPr lang="it-CH" sz="1400" dirty="0">
                <a:effectLst/>
                <a:latin typeface="Comic Sans MS" panose="030F0702030302020204" pitchFamily="66" charset="0"/>
              </a:rPr>
              <a:t/>
            </a:r>
            <a:br>
              <a:rPr lang="it-CH" sz="1400" dirty="0">
                <a:effectLst/>
                <a:latin typeface="Comic Sans MS" panose="030F0702030302020204" pitchFamily="66" charset="0"/>
              </a:rPr>
            </a:br>
            <a:r>
              <a:rPr lang="it-CH" sz="1400" b="1" i="1" dirty="0">
                <a:effectLst/>
                <a:latin typeface="Comic Sans MS" panose="030F0702030302020204" pitchFamily="66" charset="0"/>
              </a:rPr>
              <a:t>Aumento dello stress ossidativo e </a:t>
            </a:r>
            <a:r>
              <a:rPr lang="it-CH" sz="1400" b="1" i="1" dirty="0" smtClean="0">
                <a:effectLst/>
                <a:latin typeface="Comic Sans MS" panose="030F0702030302020204" pitchFamily="66" charset="0"/>
              </a:rPr>
              <a:t>conseguente </a:t>
            </a:r>
            <a:r>
              <a:rPr lang="it-CH" sz="1400" b="1" i="1" dirty="0">
                <a:effectLst/>
                <a:latin typeface="Comic Sans MS" panose="030F0702030302020204" pitchFamily="66" charset="0"/>
              </a:rPr>
              <a:t>abbassamento del rendimento cellulare</a:t>
            </a:r>
            <a:r>
              <a:rPr lang="it-CH" sz="1400" b="1" dirty="0">
                <a:effectLst/>
                <a:latin typeface="Comic Sans MS" panose="030F0702030302020204" pitchFamily="66" charset="0"/>
              </a:rPr>
              <a:t> </a:t>
            </a:r>
            <a:r>
              <a:rPr lang="it-CH" sz="1400" dirty="0">
                <a:effectLst/>
                <a:latin typeface="Comic Sans MS" panose="030F0702030302020204" pitchFamily="66" charset="0"/>
              </a:rPr>
              <a:t/>
            </a:r>
            <a:br>
              <a:rPr lang="it-CH" sz="1400" dirty="0">
                <a:effectLst/>
                <a:latin typeface="Comic Sans MS" panose="030F0702030302020204" pitchFamily="66" charset="0"/>
              </a:rPr>
            </a:br>
            <a:r>
              <a:rPr lang="it-CH" sz="1400" b="1" i="1" dirty="0">
                <a:effectLst/>
                <a:latin typeface="Comic Sans MS" panose="030F0702030302020204" pitchFamily="66" charset="0"/>
              </a:rPr>
              <a:t>Invecchiamento precoce</a:t>
            </a:r>
            <a:r>
              <a:rPr lang="de-CH" sz="1400" b="1" dirty="0">
                <a:effectLst/>
                <a:latin typeface="Comic Sans MS" panose="030F0702030302020204" pitchFamily="66" charset="0"/>
              </a:rPr>
              <a:t> </a:t>
            </a:r>
            <a:r>
              <a:rPr lang="it-CH" sz="1400" dirty="0">
                <a:effectLst/>
                <a:latin typeface="Comic Sans MS" panose="030F0702030302020204" pitchFamily="66" charset="0"/>
              </a:rPr>
              <a:t/>
            </a:r>
            <a:br>
              <a:rPr lang="it-CH" sz="1400" dirty="0">
                <a:effectLst/>
                <a:latin typeface="Comic Sans MS" panose="030F0702030302020204" pitchFamily="66" charset="0"/>
              </a:rPr>
            </a:br>
            <a:r>
              <a:rPr lang="it-CH" sz="1400" b="1" i="1" dirty="0">
                <a:effectLst/>
                <a:latin typeface="Comic Sans MS" panose="030F0702030302020204" pitchFamily="66" charset="0"/>
              </a:rPr>
              <a:t>Patologie neuronali: (demenze precoci, patologie neurodegenerative, squilibri dell’umore, depressioni, ansie)</a:t>
            </a:r>
            <a:r>
              <a:rPr lang="it-CH" sz="1800" dirty="0">
                <a:effectLst/>
              </a:rPr>
              <a:t/>
            </a:r>
            <a:br>
              <a:rPr lang="it-CH" sz="1800" dirty="0">
                <a:effectLst/>
              </a:rPr>
            </a:br>
            <a:endParaRPr lang="it-CH" sz="1800" dirty="0">
              <a:solidFill>
                <a:schemeClr val="tx1"/>
              </a:solidFill>
              <a:latin typeface="Comic Sans MS" panose="030F0702030302020204" pitchFamily="66" charset="0"/>
            </a:endParaRPr>
          </a:p>
        </p:txBody>
      </p:sp>
      <p:sp>
        <p:nvSpPr>
          <p:cNvPr id="19458" name="AutoShape 3" descr="Risultati immagini per cartina centr asia"/>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it-CH"/>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282575" y="404813"/>
            <a:ext cx="8229600" cy="1223962"/>
          </a:xfrm>
        </p:spPr>
        <p:txBody>
          <a:bodyPr wrap="square" numCol="1" anchorCtr="0" compatLnSpc="1">
            <a:prstTxWarp prst="textNoShape">
              <a:avLst/>
            </a:prstTxWarp>
          </a:bodyPr>
          <a:lstStyle/>
          <a:p>
            <a:pPr eaLnBrk="1" hangingPunct="1">
              <a:lnSpc>
                <a:spcPts val="3200"/>
              </a:lnSpc>
              <a:defRPr/>
            </a:pPr>
            <a:r>
              <a:rPr lang="it-CH" sz="1400" b="1" dirty="0" smtClean="0">
                <a:effectLst>
                  <a:outerShdw blurRad="38100" dist="38100" dir="2700000" algn="tl">
                    <a:srgbClr val="C0C0C0"/>
                  </a:outerShdw>
                </a:effectLst>
                <a:latin typeface="Comic Sans MS" pitchFamily="66" charset="0"/>
              </a:rPr>
              <a:t>FONTI PRINCIPALI DI OMEGA 3 E OMEGA 6</a:t>
            </a:r>
            <a:br>
              <a:rPr lang="it-CH" sz="1400" b="1" dirty="0" smtClean="0">
                <a:effectLst>
                  <a:outerShdw blurRad="38100" dist="38100" dir="2700000" algn="tl">
                    <a:srgbClr val="C0C0C0"/>
                  </a:outerShdw>
                </a:effectLst>
                <a:latin typeface="Comic Sans MS" pitchFamily="66" charset="0"/>
              </a:rPr>
            </a:br>
            <a:r>
              <a:rPr lang="it-IT" sz="1400" b="1" i="1" u="sng" dirty="0">
                <a:solidFill>
                  <a:srgbClr val="FF0000"/>
                </a:solidFill>
                <a:effectLst/>
                <a:latin typeface="Comic Sans MS" panose="030F0702030302020204" pitchFamily="66" charset="0"/>
              </a:rPr>
              <a:t>Omega 3</a:t>
            </a:r>
            <a:r>
              <a:rPr lang="it-IT" sz="1400" b="1" i="1" dirty="0">
                <a:effectLst/>
                <a:latin typeface="Comic Sans MS" panose="030F0702030302020204" pitchFamily="66" charset="0"/>
              </a:rPr>
              <a:t>: presente soprattutto in pesci grassi (merluzzo, salmone), noci, semi di </a:t>
            </a:r>
            <a:r>
              <a:rPr lang="it-IT" sz="1400" b="1" i="1" dirty="0" smtClean="0">
                <a:effectLst/>
                <a:latin typeface="Comic Sans MS" panose="030F0702030302020204" pitchFamily="66" charset="0"/>
              </a:rPr>
              <a:t>lino</a:t>
            </a:r>
            <a:br>
              <a:rPr lang="it-IT" sz="1400" b="1" i="1" dirty="0" smtClean="0">
                <a:effectLst/>
                <a:latin typeface="Comic Sans MS" panose="030F0702030302020204" pitchFamily="66" charset="0"/>
              </a:rPr>
            </a:br>
            <a:r>
              <a:rPr lang="it-IT" sz="1400" b="1" i="1" u="sng" dirty="0">
                <a:solidFill>
                  <a:srgbClr val="FF0000"/>
                </a:solidFill>
                <a:effectLst/>
                <a:latin typeface="Comic Sans MS" panose="030F0702030302020204" pitchFamily="66" charset="0"/>
              </a:rPr>
              <a:t>Omega 6</a:t>
            </a:r>
            <a:r>
              <a:rPr lang="it-IT" sz="1400" b="1" i="1" dirty="0">
                <a:effectLst/>
                <a:latin typeface="Comic Sans MS" panose="030F0702030302020204" pitchFamily="66" charset="0"/>
              </a:rPr>
              <a:t>: presente in grandi quantità in oli e </a:t>
            </a:r>
            <a:r>
              <a:rPr lang="it-IT" sz="1400" b="1" i="1" dirty="0" smtClean="0">
                <a:effectLst/>
                <a:latin typeface="Comic Sans MS" panose="030F0702030302020204" pitchFamily="66" charset="0"/>
              </a:rPr>
              <a:t>noci</a:t>
            </a:r>
            <a:endParaRPr lang="it-CH" sz="1400" b="1" dirty="0" smtClean="0">
              <a:effectLst>
                <a:outerShdw blurRad="38100" dist="38100" dir="2700000" algn="tl">
                  <a:srgbClr val="C0C0C0"/>
                </a:outerShdw>
              </a:effectLst>
              <a:latin typeface="Comic Sans MS" pitchFamily="66" charset="0"/>
            </a:endParaRPr>
          </a:p>
        </p:txBody>
      </p:sp>
      <p:pic>
        <p:nvPicPr>
          <p:cNvPr id="74754" name="irc_mi" descr="1085"/>
          <p:cNvPicPr>
            <a:picLocks noChangeAspect="1" noChangeArrowheads="1"/>
          </p:cNvPicPr>
          <p:nvPr/>
        </p:nvPicPr>
        <p:blipFill>
          <a:blip r:embed="rId2"/>
          <a:srcRect/>
          <a:stretch>
            <a:fillRect/>
          </a:stretch>
        </p:blipFill>
        <p:spPr bwMode="auto">
          <a:xfrm>
            <a:off x="611188" y="2420938"/>
            <a:ext cx="3200400" cy="3200400"/>
          </a:xfrm>
          <a:prstGeom prst="rect">
            <a:avLst/>
          </a:prstGeom>
          <a:noFill/>
          <a:ln w="9525">
            <a:noFill/>
            <a:miter lim="800000"/>
            <a:headEnd/>
            <a:tailEnd/>
          </a:ln>
        </p:spPr>
      </p:pic>
      <p:pic>
        <p:nvPicPr>
          <p:cNvPr id="74755" name="irc_mi" descr="acidos-grasos-omega-6-omega-3_kwasy_t%C5%82uszczowe_calivita"/>
          <p:cNvPicPr>
            <a:picLocks noChangeAspect="1" noChangeArrowheads="1"/>
          </p:cNvPicPr>
          <p:nvPr/>
        </p:nvPicPr>
        <p:blipFill>
          <a:blip r:embed="rId3"/>
          <a:srcRect/>
          <a:stretch>
            <a:fillRect/>
          </a:stretch>
        </p:blipFill>
        <p:spPr bwMode="auto">
          <a:xfrm>
            <a:off x="4246563" y="2708275"/>
            <a:ext cx="3741737" cy="306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476250"/>
            <a:ext cx="8229600" cy="433388"/>
          </a:xfrm>
        </p:spPr>
        <p:txBody>
          <a:bodyPr wrap="square" numCol="1" anchorCtr="0" compatLnSpc="1">
            <a:prstTxWarp prst="textNoShape">
              <a:avLst/>
            </a:prstTxWarp>
          </a:bodyPr>
          <a:lstStyle/>
          <a:p>
            <a:pPr eaLnBrk="1" hangingPunct="1">
              <a:lnSpc>
                <a:spcPts val="3200"/>
              </a:lnSpc>
              <a:defRPr/>
            </a:pPr>
            <a:r>
              <a:rPr lang="it-CH" sz="1400" b="1" dirty="0" smtClean="0">
                <a:effectLst>
                  <a:outerShdw blurRad="38100" dist="38100" dir="2700000" algn="tl">
                    <a:srgbClr val="C0C0C0"/>
                  </a:outerShdw>
                </a:effectLst>
                <a:latin typeface="Comic Sans MS" pitchFamily="66" charset="0"/>
              </a:rPr>
              <a:t>OMEGA 3 E OMEGA 6 ALLA BASE DELL’ALIMENTAZIONE SANA</a:t>
            </a:r>
          </a:p>
        </p:txBody>
      </p:sp>
      <p:pic>
        <p:nvPicPr>
          <p:cNvPr id="75778" name="Picture 5" descr="Risultati immagini per sistema circolatorio e omega 3"/>
          <p:cNvPicPr>
            <a:picLocks noChangeAspect="1" noChangeArrowheads="1"/>
          </p:cNvPicPr>
          <p:nvPr/>
        </p:nvPicPr>
        <p:blipFill>
          <a:blip r:embed="rId2"/>
          <a:srcRect/>
          <a:stretch>
            <a:fillRect/>
          </a:stretch>
        </p:blipFill>
        <p:spPr bwMode="auto">
          <a:xfrm>
            <a:off x="2803525" y="4298950"/>
            <a:ext cx="3240088" cy="2155825"/>
          </a:xfrm>
          <a:prstGeom prst="rect">
            <a:avLst/>
          </a:prstGeom>
          <a:noFill/>
          <a:ln w="9525">
            <a:noFill/>
            <a:miter lim="800000"/>
            <a:headEnd/>
            <a:tailEnd/>
          </a:ln>
        </p:spPr>
      </p:pic>
      <p:pic>
        <p:nvPicPr>
          <p:cNvPr id="75779" name="irc_mi" descr="Omega-3_01"/>
          <p:cNvPicPr>
            <a:picLocks noChangeAspect="1" noChangeArrowheads="1"/>
          </p:cNvPicPr>
          <p:nvPr/>
        </p:nvPicPr>
        <p:blipFill>
          <a:blip r:embed="rId3"/>
          <a:srcRect/>
          <a:stretch>
            <a:fillRect/>
          </a:stretch>
        </p:blipFill>
        <p:spPr bwMode="auto">
          <a:xfrm>
            <a:off x="5292725" y="1154113"/>
            <a:ext cx="2876550" cy="2878137"/>
          </a:xfrm>
          <a:prstGeom prst="rect">
            <a:avLst/>
          </a:prstGeom>
          <a:noFill/>
          <a:ln w="9525">
            <a:noFill/>
            <a:miter lim="800000"/>
            <a:headEnd/>
            <a:tailEnd/>
          </a:ln>
        </p:spPr>
      </p:pic>
      <p:pic>
        <p:nvPicPr>
          <p:cNvPr id="75780" name="irc_mi" descr="omega-6-informazioni"/>
          <p:cNvPicPr>
            <a:picLocks noChangeAspect="1" noChangeArrowheads="1"/>
          </p:cNvPicPr>
          <p:nvPr/>
        </p:nvPicPr>
        <p:blipFill>
          <a:blip r:embed="rId4"/>
          <a:srcRect/>
          <a:stretch>
            <a:fillRect/>
          </a:stretch>
        </p:blipFill>
        <p:spPr bwMode="auto">
          <a:xfrm>
            <a:off x="611188" y="1184275"/>
            <a:ext cx="3811587" cy="272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19088" y="115888"/>
            <a:ext cx="8229600" cy="1292225"/>
          </a:xfrm>
        </p:spPr>
        <p:txBody>
          <a:bodyPr wrap="square" numCol="1" anchorCtr="0" compatLnSpc="1">
            <a:prstTxWarp prst="textNoShape">
              <a:avLst/>
            </a:prstTxWarp>
          </a:bodyPr>
          <a:lstStyle/>
          <a:p>
            <a:pPr eaLnBrk="1" hangingPunct="1">
              <a:lnSpc>
                <a:spcPts val="3200"/>
              </a:lnSpc>
              <a:defRPr/>
            </a:pPr>
            <a:r>
              <a:rPr lang="it-CH" sz="1400" b="1" dirty="0">
                <a:solidFill>
                  <a:srgbClr val="FF0000"/>
                </a:solidFill>
                <a:effectLst>
                  <a:outerShdw blurRad="38100" dist="38100" dir="2700000" algn="tl">
                    <a:srgbClr val="C0C0C0"/>
                  </a:outerShdw>
                </a:effectLst>
                <a:latin typeface="Comic Sans MS" pitchFamily="66" charset="0"/>
              </a:rPr>
              <a:t>CIBI RICCHI DI </a:t>
            </a:r>
            <a:r>
              <a:rPr lang="it-CH" sz="1400" b="1" dirty="0" smtClean="0">
                <a:solidFill>
                  <a:srgbClr val="FF0000"/>
                </a:solidFill>
                <a:effectLst>
                  <a:outerShdw blurRad="38100" dist="38100" dir="2700000" algn="tl">
                    <a:srgbClr val="C0C0C0"/>
                  </a:outerShdw>
                </a:effectLst>
                <a:latin typeface="Comic Sans MS" pitchFamily="66" charset="0"/>
              </a:rPr>
              <a:t>GLUCIDI</a:t>
            </a:r>
            <a:r>
              <a:rPr lang="it-CH" sz="1400" b="1" dirty="0" smtClean="0">
                <a:effectLst>
                  <a:outerShdw blurRad="38100" dist="38100" dir="2700000" algn="tl">
                    <a:srgbClr val="C0C0C0"/>
                  </a:outerShdw>
                </a:effectLst>
                <a:latin typeface="Comic Sans MS" pitchFamily="66" charset="0"/>
              </a:rPr>
              <a:t>; PER LA SALUTE VANNO DIVISI IN:</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PRODOTTI RAFFINATI E ZUCCHERI (</a:t>
            </a:r>
            <a:r>
              <a:rPr lang="it-CH" sz="1400" b="1" dirty="0" smtClean="0">
                <a:solidFill>
                  <a:srgbClr val="FF0000"/>
                </a:solidFill>
                <a:effectLst>
                  <a:outerShdw blurRad="38100" dist="38100" dir="2700000" algn="tl">
                    <a:srgbClr val="C0C0C0"/>
                  </a:outerShdw>
                </a:effectLst>
                <a:latin typeface="Comic Sans MS" pitchFamily="66" charset="0"/>
              </a:rPr>
              <a:t>DA LIMITARE</a:t>
            </a:r>
            <a:r>
              <a:rPr lang="it-CH" sz="1400" b="1" dirty="0" smtClean="0">
                <a:effectLst>
                  <a:outerShdw blurRad="38100" dist="38100" dir="2700000" algn="tl">
                    <a:srgbClr val="C0C0C0"/>
                  </a:outerShdw>
                </a:effectLst>
                <a:latin typeface="Comic Sans MS" pitchFamily="66" charset="0"/>
              </a:rPr>
              <a:t>), 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PRODOTTI INTEGRALI (</a:t>
            </a:r>
            <a:r>
              <a:rPr lang="it-CH" sz="1400" b="1" dirty="0" smtClean="0">
                <a:solidFill>
                  <a:srgbClr val="FF0000"/>
                </a:solidFill>
                <a:effectLst>
                  <a:outerShdw blurRad="38100" dist="38100" dir="2700000" algn="tl">
                    <a:srgbClr val="C0C0C0"/>
                  </a:outerShdw>
                </a:effectLst>
                <a:latin typeface="Comic Sans MS" pitchFamily="66" charset="0"/>
              </a:rPr>
              <a:t>DA FAVORIRE</a:t>
            </a:r>
            <a:r>
              <a:rPr lang="it-CH" sz="1400" b="1" dirty="0" smtClean="0">
                <a:effectLst>
                  <a:outerShdw blurRad="38100" dist="38100" dir="2700000" algn="tl">
                    <a:srgbClr val="C0C0C0"/>
                  </a:outerShdw>
                </a:effectLst>
                <a:latin typeface="Comic Sans MS" pitchFamily="66" charset="0"/>
              </a:rPr>
              <a:t>)</a:t>
            </a:r>
          </a:p>
        </p:txBody>
      </p:sp>
      <p:pic>
        <p:nvPicPr>
          <p:cNvPr id="76802" name="Picture 2" descr="ANd9GcQzSqj78f_bPymirN_eIBbg73i0C6MJpVixjQOTBo5S3LRnixQpNsUgV7Y6"/>
          <p:cNvPicPr>
            <a:picLocks noChangeAspect="1" noChangeArrowheads="1"/>
          </p:cNvPicPr>
          <p:nvPr/>
        </p:nvPicPr>
        <p:blipFill>
          <a:blip r:embed="rId2"/>
          <a:srcRect/>
          <a:stretch>
            <a:fillRect/>
          </a:stretch>
        </p:blipFill>
        <p:spPr bwMode="auto">
          <a:xfrm>
            <a:off x="5219700" y="4891088"/>
            <a:ext cx="2413000" cy="1584325"/>
          </a:xfrm>
          <a:prstGeom prst="rect">
            <a:avLst/>
          </a:prstGeom>
          <a:noFill/>
          <a:ln w="9525">
            <a:noFill/>
            <a:miter lim="800000"/>
            <a:headEnd/>
            <a:tailEnd/>
          </a:ln>
        </p:spPr>
      </p:pic>
      <p:pic>
        <p:nvPicPr>
          <p:cNvPr id="76803" name="Picture 4" descr="ANd9GcTx_ztsKyWawtl5AY4Sf7UwWrCPBxvfu9DDG-Q_rGKTOvISAWdsDItC1y71"/>
          <p:cNvPicPr>
            <a:picLocks noChangeAspect="1" noChangeArrowheads="1"/>
          </p:cNvPicPr>
          <p:nvPr/>
        </p:nvPicPr>
        <p:blipFill>
          <a:blip r:embed="rId3"/>
          <a:srcRect/>
          <a:stretch>
            <a:fillRect/>
          </a:stretch>
        </p:blipFill>
        <p:spPr bwMode="auto">
          <a:xfrm>
            <a:off x="876300" y="1700213"/>
            <a:ext cx="1903413" cy="1701800"/>
          </a:xfrm>
          <a:prstGeom prst="rect">
            <a:avLst/>
          </a:prstGeom>
          <a:noFill/>
          <a:ln w="9525">
            <a:noFill/>
            <a:miter lim="800000"/>
            <a:headEnd/>
            <a:tailEnd/>
          </a:ln>
        </p:spPr>
      </p:pic>
      <p:pic>
        <p:nvPicPr>
          <p:cNvPr id="76804" name="irc_mi" descr="dieta-carboidrati-quando-mangiarli"/>
          <p:cNvPicPr>
            <a:picLocks noChangeAspect="1" noChangeArrowheads="1"/>
          </p:cNvPicPr>
          <p:nvPr/>
        </p:nvPicPr>
        <p:blipFill>
          <a:blip r:embed="rId4"/>
          <a:srcRect/>
          <a:stretch>
            <a:fillRect/>
          </a:stretch>
        </p:blipFill>
        <p:spPr bwMode="auto">
          <a:xfrm>
            <a:off x="844550" y="4064000"/>
            <a:ext cx="2509838" cy="1670050"/>
          </a:xfrm>
          <a:prstGeom prst="rect">
            <a:avLst/>
          </a:prstGeom>
          <a:noFill/>
          <a:ln w="9525">
            <a:noFill/>
            <a:miter lim="800000"/>
            <a:headEnd/>
            <a:tailEnd/>
          </a:ln>
        </p:spPr>
      </p:pic>
      <p:pic>
        <p:nvPicPr>
          <p:cNvPr id="76805" name="Picture 8" descr="Risultati immagini per INTEGRALE SEME">
            <a:hlinkClick r:id="rId5"/>
          </p:cNvPr>
          <p:cNvPicPr>
            <a:picLocks noChangeAspect="1" noChangeArrowheads="1"/>
          </p:cNvPicPr>
          <p:nvPr/>
        </p:nvPicPr>
        <p:blipFill>
          <a:blip r:embed="rId6"/>
          <a:srcRect/>
          <a:stretch>
            <a:fillRect/>
          </a:stretch>
        </p:blipFill>
        <p:spPr bwMode="auto">
          <a:xfrm>
            <a:off x="4057650" y="1484313"/>
            <a:ext cx="4343400" cy="1524000"/>
          </a:xfrm>
          <a:prstGeom prst="rect">
            <a:avLst/>
          </a:prstGeom>
          <a:noFill/>
          <a:ln w="9525">
            <a:noFill/>
            <a:miter lim="800000"/>
            <a:headEnd/>
            <a:tailEnd/>
          </a:ln>
        </p:spPr>
      </p:pic>
      <p:pic>
        <p:nvPicPr>
          <p:cNvPr id="76806" name="Picture 10" descr="Risultati immagini per INTEGRALE SEME">
            <a:hlinkClick r:id="rId7"/>
          </p:cNvPr>
          <p:cNvPicPr>
            <a:picLocks noChangeAspect="1" noChangeArrowheads="1"/>
          </p:cNvPicPr>
          <p:nvPr/>
        </p:nvPicPr>
        <p:blipFill>
          <a:blip r:embed="rId8"/>
          <a:srcRect/>
          <a:stretch>
            <a:fillRect/>
          </a:stretch>
        </p:blipFill>
        <p:spPr bwMode="auto">
          <a:xfrm>
            <a:off x="4900613" y="3008313"/>
            <a:ext cx="2657475" cy="177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250825" y="260350"/>
            <a:ext cx="8229600" cy="2016125"/>
          </a:xfrm>
        </p:spPr>
        <p:txBody>
          <a:bodyPr wrap="square" numCol="1" anchorCtr="0" compatLnSpc="1">
            <a:prstTxWarp prst="textNoShape">
              <a:avLst/>
            </a:prstTxWarp>
          </a:bodyPr>
          <a:lstStyle/>
          <a:p>
            <a:pPr eaLnBrk="1" hangingPunct="1">
              <a:lnSpc>
                <a:spcPts val="3200"/>
              </a:lnSpc>
              <a:defRPr/>
            </a:pPr>
            <a:r>
              <a:rPr lang="it-CH" sz="1400" b="1" dirty="0" smtClean="0">
                <a:effectLst>
                  <a:outerShdw blurRad="38100" dist="38100" dir="2700000" algn="tl">
                    <a:srgbClr val="C0C0C0"/>
                  </a:outerShdw>
                </a:effectLst>
                <a:latin typeface="Comic Sans MS" pitchFamily="66" charset="0"/>
              </a:rPr>
              <a:t>I </a:t>
            </a:r>
            <a:r>
              <a:rPr lang="it-CH" sz="1400" b="1" dirty="0" smtClean="0">
                <a:solidFill>
                  <a:srgbClr val="FF0000"/>
                </a:solidFill>
                <a:effectLst>
                  <a:outerShdw blurRad="38100" dist="38100" dir="2700000" algn="tl">
                    <a:srgbClr val="C0C0C0"/>
                  </a:outerShdw>
                </a:effectLst>
                <a:latin typeface="Comic Sans MS" pitchFamily="66" charset="0"/>
              </a:rPr>
              <a:t>GLUCIDI</a:t>
            </a:r>
            <a:r>
              <a:rPr lang="it-CH" sz="1400" b="1" dirty="0" smtClean="0">
                <a:effectLst>
                  <a:outerShdw blurRad="38100" dist="38100" dir="2700000" algn="tl">
                    <a:srgbClr val="C0C0C0"/>
                  </a:outerShdw>
                </a:effectLst>
                <a:latin typeface="Comic Sans MS" pitchFamily="66" charset="0"/>
              </a:rPr>
              <a:t> SERVONO PREVALENTEMENTE QUALE FONTE ENERGETICA</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NE POSSIAMO ACCUMULARE (SOTTO FORMA DI GLICOGENO) 400 gr NEL FEGATO E ALTRI 400 gr nelle cellule muscolari.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QUELLI IN ECCESSO, SE LE RISERVE SONO SATURE, VENGONO CONVERTITI IN LIPIDI</a:t>
            </a:r>
          </a:p>
        </p:txBody>
      </p:sp>
      <p:pic>
        <p:nvPicPr>
          <p:cNvPr id="77826" name="Picture 2" descr="Risultati immagini per DESTINO DEL GLUCOSIO IN ECCESSO">
            <a:hlinkClick r:id="rId2"/>
          </p:cNvPr>
          <p:cNvPicPr>
            <a:picLocks noChangeAspect="1" noChangeArrowheads="1"/>
          </p:cNvPicPr>
          <p:nvPr/>
        </p:nvPicPr>
        <p:blipFill>
          <a:blip r:embed="rId3"/>
          <a:srcRect/>
          <a:stretch>
            <a:fillRect/>
          </a:stretch>
        </p:blipFill>
        <p:spPr bwMode="auto">
          <a:xfrm>
            <a:off x="3132138" y="2349500"/>
            <a:ext cx="2765425" cy="389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250825" y="333375"/>
            <a:ext cx="8229600" cy="1943100"/>
          </a:xfrm>
        </p:spPr>
        <p:txBody>
          <a:bodyPr wrap="square" numCol="1" anchorCtr="0" compatLnSpc="1">
            <a:prstTxWarp prst="textNoShape">
              <a:avLst/>
            </a:prstTxWarp>
          </a:bodyPr>
          <a:lstStyle/>
          <a:p>
            <a:pPr eaLnBrk="1" hangingPunct="1">
              <a:lnSpc>
                <a:spcPts val="3200"/>
              </a:lnSpc>
              <a:defRPr/>
            </a:pPr>
            <a:r>
              <a:rPr lang="it-CH" sz="1400" b="1" dirty="0" smtClean="0">
                <a:solidFill>
                  <a:srgbClr val="FF0000"/>
                </a:solidFill>
                <a:effectLst>
                  <a:outerShdw blurRad="38100" dist="38100" dir="2700000" algn="tl">
                    <a:srgbClr val="C0C0C0"/>
                  </a:outerShdw>
                </a:effectLst>
                <a:latin typeface="Comic Sans MS" pitchFamily="66" charset="0"/>
              </a:rPr>
              <a:t>FORME DIFFERENTI DI GLUCIDI</a:t>
            </a:r>
            <a:r>
              <a:rPr lang="it-CH" sz="1400" b="1" dirty="0" smtClean="0">
                <a:effectLst>
                  <a:outerShdw blurRad="38100" dist="38100" dir="2700000" algn="tl">
                    <a:srgbClr val="C0C0C0"/>
                  </a:outerShdw>
                </a:effectLst>
                <a:latin typeface="Comic Sans MS" pitchFamily="66" charset="0"/>
              </a:rPr>
              <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ZUCCHERI MONOSACCARIDI (fruttosio, glucosio, galattosio)</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ZUCCHERI DISACCARIDI (maltosio, saccarosio, lattosio)</a:t>
            </a:r>
            <a:br>
              <a:rPr lang="it-CH" sz="1400" b="1" dirty="0" smtClean="0">
                <a:effectLst>
                  <a:outerShdw blurRad="38100" dist="38100" dir="2700000" algn="tl">
                    <a:srgbClr val="C0C0C0"/>
                  </a:outerShdw>
                </a:effectLst>
                <a:latin typeface="Comic Sans MS" pitchFamily="66" charset="0"/>
              </a:rPr>
            </a:br>
            <a:endParaRPr lang="it-CH" sz="1400" b="1" dirty="0" smtClean="0">
              <a:effectLst>
                <a:outerShdw blurRad="38100" dist="38100" dir="2700000" algn="tl">
                  <a:srgbClr val="C0C0C0"/>
                </a:outerShdw>
              </a:effectLst>
              <a:latin typeface="Comic Sans MS" pitchFamily="66" charset="0"/>
            </a:endParaRPr>
          </a:p>
        </p:txBody>
      </p:sp>
      <p:pic>
        <p:nvPicPr>
          <p:cNvPr id="78850" name="irc_mi" descr="malto_d_orzo"/>
          <p:cNvPicPr>
            <a:picLocks noChangeAspect="1" noChangeArrowheads="1"/>
          </p:cNvPicPr>
          <p:nvPr/>
        </p:nvPicPr>
        <p:blipFill>
          <a:blip r:embed="rId2"/>
          <a:srcRect/>
          <a:stretch>
            <a:fillRect/>
          </a:stretch>
        </p:blipFill>
        <p:spPr bwMode="auto">
          <a:xfrm>
            <a:off x="395288" y="2924175"/>
            <a:ext cx="1881187" cy="2846388"/>
          </a:xfrm>
          <a:prstGeom prst="rect">
            <a:avLst/>
          </a:prstGeom>
          <a:noFill/>
          <a:ln w="9525">
            <a:noFill/>
            <a:miter lim="800000"/>
            <a:headEnd/>
            <a:tailEnd/>
          </a:ln>
        </p:spPr>
      </p:pic>
      <p:pic>
        <p:nvPicPr>
          <p:cNvPr id="78851" name="irc_mi" descr="malto_02_large"/>
          <p:cNvPicPr>
            <a:picLocks noChangeAspect="1" noChangeArrowheads="1"/>
          </p:cNvPicPr>
          <p:nvPr/>
        </p:nvPicPr>
        <p:blipFill>
          <a:blip r:embed="rId3"/>
          <a:srcRect/>
          <a:stretch>
            <a:fillRect/>
          </a:stretch>
        </p:blipFill>
        <p:spPr bwMode="auto">
          <a:xfrm>
            <a:off x="6424613" y="2708275"/>
            <a:ext cx="1935162" cy="1296988"/>
          </a:xfrm>
          <a:prstGeom prst="rect">
            <a:avLst/>
          </a:prstGeom>
          <a:noFill/>
          <a:ln w="9525">
            <a:noFill/>
            <a:miter lim="800000"/>
            <a:headEnd/>
            <a:tailEnd/>
          </a:ln>
        </p:spPr>
      </p:pic>
      <p:pic>
        <p:nvPicPr>
          <p:cNvPr id="78852" name="irc_mi" descr="malto2"/>
          <p:cNvPicPr>
            <a:picLocks noChangeAspect="1" noChangeArrowheads="1"/>
          </p:cNvPicPr>
          <p:nvPr/>
        </p:nvPicPr>
        <p:blipFill>
          <a:blip r:embed="rId4"/>
          <a:srcRect/>
          <a:stretch>
            <a:fillRect/>
          </a:stretch>
        </p:blipFill>
        <p:spPr bwMode="auto">
          <a:xfrm>
            <a:off x="2916238" y="4878388"/>
            <a:ext cx="1935162" cy="1201737"/>
          </a:xfrm>
          <a:prstGeom prst="rect">
            <a:avLst/>
          </a:prstGeom>
          <a:noFill/>
          <a:ln w="9525">
            <a:noFill/>
            <a:miter lim="800000"/>
            <a:headEnd/>
            <a:tailEnd/>
          </a:ln>
        </p:spPr>
      </p:pic>
      <p:pic>
        <p:nvPicPr>
          <p:cNvPr id="78853" name="irc_mi" descr="1_consumo_de_leche"/>
          <p:cNvPicPr>
            <a:picLocks noChangeAspect="1" noChangeArrowheads="1"/>
          </p:cNvPicPr>
          <p:nvPr/>
        </p:nvPicPr>
        <p:blipFill>
          <a:blip r:embed="rId5"/>
          <a:srcRect/>
          <a:stretch>
            <a:fillRect/>
          </a:stretch>
        </p:blipFill>
        <p:spPr bwMode="auto">
          <a:xfrm>
            <a:off x="6011863" y="4422775"/>
            <a:ext cx="2347912" cy="1673225"/>
          </a:xfrm>
          <a:prstGeom prst="rect">
            <a:avLst/>
          </a:prstGeom>
          <a:noFill/>
          <a:ln w="9525">
            <a:noFill/>
            <a:miter lim="800000"/>
            <a:headEnd/>
            <a:tailEnd/>
          </a:ln>
        </p:spPr>
      </p:pic>
      <p:pic>
        <p:nvPicPr>
          <p:cNvPr id="78854" name="irc_mi" descr="carboidrati_zuccheri_indice"/>
          <p:cNvPicPr>
            <a:picLocks noChangeAspect="1" noChangeArrowheads="1"/>
          </p:cNvPicPr>
          <p:nvPr/>
        </p:nvPicPr>
        <p:blipFill>
          <a:blip r:embed="rId6"/>
          <a:srcRect/>
          <a:stretch>
            <a:fillRect/>
          </a:stretch>
        </p:blipFill>
        <p:spPr bwMode="auto">
          <a:xfrm>
            <a:off x="2597150" y="2719388"/>
            <a:ext cx="2800350" cy="184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250825" y="260350"/>
            <a:ext cx="8229600" cy="2736850"/>
          </a:xfrm>
        </p:spPr>
        <p:txBody>
          <a:bodyPr wrap="square" numCol="1" anchorCtr="0" compatLnSpc="1">
            <a:prstTxWarp prst="textNoShape">
              <a:avLst/>
            </a:prstTxWarp>
          </a:bodyPr>
          <a:lstStyle/>
          <a:p>
            <a:pPr eaLnBrk="1" hangingPunct="1">
              <a:lnSpc>
                <a:spcPts val="3200"/>
              </a:lnSpc>
              <a:defRPr/>
            </a:pPr>
            <a:r>
              <a:rPr lang="it-CH" sz="1400" b="1" dirty="0" smtClean="0">
                <a:solidFill>
                  <a:srgbClr val="FF0000"/>
                </a:solidFill>
                <a:effectLst>
                  <a:outerShdw blurRad="38100" dist="38100" dir="2700000" algn="tl">
                    <a:srgbClr val="C0C0C0"/>
                  </a:outerShdw>
                </a:effectLst>
                <a:latin typeface="Comic Sans MS" pitchFamily="66" charset="0"/>
              </a:rPr>
              <a:t>FORME DIFFERENTI DI GLUCIDI</a:t>
            </a:r>
            <a:r>
              <a:rPr lang="it-CH" sz="1400" b="1" dirty="0" smtClean="0">
                <a:effectLst>
                  <a:outerShdw blurRad="38100" dist="38100" dir="2700000" algn="tl">
                    <a:srgbClr val="C0C0C0"/>
                  </a:outerShdw>
                </a:effectLst>
                <a:latin typeface="Comic Sans MS" pitchFamily="66" charset="0"/>
              </a:rPr>
              <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POLISACCARIDI, sostanze di riserva (amido nei vegetali, glicogeno negli animali)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POLISACCARIDI, sostanze di sostegno (CELLULOSA, o FIBRE)</a:t>
            </a:r>
            <a:br>
              <a:rPr lang="it-CH" sz="1400" b="1" dirty="0" smtClean="0">
                <a:effectLst>
                  <a:outerShdw blurRad="38100" dist="38100" dir="2700000" algn="tl">
                    <a:srgbClr val="C0C0C0"/>
                  </a:outerShdw>
                </a:effectLst>
                <a:latin typeface="Comic Sans MS" pitchFamily="66" charset="0"/>
              </a:rPr>
            </a:br>
            <a:r>
              <a:rPr lang="it-CH" sz="1400" b="1" dirty="0">
                <a:effectLst>
                  <a:outerShdw blurRad="38100" dist="38100" dir="2700000" algn="tl">
                    <a:srgbClr val="C0C0C0"/>
                  </a:outerShdw>
                </a:effectLst>
                <a:latin typeface="Comic Sans MS" pitchFamily="66" charset="0"/>
              </a:rPr>
              <a:t/>
            </a:r>
            <a:br>
              <a:rPr lang="it-CH" sz="1400" b="1" dirty="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
            </a:r>
            <a:br>
              <a:rPr lang="it-CH" sz="1400" b="1" dirty="0" smtClean="0">
                <a:effectLst>
                  <a:outerShdw blurRad="38100" dist="38100" dir="2700000" algn="tl">
                    <a:srgbClr val="C0C0C0"/>
                  </a:outerShdw>
                </a:effectLst>
                <a:latin typeface="Comic Sans MS" pitchFamily="66" charset="0"/>
              </a:rPr>
            </a:br>
            <a:r>
              <a:rPr lang="it-CH" sz="1400" b="1" dirty="0" smtClean="0">
                <a:solidFill>
                  <a:srgbClr val="FF0000"/>
                </a:solidFill>
                <a:effectLst>
                  <a:outerShdw blurRad="38100" dist="38100" dir="2700000" algn="tl">
                    <a:srgbClr val="C0C0C0"/>
                  </a:outerShdw>
                </a:effectLst>
                <a:latin typeface="Comic Sans MS" pitchFamily="66" charset="0"/>
              </a:rPr>
              <a:t>posso trovarli in forma integrale o raffinata</a:t>
            </a:r>
          </a:p>
        </p:txBody>
      </p:sp>
      <p:pic>
        <p:nvPicPr>
          <p:cNvPr id="79874" name="irc_mi" descr="fibre_dietetiche"/>
          <p:cNvPicPr>
            <a:picLocks noChangeAspect="1" noChangeArrowheads="1"/>
          </p:cNvPicPr>
          <p:nvPr/>
        </p:nvPicPr>
        <p:blipFill>
          <a:blip r:embed="rId2"/>
          <a:srcRect/>
          <a:stretch>
            <a:fillRect/>
          </a:stretch>
        </p:blipFill>
        <p:spPr bwMode="auto">
          <a:xfrm>
            <a:off x="395288" y="3201988"/>
            <a:ext cx="3744912" cy="2474912"/>
          </a:xfrm>
          <a:prstGeom prst="rect">
            <a:avLst/>
          </a:prstGeom>
          <a:noFill/>
          <a:ln w="9525">
            <a:noFill/>
            <a:miter lim="800000"/>
            <a:headEnd/>
            <a:tailEnd/>
          </a:ln>
        </p:spPr>
      </p:pic>
      <p:pic>
        <p:nvPicPr>
          <p:cNvPr id="79875" name="irc_mi" descr="dieta-carboidrati-quando-mangiarli"/>
          <p:cNvPicPr>
            <a:picLocks noChangeAspect="1" noChangeArrowheads="1"/>
          </p:cNvPicPr>
          <p:nvPr/>
        </p:nvPicPr>
        <p:blipFill>
          <a:blip r:embed="rId3"/>
          <a:srcRect/>
          <a:stretch>
            <a:fillRect/>
          </a:stretch>
        </p:blipFill>
        <p:spPr bwMode="auto">
          <a:xfrm>
            <a:off x="5022850" y="3225800"/>
            <a:ext cx="3729038" cy="248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476250"/>
            <a:ext cx="8229600" cy="1728788"/>
          </a:xfrm>
        </p:spPr>
        <p:txBody>
          <a:bodyPr wrap="square" numCol="1" anchorCtr="0" compatLnSpc="1">
            <a:prstTxWarp prst="textNoShape">
              <a:avLst/>
            </a:prstTxWarp>
          </a:bodyPr>
          <a:lstStyle/>
          <a:p>
            <a:pPr eaLnBrk="1" hangingPunct="1">
              <a:lnSpc>
                <a:spcPts val="3200"/>
              </a:lnSpc>
              <a:defRPr/>
            </a:pPr>
            <a:r>
              <a:rPr lang="it-CH" sz="1400" b="1" dirty="0" smtClean="0">
                <a:solidFill>
                  <a:srgbClr val="FF0000"/>
                </a:solidFill>
                <a:effectLst>
                  <a:outerShdw blurRad="38100" dist="38100" dir="2700000" algn="tl">
                    <a:srgbClr val="C0C0C0"/>
                  </a:outerShdw>
                </a:effectLst>
                <a:latin typeface="Comic Sans MS" pitchFamily="66" charset="0"/>
              </a:rPr>
              <a:t>UN’ALIMENTAZIONE RICCA DI PRODOTTI INTEGRALI </a:t>
            </a:r>
            <a:r>
              <a:rPr lang="it-CH" sz="1400" b="1" dirty="0" smtClean="0">
                <a:solidFill>
                  <a:srgbClr val="0070C0"/>
                </a:solidFill>
                <a:effectLst>
                  <a:outerShdw blurRad="38100" dist="38100" dir="2700000" algn="tl">
                    <a:srgbClr val="C0C0C0"/>
                  </a:outerShdw>
                </a:effectLst>
                <a:latin typeface="Comic Sans MS" pitchFamily="66" charset="0"/>
              </a:rPr>
              <a:t>COMPORTA L’APPORTO DI NUMEROSI NUTRIENTI FONDAMENTALI (CHE SI TROVANO NEL GERME E NELLO STRATO ESTERNO DEL GRANO) CHE VENGONO TOLTI DURANTE LA RAFFINAZIONE</a:t>
            </a:r>
            <a:r>
              <a:rPr lang="it-CH" sz="1400" b="1" dirty="0" smtClean="0">
                <a:effectLst>
                  <a:outerShdw blurRad="38100" dist="38100" dir="2700000" algn="tl">
                    <a:srgbClr val="C0C0C0"/>
                  </a:outerShdw>
                </a:effectLst>
                <a:latin typeface="Comic Sans MS" pitchFamily="66" charset="0"/>
              </a:rPr>
              <a:t>:</a:t>
            </a:r>
            <a:br>
              <a:rPr lang="it-CH" sz="1400" b="1" dirty="0" smtClean="0">
                <a:effectLst>
                  <a:outerShdw blurRad="38100" dist="38100" dir="2700000" algn="tl">
                    <a:srgbClr val="C0C0C0"/>
                  </a:outerShdw>
                </a:effectLst>
                <a:latin typeface="Comic Sans MS" pitchFamily="66" charset="0"/>
              </a:rPr>
            </a:br>
            <a:r>
              <a:rPr lang="it-CH" sz="1400" b="1" dirty="0" smtClean="0">
                <a:solidFill>
                  <a:srgbClr val="FF0000"/>
                </a:solidFill>
                <a:effectLst>
                  <a:outerShdw blurRad="38100" dist="38100" dir="2700000" algn="tl">
                    <a:srgbClr val="C0C0C0"/>
                  </a:outerShdw>
                </a:effectLst>
                <a:latin typeface="Comic Sans MS" pitchFamily="66" charset="0"/>
              </a:rPr>
              <a:t>FIBRE, SALI MINERALI, VITAMINE, PROTEINE, LIPIDI ESSENZIALI</a:t>
            </a:r>
          </a:p>
        </p:txBody>
      </p:sp>
      <p:pic>
        <p:nvPicPr>
          <p:cNvPr id="80898" name="irc_mi" descr="fibre_dietetiche"/>
          <p:cNvPicPr>
            <a:picLocks noChangeAspect="1" noChangeArrowheads="1"/>
          </p:cNvPicPr>
          <p:nvPr/>
        </p:nvPicPr>
        <p:blipFill>
          <a:blip r:embed="rId2"/>
          <a:srcRect/>
          <a:stretch>
            <a:fillRect/>
          </a:stretch>
        </p:blipFill>
        <p:spPr bwMode="auto">
          <a:xfrm>
            <a:off x="827088" y="2997200"/>
            <a:ext cx="4019550" cy="2657475"/>
          </a:xfrm>
          <a:prstGeom prst="rect">
            <a:avLst/>
          </a:prstGeom>
          <a:noFill/>
          <a:ln w="9525">
            <a:noFill/>
            <a:miter lim="800000"/>
            <a:headEnd/>
            <a:tailEnd/>
          </a:ln>
        </p:spPr>
      </p:pic>
      <p:pic>
        <p:nvPicPr>
          <p:cNvPr id="80899" name="Picture 5" descr="Risultati immagini per INTEGRALE SEME">
            <a:hlinkClick r:id="rId3"/>
          </p:cNvPr>
          <p:cNvPicPr>
            <a:picLocks noChangeAspect="1" noChangeArrowheads="1"/>
          </p:cNvPicPr>
          <p:nvPr/>
        </p:nvPicPr>
        <p:blipFill>
          <a:blip r:embed="rId4"/>
          <a:srcRect/>
          <a:stretch>
            <a:fillRect/>
          </a:stretch>
        </p:blipFill>
        <p:spPr bwMode="auto">
          <a:xfrm>
            <a:off x="5219700" y="3040063"/>
            <a:ext cx="3468688"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19088" y="115888"/>
            <a:ext cx="8229600" cy="4105275"/>
          </a:xfrm>
        </p:spPr>
        <p:txBody>
          <a:bodyPr wrap="square" numCol="1" anchorCtr="0" compatLnSpc="1">
            <a:prstTxWarp prst="textNoShape">
              <a:avLst/>
            </a:prstTxWarp>
          </a:bodyPr>
          <a:lstStyle/>
          <a:p>
            <a:pPr eaLnBrk="1" hangingPunct="1">
              <a:lnSpc>
                <a:spcPts val="3200"/>
              </a:lnSpc>
            </a:pPr>
            <a:r>
              <a:rPr lang="it-CH" sz="1400" b="1" smtClean="0">
                <a:solidFill>
                  <a:srgbClr val="FF0000"/>
                </a:solidFill>
                <a:effectLst>
                  <a:outerShdw blurRad="38100" dist="38100" dir="2700000" algn="tl">
                    <a:srgbClr val="C0C0C0"/>
                  </a:outerShdw>
                </a:effectLst>
                <a:latin typeface="Comic Sans MS" pitchFamily="66" charset="0"/>
              </a:rPr>
              <a:t>UN ECCESSO DI PRODOTTI RAFFINATI E ZUCCHERI COMPROMETTE LO STATO DI SALUTE E FACILITA L’INSORGERE DI NUMEROSE PATOLOGIE</a:t>
            </a:r>
            <a:r>
              <a:rPr lang="it-CH" sz="1400" b="1" smtClean="0">
                <a:effectLst>
                  <a:outerShdw blurRad="38100" dist="38100" dir="2700000" algn="tl">
                    <a:srgbClr val="C0C0C0"/>
                  </a:outerShdw>
                </a:effectLst>
                <a:latin typeface="Comic Sans MS" pitchFamily="66" charset="0"/>
              </a:rPr>
              <a:t>:</a:t>
            </a:r>
            <a:br>
              <a:rPr lang="it-CH" sz="1400" b="1" smtClean="0">
                <a:effectLst>
                  <a:outerShdw blurRad="38100" dist="38100" dir="2700000" algn="tl">
                    <a:srgbClr val="C0C0C0"/>
                  </a:outerShdw>
                </a:effectLst>
                <a:latin typeface="Comic Sans MS" pitchFamily="66" charset="0"/>
              </a:rPr>
            </a:br>
            <a:r>
              <a:rPr lang="it-CH" sz="1400" b="1" smtClean="0">
                <a:effectLst>
                  <a:outerShdw blurRad="38100" dist="38100" dir="2700000" algn="tl">
                    <a:srgbClr val="C0C0C0"/>
                  </a:outerShdw>
                </a:effectLst>
                <a:latin typeface="Comic Sans MS" pitchFamily="66" charset="0"/>
              </a:rPr>
              <a:t>iperattività</a:t>
            </a:r>
            <a:br>
              <a:rPr lang="it-CH" sz="1400" b="1" smtClean="0">
                <a:effectLst>
                  <a:outerShdw blurRad="38100" dist="38100" dir="2700000" algn="tl">
                    <a:srgbClr val="C0C0C0"/>
                  </a:outerShdw>
                </a:effectLst>
                <a:latin typeface="Comic Sans MS" pitchFamily="66" charset="0"/>
              </a:rPr>
            </a:br>
            <a:r>
              <a:rPr lang="it-CH" sz="1400" b="1" smtClean="0">
                <a:effectLst>
                  <a:outerShdw blurRad="38100" dist="38100" dir="2700000" algn="tl">
                    <a:srgbClr val="C0C0C0"/>
                  </a:outerShdw>
                </a:effectLst>
                <a:latin typeface="Comic Sans MS" pitchFamily="66" charset="0"/>
              </a:rPr>
              <a:t>disturbi della concentrazione e dei processi di apprendimento</a:t>
            </a:r>
            <a:br>
              <a:rPr lang="it-CH" sz="1400" b="1" smtClean="0">
                <a:effectLst>
                  <a:outerShdw blurRad="38100" dist="38100" dir="2700000" algn="tl">
                    <a:srgbClr val="C0C0C0"/>
                  </a:outerShdw>
                </a:effectLst>
                <a:latin typeface="Comic Sans MS" pitchFamily="66" charset="0"/>
              </a:rPr>
            </a:br>
            <a:r>
              <a:rPr lang="it-CH" sz="1400" b="1" smtClean="0">
                <a:effectLst>
                  <a:outerShdw blurRad="38100" dist="38100" dir="2700000" algn="tl">
                    <a:srgbClr val="C0C0C0"/>
                  </a:outerShdw>
                </a:effectLst>
                <a:latin typeface="Comic Sans MS" pitchFamily="66" charset="0"/>
              </a:rPr>
              <a:t>obesità</a:t>
            </a:r>
            <a:br>
              <a:rPr lang="it-CH" sz="1400" b="1" smtClean="0">
                <a:effectLst>
                  <a:outerShdw blurRad="38100" dist="38100" dir="2700000" algn="tl">
                    <a:srgbClr val="C0C0C0"/>
                  </a:outerShdw>
                </a:effectLst>
                <a:latin typeface="Comic Sans MS" pitchFamily="66" charset="0"/>
              </a:rPr>
            </a:br>
            <a:r>
              <a:rPr lang="it-CH" sz="1400" b="1" smtClean="0">
                <a:effectLst>
                  <a:outerShdw blurRad="38100" dist="38100" dir="2700000" algn="tl">
                    <a:srgbClr val="C0C0C0"/>
                  </a:outerShdw>
                </a:effectLst>
                <a:latin typeface="Comic Sans MS" pitchFamily="66" charset="0"/>
              </a:rPr>
              <a:t>infiammazioni (eccesso di acidità) e predisposizione ai tumori</a:t>
            </a:r>
            <a:br>
              <a:rPr lang="it-CH" sz="1400" b="1" smtClean="0">
                <a:effectLst>
                  <a:outerShdw blurRad="38100" dist="38100" dir="2700000" algn="tl">
                    <a:srgbClr val="C0C0C0"/>
                  </a:outerShdw>
                </a:effectLst>
                <a:latin typeface="Comic Sans MS" pitchFamily="66" charset="0"/>
              </a:rPr>
            </a:br>
            <a:r>
              <a:rPr lang="it-CH" sz="1400" b="1" smtClean="0">
                <a:effectLst>
                  <a:outerShdw blurRad="38100" dist="38100" dir="2700000" algn="tl">
                    <a:srgbClr val="C0C0C0"/>
                  </a:outerShdw>
                </a:effectLst>
                <a:latin typeface="Comic Sans MS" pitchFamily="66" charset="0"/>
              </a:rPr>
              <a:t>abbassamento drastico del rendimento cellulare</a:t>
            </a:r>
            <a:br>
              <a:rPr lang="it-CH" sz="1400" b="1" smtClean="0">
                <a:effectLst>
                  <a:outerShdw blurRad="38100" dist="38100" dir="2700000" algn="tl">
                    <a:srgbClr val="C0C0C0"/>
                  </a:outerShdw>
                </a:effectLst>
                <a:latin typeface="Comic Sans MS" pitchFamily="66" charset="0"/>
              </a:rPr>
            </a:br>
            <a:r>
              <a:rPr lang="it-CH" sz="1400" b="1" smtClean="0">
                <a:effectLst>
                  <a:outerShdw blurRad="38100" dist="38100" dir="2700000" algn="tl">
                    <a:srgbClr val="C0C0C0"/>
                  </a:outerShdw>
                </a:effectLst>
                <a:latin typeface="Comic Sans MS" pitchFamily="66" charset="0"/>
              </a:rPr>
              <a:t>diabete</a:t>
            </a:r>
            <a:br>
              <a:rPr lang="it-CH" sz="1400" b="1" smtClean="0">
                <a:effectLst>
                  <a:outerShdw blurRad="38100" dist="38100" dir="2700000" algn="tl">
                    <a:srgbClr val="C0C0C0"/>
                  </a:outerShdw>
                </a:effectLst>
                <a:latin typeface="Comic Sans MS" pitchFamily="66" charset="0"/>
              </a:rPr>
            </a:br>
            <a:r>
              <a:rPr lang="it-CH" sz="1400" b="1" smtClean="0">
                <a:effectLst>
                  <a:outerShdw blurRad="38100" dist="38100" dir="2700000" algn="tl">
                    <a:srgbClr val="C0C0C0"/>
                  </a:outerShdw>
                </a:effectLst>
                <a:latin typeface="Comic Sans MS" pitchFamily="66" charset="0"/>
              </a:rPr>
              <a:t>aumento del pericolo di danni al sistema cardiocircolatorio e arteriosclerosi (eccesso di acidità)  </a:t>
            </a:r>
          </a:p>
        </p:txBody>
      </p:sp>
      <p:pic>
        <p:nvPicPr>
          <p:cNvPr id="81922" name="Picture 4" descr="ANd9GcTx_ztsKyWawtl5AY4Sf7UwWrCPBxvfu9DDG-Q_rGKTOvISAWdsDItC1y71"/>
          <p:cNvPicPr>
            <a:picLocks noChangeAspect="1" noChangeArrowheads="1"/>
          </p:cNvPicPr>
          <p:nvPr/>
        </p:nvPicPr>
        <p:blipFill>
          <a:blip r:embed="rId2"/>
          <a:srcRect/>
          <a:stretch>
            <a:fillRect/>
          </a:stretch>
        </p:blipFill>
        <p:spPr bwMode="auto">
          <a:xfrm>
            <a:off x="900113" y="4076700"/>
            <a:ext cx="1903412" cy="1701800"/>
          </a:xfrm>
          <a:prstGeom prst="rect">
            <a:avLst/>
          </a:prstGeom>
          <a:noFill/>
          <a:ln w="9525">
            <a:noFill/>
            <a:miter lim="800000"/>
            <a:headEnd/>
            <a:tailEnd/>
          </a:ln>
        </p:spPr>
      </p:pic>
      <p:pic>
        <p:nvPicPr>
          <p:cNvPr id="81923" name="irc_mi" descr="dieta-carboidrati-quando-mangiarli"/>
          <p:cNvPicPr>
            <a:picLocks noChangeAspect="1" noChangeArrowheads="1"/>
          </p:cNvPicPr>
          <p:nvPr/>
        </p:nvPicPr>
        <p:blipFill>
          <a:blip r:embed="rId3"/>
          <a:srcRect/>
          <a:stretch>
            <a:fillRect/>
          </a:stretch>
        </p:blipFill>
        <p:spPr bwMode="auto">
          <a:xfrm>
            <a:off x="5219700" y="4037013"/>
            <a:ext cx="2509838" cy="167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115888"/>
            <a:ext cx="8229600" cy="3168650"/>
          </a:xfrm>
        </p:spPr>
        <p:txBody>
          <a:bodyPr wrap="square" numCol="1" anchorCtr="0" compatLnSpc="1">
            <a:prstTxWarp prst="textNoShape">
              <a:avLst/>
            </a:prstTxWarp>
          </a:bodyPr>
          <a:lstStyle/>
          <a:p>
            <a:pPr eaLnBrk="1" hangingPunct="1">
              <a:lnSpc>
                <a:spcPts val="3200"/>
              </a:lnSpc>
              <a:defRPr/>
            </a:pPr>
            <a:r>
              <a:rPr lang="it-CH" sz="1400" b="1" dirty="0" smtClean="0">
                <a:effectLst>
                  <a:outerShdw blurRad="38100" dist="38100" dir="2700000" algn="tl">
                    <a:srgbClr val="C0C0C0"/>
                  </a:outerShdw>
                </a:effectLst>
                <a:latin typeface="Comic Sans MS" pitchFamily="66" charset="0"/>
              </a:rPr>
              <a:t>Fibre, funzione nell’organismo</a:t>
            </a:r>
            <a:br>
              <a:rPr lang="it-CH" sz="1400" b="1" dirty="0" smtClean="0">
                <a:effectLst>
                  <a:outerShdw blurRad="38100" dist="38100" dir="2700000" algn="tl">
                    <a:srgbClr val="C0C0C0"/>
                  </a:outerShdw>
                </a:effectLst>
                <a:latin typeface="Comic Sans MS" pitchFamily="66" charset="0"/>
              </a:rPr>
            </a:br>
            <a:r>
              <a:rPr lang="it-IT" sz="1400" b="1" i="1" u="sng" dirty="0">
                <a:solidFill>
                  <a:srgbClr val="FF0000"/>
                </a:solidFill>
                <a:effectLst/>
              </a:rPr>
              <a:t>Le fibre </a:t>
            </a:r>
            <a:r>
              <a:rPr lang="it-IT" sz="1400" b="1" i="1" u="sng" dirty="0" smtClean="0">
                <a:solidFill>
                  <a:srgbClr val="FF0000"/>
                </a:solidFill>
                <a:effectLst/>
              </a:rPr>
              <a:t>alimentari, presenti in prodotti integrali, </a:t>
            </a:r>
            <a:r>
              <a:rPr lang="it-IT" sz="1400" b="1" i="1" u="sng" dirty="0">
                <a:solidFill>
                  <a:srgbClr val="FF0000"/>
                </a:solidFill>
                <a:effectLst/>
              </a:rPr>
              <a:t>l</a:t>
            </a:r>
            <a:r>
              <a:rPr lang="it-IT" sz="1400" b="1" i="1" u="sng" dirty="0" smtClean="0">
                <a:solidFill>
                  <a:srgbClr val="FF0000"/>
                </a:solidFill>
                <a:effectLst/>
              </a:rPr>
              <a:t>egumi, frutta e verdura</a:t>
            </a:r>
            <a:r>
              <a:rPr lang="it-IT" sz="1400" b="1" i="1" dirty="0" smtClean="0">
                <a:solidFill>
                  <a:srgbClr val="FF0000"/>
                </a:solidFill>
                <a:effectLst/>
              </a:rPr>
              <a:t> </a:t>
            </a:r>
            <a:r>
              <a:rPr lang="it-IT" sz="1400" b="1" i="1" dirty="0">
                <a:effectLst/>
              </a:rPr>
              <a:t>non possono essere assorbite dal nostro organismo in quanto noi non possiamo digerirle. Sono comunque di vitale importanza in </a:t>
            </a:r>
            <a:r>
              <a:rPr lang="it-IT" sz="1400" b="1" i="1" dirty="0" smtClean="0">
                <a:effectLst/>
              </a:rPr>
              <a:t>quanto:</a:t>
            </a:r>
            <a:br>
              <a:rPr lang="it-IT" sz="1400" b="1" i="1" dirty="0" smtClean="0">
                <a:effectLst/>
              </a:rPr>
            </a:br>
            <a:r>
              <a:rPr lang="it-IT" sz="1400" b="1" i="1" dirty="0" smtClean="0">
                <a:effectLst/>
              </a:rPr>
              <a:t>1) eliminano </a:t>
            </a:r>
            <a:r>
              <a:rPr lang="it-IT" sz="1400" b="1" i="1" dirty="0">
                <a:effectLst/>
              </a:rPr>
              <a:t>una parte degli acidi grassi </a:t>
            </a:r>
            <a:r>
              <a:rPr lang="it-IT" sz="1400" b="1" i="1" dirty="0" smtClean="0">
                <a:effectLst/>
              </a:rPr>
              <a:t>saturi</a:t>
            </a:r>
            <a:br>
              <a:rPr lang="it-IT" sz="1400" b="1" i="1" dirty="0" smtClean="0">
                <a:effectLst/>
              </a:rPr>
            </a:br>
            <a:r>
              <a:rPr lang="it-IT" sz="1400" b="1" i="1" dirty="0" smtClean="0">
                <a:effectLst/>
              </a:rPr>
              <a:t>2) diminuiscono </a:t>
            </a:r>
            <a:r>
              <a:rPr lang="it-IT" sz="1400" b="1" i="1" dirty="0">
                <a:effectLst/>
              </a:rPr>
              <a:t>il rischio di infiammazioni e tumori al sistema </a:t>
            </a:r>
            <a:r>
              <a:rPr lang="it-IT" sz="1400" b="1" i="1" dirty="0" smtClean="0">
                <a:effectLst/>
              </a:rPr>
              <a:t>digerente</a:t>
            </a:r>
            <a:br>
              <a:rPr lang="it-IT" sz="1400" b="1" i="1" dirty="0" smtClean="0">
                <a:effectLst/>
              </a:rPr>
            </a:br>
            <a:r>
              <a:rPr lang="it-IT" sz="1400" b="1" i="1" dirty="0" smtClean="0">
                <a:effectLst/>
              </a:rPr>
              <a:t>3) favoriscono </a:t>
            </a:r>
            <a:r>
              <a:rPr lang="it-IT" sz="1400" b="1" i="1" dirty="0">
                <a:effectLst/>
              </a:rPr>
              <a:t>il benessere della flora </a:t>
            </a:r>
            <a:r>
              <a:rPr lang="it-IT" sz="1400" b="1" i="1" dirty="0" smtClean="0">
                <a:effectLst/>
              </a:rPr>
              <a:t>intestinale </a:t>
            </a:r>
            <a:r>
              <a:rPr lang="it-IT" sz="1400" b="1" i="1" dirty="0">
                <a:effectLst/>
              </a:rPr>
              <a:t>e del loro </a:t>
            </a:r>
            <a:r>
              <a:rPr lang="it-IT" sz="1400" b="1" i="1" dirty="0" smtClean="0">
                <a:effectLst/>
              </a:rPr>
              <a:t>metabolismo</a:t>
            </a:r>
            <a:br>
              <a:rPr lang="it-IT" sz="1400" b="1" i="1" dirty="0" smtClean="0">
                <a:effectLst/>
              </a:rPr>
            </a:br>
            <a:r>
              <a:rPr lang="it-IT" sz="1400" b="1" i="1" dirty="0" smtClean="0">
                <a:effectLst/>
              </a:rPr>
              <a:t>4) portano ad un aumento del volume delle feci, favorendone l’eliminazione</a:t>
            </a:r>
            <a:endParaRPr lang="it-CH" sz="1400" b="1" dirty="0" smtClean="0">
              <a:effectLst>
                <a:outerShdw blurRad="38100" dist="38100" dir="2700000" algn="tl">
                  <a:srgbClr val="C0C0C0"/>
                </a:outerShdw>
              </a:effectLst>
              <a:latin typeface="Comic Sans MS" pitchFamily="66" charset="0"/>
            </a:endParaRPr>
          </a:p>
        </p:txBody>
      </p:sp>
      <p:pic>
        <p:nvPicPr>
          <p:cNvPr id="82946" name="Picture 2" descr="Risultati immagini per fibre alimentari">
            <a:hlinkClick r:id="rId2"/>
          </p:cNvPr>
          <p:cNvPicPr>
            <a:picLocks noChangeAspect="1" noChangeArrowheads="1"/>
          </p:cNvPicPr>
          <p:nvPr/>
        </p:nvPicPr>
        <p:blipFill>
          <a:blip r:embed="rId3"/>
          <a:srcRect/>
          <a:stretch>
            <a:fillRect/>
          </a:stretch>
        </p:blipFill>
        <p:spPr bwMode="auto">
          <a:xfrm>
            <a:off x="539750" y="3789363"/>
            <a:ext cx="2181225" cy="2181225"/>
          </a:xfrm>
          <a:prstGeom prst="rect">
            <a:avLst/>
          </a:prstGeom>
          <a:noFill/>
          <a:ln w="9525">
            <a:noFill/>
            <a:miter lim="800000"/>
            <a:headEnd/>
            <a:tailEnd/>
          </a:ln>
        </p:spPr>
      </p:pic>
      <p:pic>
        <p:nvPicPr>
          <p:cNvPr id="82947" name="Picture 4" descr="Risultati immagini per fibre alimentari"/>
          <p:cNvPicPr>
            <a:picLocks noChangeAspect="1" noChangeArrowheads="1"/>
          </p:cNvPicPr>
          <p:nvPr/>
        </p:nvPicPr>
        <p:blipFill>
          <a:blip r:embed="rId4"/>
          <a:srcRect/>
          <a:stretch>
            <a:fillRect/>
          </a:stretch>
        </p:blipFill>
        <p:spPr bwMode="auto">
          <a:xfrm>
            <a:off x="3203575" y="4008438"/>
            <a:ext cx="2619375" cy="1743075"/>
          </a:xfrm>
          <a:prstGeom prst="rect">
            <a:avLst/>
          </a:prstGeom>
          <a:noFill/>
          <a:ln w="9525">
            <a:noFill/>
            <a:miter lim="800000"/>
            <a:headEnd/>
            <a:tailEnd/>
          </a:ln>
        </p:spPr>
      </p:pic>
      <p:pic>
        <p:nvPicPr>
          <p:cNvPr id="82948" name="Picture 6" descr="Risultati immagini per fibre cereali">
            <a:hlinkClick r:id="rId5"/>
          </p:cNvPr>
          <p:cNvPicPr>
            <a:picLocks noChangeAspect="1" noChangeArrowheads="1"/>
          </p:cNvPicPr>
          <p:nvPr/>
        </p:nvPicPr>
        <p:blipFill>
          <a:blip r:embed="rId6"/>
          <a:srcRect/>
          <a:stretch>
            <a:fillRect/>
          </a:stretch>
        </p:blipFill>
        <p:spPr bwMode="auto">
          <a:xfrm>
            <a:off x="6084888" y="3975100"/>
            <a:ext cx="2667000" cy="177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260350"/>
            <a:ext cx="8229600" cy="360363"/>
          </a:xfrm>
        </p:spPr>
        <p:txBody>
          <a:bodyPr wrap="square" numCol="1" anchorCtr="0" compatLnSpc="1">
            <a:prstTxWarp prst="textNoShape">
              <a:avLst/>
            </a:prstTxWarp>
          </a:bodyPr>
          <a:lstStyle/>
          <a:p>
            <a:pPr eaLnBrk="1" hangingPunct="1">
              <a:lnSpc>
                <a:spcPts val="3200"/>
              </a:lnSpc>
              <a:defRPr/>
            </a:pPr>
            <a:r>
              <a:rPr lang="it-CH" sz="1400" b="1" dirty="0" smtClean="0">
                <a:effectLst>
                  <a:outerShdw blurRad="38100" dist="38100" dir="2700000" algn="tl">
                    <a:srgbClr val="C0C0C0"/>
                  </a:outerShdw>
                </a:effectLst>
                <a:latin typeface="Comic Sans MS" pitchFamily="66" charset="0"/>
              </a:rPr>
              <a:t>Fibre, dove le trovo</a:t>
            </a:r>
          </a:p>
        </p:txBody>
      </p:sp>
      <p:pic>
        <p:nvPicPr>
          <p:cNvPr id="83970" name="irc_mi" descr="alimenti-ricchi-di-fibra_pop"/>
          <p:cNvPicPr>
            <a:picLocks noChangeAspect="1" noChangeArrowheads="1"/>
          </p:cNvPicPr>
          <p:nvPr/>
        </p:nvPicPr>
        <p:blipFill>
          <a:blip r:embed="rId2"/>
          <a:srcRect/>
          <a:stretch>
            <a:fillRect/>
          </a:stretch>
        </p:blipFill>
        <p:spPr bwMode="auto">
          <a:xfrm>
            <a:off x="1476375" y="1628775"/>
            <a:ext cx="6049963" cy="359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95288" y="188913"/>
            <a:ext cx="8229600" cy="2592387"/>
          </a:xfrm>
        </p:spPr>
        <p:txBody>
          <a:bodyPr wrap="square" numCol="1" anchorCtr="0" compatLnSpc="1">
            <a:prstTxWarp prst="textNoShape">
              <a:avLst/>
            </a:prstTxWarp>
          </a:bodyPr>
          <a:lstStyle/>
          <a:p>
            <a:pPr>
              <a:lnSpc>
                <a:spcPts val="3200"/>
              </a:lnSpc>
              <a:defRPr/>
            </a:pPr>
            <a:r>
              <a:rPr lang="it-IT" sz="1800" b="1" u="sng" smtClean="0">
                <a:solidFill>
                  <a:srgbClr val="FF0000"/>
                </a:solidFill>
                <a:effectLst/>
                <a:latin typeface="Comic Sans MS" pitchFamily="66" charset="0"/>
              </a:rPr>
              <a:t>PERCHÉ ESISTE LO STRESS?</a:t>
            </a:r>
            <a:r>
              <a:rPr lang="it-IT" sz="1600" b="1" u="sng" smtClean="0">
                <a:solidFill>
                  <a:srgbClr val="FF0000"/>
                </a:solidFill>
                <a:effectLst/>
                <a:latin typeface="Comic Sans MS" pitchFamily="66" charset="0"/>
              </a:rPr>
              <a:t> </a:t>
            </a:r>
            <a:br>
              <a:rPr lang="it-IT" sz="1600" b="1" u="sng" smtClean="0">
                <a:solidFill>
                  <a:srgbClr val="FF0000"/>
                </a:solidFill>
                <a:effectLst/>
                <a:latin typeface="Comic Sans MS" pitchFamily="66" charset="0"/>
              </a:rPr>
            </a:br>
            <a:r>
              <a:rPr lang="it-IT" sz="1600" b="1" u="sng" smtClean="0">
                <a:solidFill>
                  <a:srgbClr val="FF0000"/>
                </a:solidFill>
                <a:effectLst/>
                <a:latin typeface="Comic Sans MS" pitchFamily="66" charset="0"/>
              </a:rPr>
              <a:t/>
            </a:r>
            <a:br>
              <a:rPr lang="it-IT" sz="1600" b="1" u="sng" smtClean="0">
                <a:solidFill>
                  <a:srgbClr val="FF0000"/>
                </a:solidFill>
                <a:effectLst/>
                <a:latin typeface="Comic Sans MS" pitchFamily="66" charset="0"/>
              </a:rPr>
            </a:br>
            <a:r>
              <a:rPr lang="it-IT" sz="1600" b="1" u="sng" smtClean="0">
                <a:effectLst/>
                <a:latin typeface="Comic Sans MS" pitchFamily="66" charset="0"/>
              </a:rPr>
              <a:t>ORIGINATO COME REAZIONE ADATTATIVA VANTAGGIOSA E POSITIVA </a:t>
            </a:r>
            <a:r>
              <a:rPr lang="it-IT" sz="1600" b="1" u="sng" smtClean="0">
                <a:solidFill>
                  <a:srgbClr val="C51401"/>
                </a:solidFill>
                <a:effectLst/>
                <a:latin typeface="Comic Sans MS" pitchFamily="66" charset="0"/>
              </a:rPr>
              <a:t>sempre associata ad attività fisica!!</a:t>
            </a:r>
            <a:r>
              <a:rPr lang="it-IT" sz="1600" b="1" u="sng" smtClean="0">
                <a:effectLst/>
                <a:latin typeface="Comic Sans MS" pitchFamily="66" charset="0"/>
              </a:rPr>
              <a:t/>
            </a:r>
            <a:br>
              <a:rPr lang="it-IT" sz="1600" b="1" u="sng" smtClean="0">
                <a:effectLst/>
                <a:latin typeface="Comic Sans MS" pitchFamily="66" charset="0"/>
              </a:rPr>
            </a:br>
            <a:r>
              <a:rPr lang="it-IT" sz="1600" b="1" u="sng" smtClean="0">
                <a:effectLst/>
                <a:latin typeface="Comic Sans MS" pitchFamily="66" charset="0"/>
              </a:rPr>
              <a:t/>
            </a:r>
            <a:br>
              <a:rPr lang="it-IT" sz="1600" b="1" u="sng" smtClean="0">
                <a:effectLst/>
                <a:latin typeface="Comic Sans MS" pitchFamily="66" charset="0"/>
              </a:rPr>
            </a:br>
            <a:r>
              <a:rPr lang="it-IT" sz="1600" b="1" u="sng" smtClean="0">
                <a:effectLst/>
                <a:latin typeface="Comic Sans MS" pitchFamily="66" charset="0"/>
              </a:rPr>
              <a:t>(fuga, attacco, difesa, caccia)</a:t>
            </a:r>
            <a:endParaRPr lang="it-CH" sz="1600" smtClean="0">
              <a:effectLst>
                <a:outerShdw blurRad="38100" dist="38100" dir="2700000" algn="tl">
                  <a:srgbClr val="C0C0C0"/>
                </a:outerShdw>
              </a:effectLst>
              <a:latin typeface="Comic Sans MS" pitchFamily="66" charset="0"/>
            </a:endParaRPr>
          </a:p>
        </p:txBody>
      </p:sp>
      <p:pic>
        <p:nvPicPr>
          <p:cNvPr id="20482" name="irc_mi" descr="225059-09_10_f-06"/>
          <p:cNvPicPr>
            <a:picLocks noChangeAspect="1" noChangeArrowheads="1"/>
          </p:cNvPicPr>
          <p:nvPr/>
        </p:nvPicPr>
        <p:blipFill>
          <a:blip r:embed="rId2"/>
          <a:srcRect/>
          <a:stretch>
            <a:fillRect/>
          </a:stretch>
        </p:blipFill>
        <p:spPr bwMode="auto">
          <a:xfrm>
            <a:off x="395288" y="2852738"/>
            <a:ext cx="2760662" cy="1878012"/>
          </a:xfrm>
          <a:prstGeom prst="rect">
            <a:avLst/>
          </a:prstGeom>
          <a:noFill/>
          <a:ln w="9525">
            <a:noFill/>
            <a:miter lim="800000"/>
            <a:headEnd/>
            <a:tailEnd/>
          </a:ln>
        </p:spPr>
      </p:pic>
      <p:pic>
        <p:nvPicPr>
          <p:cNvPr id="20483" name="Picture 6" descr="Risultati immagini per difesa cuccioli">
            <a:hlinkClick r:id="rId3"/>
          </p:cNvPr>
          <p:cNvPicPr>
            <a:picLocks noChangeAspect="1" noChangeArrowheads="1"/>
          </p:cNvPicPr>
          <p:nvPr/>
        </p:nvPicPr>
        <p:blipFill>
          <a:blip r:embed="rId4"/>
          <a:srcRect/>
          <a:stretch>
            <a:fillRect/>
          </a:stretch>
        </p:blipFill>
        <p:spPr bwMode="auto">
          <a:xfrm>
            <a:off x="6011863" y="2924175"/>
            <a:ext cx="2413000" cy="1808163"/>
          </a:xfrm>
          <a:prstGeom prst="rect">
            <a:avLst/>
          </a:prstGeom>
          <a:noFill/>
          <a:ln w="9525">
            <a:noFill/>
            <a:miter lim="800000"/>
            <a:headEnd/>
            <a:tailEnd/>
          </a:ln>
        </p:spPr>
      </p:pic>
      <p:pic>
        <p:nvPicPr>
          <p:cNvPr id="20484" name="Picture 8" descr="Risultati immagini per territorialità animali">
            <a:hlinkClick r:id="rId5"/>
          </p:cNvPr>
          <p:cNvPicPr>
            <a:picLocks noChangeAspect="1" noChangeArrowheads="1"/>
          </p:cNvPicPr>
          <p:nvPr/>
        </p:nvPicPr>
        <p:blipFill>
          <a:blip r:embed="rId6"/>
          <a:srcRect/>
          <a:stretch>
            <a:fillRect/>
          </a:stretch>
        </p:blipFill>
        <p:spPr bwMode="auto">
          <a:xfrm>
            <a:off x="3348038" y="4868863"/>
            <a:ext cx="2586037" cy="1684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476250"/>
            <a:ext cx="8229600" cy="1728788"/>
          </a:xfrm>
        </p:spPr>
        <p:txBody>
          <a:bodyPr wrap="square" numCol="1" anchorCtr="0" compatLnSpc="1">
            <a:prstTxWarp prst="textNoShape">
              <a:avLst/>
            </a:prstTxWarp>
          </a:bodyPr>
          <a:lstStyle/>
          <a:p>
            <a:pPr eaLnBrk="1" hangingPunct="1">
              <a:lnSpc>
                <a:spcPts val="3200"/>
              </a:lnSpc>
              <a:defRPr/>
            </a:pPr>
            <a:r>
              <a:rPr lang="it-CH" sz="1400" b="1" dirty="0" smtClean="0">
                <a:solidFill>
                  <a:srgbClr val="0070C0"/>
                </a:solidFill>
                <a:effectLst>
                  <a:outerShdw blurRad="38100" dist="38100" dir="2700000" algn="tl">
                    <a:srgbClr val="C0C0C0"/>
                  </a:outerShdw>
                </a:effectLst>
                <a:latin typeface="Comic Sans MS" pitchFamily="66" charset="0"/>
              </a:rPr>
              <a:t>ATTENZIONE: IL </a:t>
            </a:r>
            <a:r>
              <a:rPr lang="it-CH" sz="1400" b="1" dirty="0" smtClean="0">
                <a:solidFill>
                  <a:srgbClr val="FF0000"/>
                </a:solidFill>
                <a:effectLst>
                  <a:outerShdw blurRad="38100" dist="38100" dir="2700000" algn="tl">
                    <a:srgbClr val="C0C0C0"/>
                  </a:outerShdw>
                </a:effectLst>
                <a:latin typeface="Comic Sans MS" pitchFamily="66" charset="0"/>
              </a:rPr>
              <a:t>FRUTTOSIO</a:t>
            </a:r>
            <a:r>
              <a:rPr lang="it-CH" sz="1400" b="1" dirty="0" smtClean="0">
                <a:solidFill>
                  <a:srgbClr val="0070C0"/>
                </a:solidFill>
                <a:effectLst>
                  <a:outerShdw blurRad="38100" dist="38100" dir="2700000" algn="tl">
                    <a:srgbClr val="C0C0C0"/>
                  </a:outerShdw>
                </a:effectLst>
                <a:latin typeface="Comic Sans MS" pitchFamily="66" charset="0"/>
              </a:rPr>
              <a:t>, ZUCCHERO NATURALE PRESENTE NELLA FRUTTA, HA LOSTESSO VALORE ENERGETICO DELLO ZUCCHERO DA TAVOLA, MA LE SUE PROPRIETÀ MANTENGONO IL </a:t>
            </a:r>
            <a:r>
              <a:rPr lang="it-CH" sz="1400" b="1" dirty="0" smtClean="0">
                <a:solidFill>
                  <a:srgbClr val="FF0000"/>
                </a:solidFill>
                <a:effectLst>
                  <a:outerShdw blurRad="38100" dist="38100" dir="2700000" algn="tl">
                    <a:srgbClr val="C0C0C0"/>
                  </a:outerShdw>
                </a:effectLst>
                <a:latin typeface="Comic Sans MS" pitchFamily="66" charset="0"/>
              </a:rPr>
              <a:t>TASSO GLICEMICO DEL SANGUE RELATIVAMENTE BASSO</a:t>
            </a:r>
          </a:p>
        </p:txBody>
      </p:sp>
      <p:pic>
        <p:nvPicPr>
          <p:cNvPr id="84994" name="irc_mi" descr="carboidrati_zuccheri_indice"/>
          <p:cNvPicPr>
            <a:picLocks noChangeAspect="1" noChangeArrowheads="1"/>
          </p:cNvPicPr>
          <p:nvPr/>
        </p:nvPicPr>
        <p:blipFill>
          <a:blip r:embed="rId2"/>
          <a:srcRect/>
          <a:stretch>
            <a:fillRect/>
          </a:stretch>
        </p:blipFill>
        <p:spPr bwMode="auto">
          <a:xfrm>
            <a:off x="398463" y="3351213"/>
            <a:ext cx="3395662" cy="2251075"/>
          </a:xfrm>
          <a:prstGeom prst="rect">
            <a:avLst/>
          </a:prstGeom>
          <a:noFill/>
          <a:ln w="9525">
            <a:noFill/>
            <a:miter lim="800000"/>
            <a:headEnd/>
            <a:tailEnd/>
          </a:ln>
        </p:spPr>
      </p:pic>
      <p:pic>
        <p:nvPicPr>
          <p:cNvPr id="84995" name="Immagine 2" descr="http://www.tommasoticali.it/site/images/stories/indice%20clicemico%20sito.jpg"/>
          <p:cNvPicPr>
            <a:picLocks noChangeAspect="1" noChangeArrowheads="1"/>
          </p:cNvPicPr>
          <p:nvPr/>
        </p:nvPicPr>
        <p:blipFill>
          <a:blip r:embed="rId3"/>
          <a:srcRect/>
          <a:stretch>
            <a:fillRect/>
          </a:stretch>
        </p:blipFill>
        <p:spPr bwMode="auto">
          <a:xfrm>
            <a:off x="4284663" y="2871788"/>
            <a:ext cx="3455987" cy="273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95288" y="404813"/>
            <a:ext cx="8229600" cy="2376487"/>
          </a:xfrm>
        </p:spPr>
        <p:txBody>
          <a:bodyPr wrap="square" numCol="1" anchorCtr="0" compatLnSpc="1">
            <a:prstTxWarp prst="textNoShape">
              <a:avLst/>
            </a:prstTxWarp>
          </a:bodyPr>
          <a:lstStyle/>
          <a:p>
            <a:pPr eaLnBrk="1" hangingPunct="1">
              <a:lnSpc>
                <a:spcPts val="3200"/>
              </a:lnSpc>
              <a:defRPr/>
            </a:pPr>
            <a:r>
              <a:rPr lang="it-CH" sz="1400" b="1" dirty="0" smtClean="0">
                <a:solidFill>
                  <a:srgbClr val="FF0000"/>
                </a:solidFill>
                <a:effectLst>
                  <a:outerShdw blurRad="38100" dist="38100" dir="2700000" algn="tl">
                    <a:srgbClr val="C0C0C0"/>
                  </a:outerShdw>
                </a:effectLst>
                <a:latin typeface="Comic Sans MS" pitchFamily="66" charset="0"/>
              </a:rPr>
              <a:t>IL TASSO GLICEMICO INDICA LA QUANTITÀ DI GLUCOSIO NEL SANGUE, E DETERMINA IL DESTINO DELLE SOSTANZE ASSORBITE NEL SANGUE</a:t>
            </a:r>
            <a:br>
              <a:rPr lang="it-CH" sz="1400" b="1" dirty="0" smtClean="0">
                <a:solidFill>
                  <a:srgbClr val="FF0000"/>
                </a:solidFill>
                <a:effectLst>
                  <a:outerShdw blurRad="38100" dist="38100" dir="2700000" algn="tl">
                    <a:srgbClr val="C0C0C0"/>
                  </a:outerShdw>
                </a:effectLst>
                <a:latin typeface="Comic Sans MS" pitchFamily="66" charset="0"/>
              </a:rPr>
            </a:br>
            <a:r>
              <a:rPr lang="it-CH" sz="1100" b="1" dirty="0" smtClean="0">
                <a:solidFill>
                  <a:srgbClr val="FF0000"/>
                </a:solidFill>
                <a:effectLst>
                  <a:outerShdw blurRad="38100" dist="38100" dir="2700000" algn="tl">
                    <a:srgbClr val="C0C0C0"/>
                  </a:outerShdw>
                </a:effectLst>
                <a:latin typeface="Comic Sans MS" pitchFamily="66" charset="0"/>
              </a:rPr>
              <a:t>CIBI RAFFINATI </a:t>
            </a:r>
            <a:r>
              <a:rPr lang="it-CH" sz="1100" b="1" dirty="0" smtClean="0">
                <a:solidFill>
                  <a:srgbClr val="0070C0"/>
                </a:solidFill>
                <a:effectLst>
                  <a:outerShdw blurRad="38100" dist="38100" dir="2700000" algn="tl">
                    <a:srgbClr val="C0C0C0"/>
                  </a:outerShdw>
                </a:effectLst>
                <a:latin typeface="Comic Sans MS" pitchFamily="66" charset="0"/>
              </a:rPr>
              <a:t>E ZUCCHERATI ALZANO DRASTICAMENTE IL TASSO GLICEMICO E COSTRINGONO L’ORGANISMO A CONVERTIRE I NUTRIENTI IN SOSTANZE DI RISERVA (GRASSI)</a:t>
            </a:r>
            <a:br>
              <a:rPr lang="it-CH" sz="1100" b="1" dirty="0" smtClean="0">
                <a:solidFill>
                  <a:srgbClr val="0070C0"/>
                </a:solidFill>
                <a:effectLst>
                  <a:outerShdw blurRad="38100" dist="38100" dir="2700000" algn="tl">
                    <a:srgbClr val="C0C0C0"/>
                  </a:outerShdw>
                </a:effectLst>
                <a:latin typeface="Comic Sans MS" pitchFamily="66" charset="0"/>
              </a:rPr>
            </a:br>
            <a:r>
              <a:rPr lang="it-CH" sz="1100" b="1" dirty="0" smtClean="0">
                <a:solidFill>
                  <a:srgbClr val="FF0000"/>
                </a:solidFill>
                <a:effectLst>
                  <a:outerShdw blurRad="38100" dist="38100" dir="2700000" algn="tl">
                    <a:srgbClr val="C0C0C0"/>
                  </a:outerShdw>
                </a:effectLst>
                <a:latin typeface="Comic Sans MS" pitchFamily="66" charset="0"/>
              </a:rPr>
              <a:t>CIBI INTEGRALI </a:t>
            </a:r>
            <a:r>
              <a:rPr lang="it-CH" sz="1100" b="1" dirty="0" smtClean="0">
                <a:solidFill>
                  <a:srgbClr val="0070C0"/>
                </a:solidFill>
                <a:effectLst>
                  <a:outerShdw blurRad="38100" dist="38100" dir="2700000" algn="tl">
                    <a:srgbClr val="C0C0C0"/>
                  </a:outerShdw>
                </a:effectLst>
                <a:latin typeface="Comic Sans MS" pitchFamily="66" charset="0"/>
              </a:rPr>
              <a:t>MANTENGONO IL TASSO GLICEMICO COSTANTE; IN QUESTO MODO L’ORGANISMO NON NECESSITA DI ELIMINARE I NUTRIENTI, MA LI USA COSTANTEMENTE E IN MODO DURATURO</a:t>
            </a:r>
            <a:endParaRPr lang="it-CH" sz="1100" b="1" dirty="0" smtClean="0">
              <a:solidFill>
                <a:srgbClr val="FF0000"/>
              </a:solidFill>
              <a:effectLst>
                <a:outerShdw blurRad="38100" dist="38100" dir="2700000" algn="tl">
                  <a:srgbClr val="C0C0C0"/>
                </a:outerShdw>
              </a:effectLst>
              <a:latin typeface="Comic Sans MS" pitchFamily="66" charset="0"/>
            </a:endParaRPr>
          </a:p>
        </p:txBody>
      </p:sp>
      <p:pic>
        <p:nvPicPr>
          <p:cNvPr id="86018" name="Immagine 3" descr="Picco glicemico ed indice glicemicio"/>
          <p:cNvPicPr>
            <a:picLocks noChangeAspect="1" noChangeArrowheads="1"/>
          </p:cNvPicPr>
          <p:nvPr/>
        </p:nvPicPr>
        <p:blipFill>
          <a:blip r:embed="rId2"/>
          <a:srcRect/>
          <a:stretch>
            <a:fillRect/>
          </a:stretch>
        </p:blipFill>
        <p:spPr bwMode="auto">
          <a:xfrm>
            <a:off x="1979613" y="3357563"/>
            <a:ext cx="4735512"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95288" y="333375"/>
            <a:ext cx="8229600" cy="431800"/>
          </a:xfrm>
        </p:spPr>
        <p:txBody>
          <a:bodyPr wrap="square" numCol="1" anchorCtr="0" compatLnSpc="1">
            <a:prstTxWarp prst="textNoShape">
              <a:avLst/>
            </a:prstTxWarp>
          </a:bodyPr>
          <a:lstStyle/>
          <a:p>
            <a:pPr eaLnBrk="1" hangingPunct="1">
              <a:lnSpc>
                <a:spcPts val="3200"/>
              </a:lnSpc>
              <a:defRPr/>
            </a:pPr>
            <a:r>
              <a:rPr lang="it-IT" sz="1400" b="1" i="1" u="sng" dirty="0" smtClean="0">
                <a:effectLst/>
                <a:latin typeface="Comic Sans MS" panose="030F0702030302020204" pitchFamily="66" charset="0"/>
              </a:rPr>
              <a:t/>
            </a:r>
            <a:br>
              <a:rPr lang="it-IT" sz="1400" b="1" i="1" u="sng" dirty="0" smtClean="0">
                <a:effectLst/>
                <a:latin typeface="Comic Sans MS" panose="030F0702030302020204" pitchFamily="66" charset="0"/>
              </a:rPr>
            </a:br>
            <a:r>
              <a:rPr lang="it-IT" sz="1400" b="1" i="1" u="sng" dirty="0" smtClean="0">
                <a:effectLst/>
                <a:latin typeface="Comic Sans MS" panose="030F0702030302020204" pitchFamily="66" charset="0"/>
              </a:rPr>
              <a:t>Esempi </a:t>
            </a:r>
            <a:r>
              <a:rPr lang="it-IT" sz="1400" b="1" i="1" u="sng" dirty="0">
                <a:effectLst/>
                <a:latin typeface="Comic Sans MS" panose="030F0702030302020204" pitchFamily="66" charset="0"/>
              </a:rPr>
              <a:t>specifici di indice </a:t>
            </a:r>
            <a:r>
              <a:rPr lang="it-IT" sz="1400" b="1" i="1" u="sng" dirty="0" smtClean="0">
                <a:effectLst/>
                <a:latin typeface="Comic Sans MS" panose="030F0702030302020204" pitchFamily="66" charset="0"/>
              </a:rPr>
              <a:t>glicemico</a:t>
            </a:r>
            <a:br>
              <a:rPr lang="it-IT" sz="1400" b="1" i="1" u="sng" dirty="0" smtClean="0">
                <a:effectLst/>
                <a:latin typeface="Comic Sans MS" panose="030F0702030302020204" pitchFamily="66" charset="0"/>
              </a:rPr>
            </a:br>
            <a:endParaRPr lang="it-CH" sz="1400" b="1" dirty="0" smtClean="0">
              <a:solidFill>
                <a:srgbClr val="FF0000"/>
              </a:solidFill>
              <a:effectLst>
                <a:outerShdw blurRad="38100" dist="38100" dir="2700000" algn="tl">
                  <a:srgbClr val="C0C0C0"/>
                </a:outerShdw>
              </a:effectLst>
              <a:latin typeface="Comic Sans MS" pitchFamily="66" charset="0"/>
            </a:endParaRPr>
          </a:p>
        </p:txBody>
      </p:sp>
      <p:graphicFrame>
        <p:nvGraphicFramePr>
          <p:cNvPr id="2" name="Tabella 1"/>
          <p:cNvGraphicFramePr>
            <a:graphicFrameLocks noGrp="1"/>
          </p:cNvGraphicFramePr>
          <p:nvPr/>
        </p:nvGraphicFramePr>
        <p:xfrm>
          <a:off x="1763713" y="817563"/>
          <a:ext cx="6048672" cy="4829105"/>
        </p:xfrm>
        <a:graphic>
          <a:graphicData uri="http://schemas.openxmlformats.org/drawingml/2006/table">
            <a:tbl>
              <a:tblPr firstRow="1" firstCol="1" bandRow="1" bandCol="1">
                <a:tableStyleId>{5C22544A-7EE6-4342-B048-85BDC9FD1C3A}</a:tableStyleId>
              </a:tblPr>
              <a:tblGrid>
                <a:gridCol w="2593705"/>
                <a:gridCol w="3454967"/>
              </a:tblGrid>
              <a:tr h="262193">
                <a:tc>
                  <a:txBody>
                    <a:bodyPr/>
                    <a:lstStyle/>
                    <a:p>
                      <a:pPr>
                        <a:lnSpc>
                          <a:spcPts val="1125"/>
                        </a:lnSpc>
                        <a:spcBef>
                          <a:spcPts val="1125"/>
                        </a:spcBef>
                        <a:spcAft>
                          <a:spcPts val="0"/>
                        </a:spcAft>
                      </a:pPr>
                      <a:r>
                        <a:rPr lang="it-IT" sz="1400" dirty="0">
                          <a:effectLst/>
                          <a:latin typeface="Comic Sans MS" panose="030F0702030302020204" pitchFamily="66" charset="0"/>
                        </a:rPr>
                        <a:t>ALIMENTO</a:t>
                      </a:r>
                      <a:endParaRPr lang="it-CH" sz="1400" dirty="0">
                        <a:effectLst/>
                        <a:latin typeface="Comic Sans MS" panose="030F0702030302020204" pitchFamily="66" charset="0"/>
                        <a:ea typeface="Times New Roman"/>
                      </a:endParaRPr>
                    </a:p>
                  </a:txBody>
                  <a:tcPr marL="27210" marR="27210" marT="16326" marB="0" anchor="ctr"/>
                </a:tc>
                <a:tc>
                  <a:txBody>
                    <a:bodyPr/>
                    <a:lstStyle/>
                    <a:p>
                      <a:pPr>
                        <a:lnSpc>
                          <a:spcPts val="1125"/>
                        </a:lnSpc>
                        <a:spcBef>
                          <a:spcPts val="1125"/>
                        </a:spcBef>
                        <a:spcAft>
                          <a:spcPts val="0"/>
                        </a:spcAft>
                      </a:pPr>
                      <a:r>
                        <a:rPr lang="it-IT" sz="1400">
                          <a:effectLst/>
                          <a:latin typeface="Comic Sans MS" panose="030F0702030302020204" pitchFamily="66" charset="0"/>
                        </a:rPr>
                        <a:t>IG su GLUCOSIO</a:t>
                      </a:r>
                      <a:endParaRPr lang="it-CH" sz="1400">
                        <a:effectLst/>
                        <a:latin typeface="Comic Sans MS" panose="030F0702030302020204" pitchFamily="66" charset="0"/>
                        <a:ea typeface="Times New Roman"/>
                      </a:endParaRPr>
                    </a:p>
                  </a:txBody>
                  <a:tcPr marL="27210" marR="27210" marT="16326" marB="0" anchor="ctr"/>
                </a:tc>
              </a:tr>
              <a:tr h="326208">
                <a:tc>
                  <a:txBody>
                    <a:bodyPr/>
                    <a:lstStyle/>
                    <a:p>
                      <a:pPr>
                        <a:lnSpc>
                          <a:spcPts val="1050"/>
                        </a:lnSpc>
                        <a:spcAft>
                          <a:spcPts val="0"/>
                        </a:spcAft>
                      </a:pPr>
                      <a:r>
                        <a:rPr lang="it-IT" sz="1400" dirty="0">
                          <a:effectLst/>
                          <a:latin typeface="Comic Sans MS" panose="030F0702030302020204" pitchFamily="66" charset="0"/>
                        </a:rPr>
                        <a:t>Albicocca</a:t>
                      </a:r>
                      <a:endParaRPr lang="it-CH" sz="1400" dirty="0">
                        <a:effectLst/>
                        <a:latin typeface="Comic Sans MS" panose="030F0702030302020204" pitchFamily="66" charset="0"/>
                        <a:ea typeface="Times New Roman"/>
                      </a:endParaRPr>
                    </a:p>
                  </a:txBody>
                  <a:tcPr marL="27210" marR="27210" marT="27210" marB="27210" anchor="ctr"/>
                </a:tc>
                <a:tc>
                  <a:txBody>
                    <a:bodyPr/>
                    <a:lstStyle/>
                    <a:p>
                      <a:pPr>
                        <a:lnSpc>
                          <a:spcPts val="1050"/>
                        </a:lnSpc>
                        <a:spcAft>
                          <a:spcPts val="0"/>
                        </a:spcAft>
                      </a:pPr>
                      <a:r>
                        <a:rPr lang="it-IT" sz="1400" dirty="0">
                          <a:effectLst/>
                          <a:latin typeface="Comic Sans MS" panose="030F0702030302020204" pitchFamily="66" charset="0"/>
                        </a:rPr>
                        <a:t>38 ± 2</a:t>
                      </a:r>
                      <a:endParaRPr lang="it-CH" sz="1400" dirty="0">
                        <a:effectLst/>
                        <a:latin typeface="Comic Sans MS" panose="030F0702030302020204" pitchFamily="66" charset="0"/>
                        <a:ea typeface="Times New Roman"/>
                      </a:endParaRPr>
                    </a:p>
                  </a:txBody>
                  <a:tcPr marL="27210" marR="27210" marT="27210" marB="27210" anchor="ctr"/>
                </a:tc>
              </a:tr>
              <a:tr h="326208">
                <a:tc>
                  <a:txBody>
                    <a:bodyPr/>
                    <a:lstStyle/>
                    <a:p>
                      <a:pPr>
                        <a:lnSpc>
                          <a:spcPts val="1050"/>
                        </a:lnSpc>
                        <a:spcAft>
                          <a:spcPts val="0"/>
                        </a:spcAft>
                      </a:pPr>
                      <a:r>
                        <a:rPr lang="it-IT" sz="1400" dirty="0" err="1">
                          <a:effectLst/>
                          <a:latin typeface="Comic Sans MS" panose="030F0702030302020204" pitchFamily="66" charset="0"/>
                        </a:rPr>
                        <a:t>All-Bran</a:t>
                      </a:r>
                      <a:endParaRPr lang="it-CH" sz="1400" dirty="0">
                        <a:effectLst/>
                        <a:latin typeface="Comic Sans MS" panose="030F0702030302020204" pitchFamily="66" charset="0"/>
                        <a:ea typeface="Times New Roman"/>
                      </a:endParaRPr>
                    </a:p>
                  </a:txBody>
                  <a:tcPr marL="27210" marR="27210" marT="27210" marB="27210" anchor="ctr"/>
                </a:tc>
                <a:tc>
                  <a:txBody>
                    <a:bodyPr/>
                    <a:lstStyle/>
                    <a:p>
                      <a:pPr>
                        <a:lnSpc>
                          <a:spcPts val="1050"/>
                        </a:lnSpc>
                        <a:spcAft>
                          <a:spcPts val="0"/>
                        </a:spcAft>
                      </a:pPr>
                      <a:r>
                        <a:rPr lang="it-IT" sz="1400">
                          <a:effectLst/>
                          <a:latin typeface="Comic Sans MS" panose="030F0702030302020204" pitchFamily="66" charset="0"/>
                        </a:rPr>
                        <a:t>42 ± 5</a:t>
                      </a:r>
                      <a:endParaRPr lang="it-CH" sz="1400">
                        <a:effectLst/>
                        <a:latin typeface="Comic Sans MS" panose="030F0702030302020204" pitchFamily="66" charset="0"/>
                        <a:ea typeface="Times New Roman"/>
                      </a:endParaRPr>
                    </a:p>
                  </a:txBody>
                  <a:tcPr marL="27210" marR="27210" marT="27210" marB="27210" anchor="ctr"/>
                </a:tc>
              </a:tr>
              <a:tr h="326208">
                <a:tc>
                  <a:txBody>
                    <a:bodyPr/>
                    <a:lstStyle/>
                    <a:p>
                      <a:pPr>
                        <a:lnSpc>
                          <a:spcPts val="1050"/>
                        </a:lnSpc>
                        <a:spcAft>
                          <a:spcPts val="0"/>
                        </a:spcAft>
                      </a:pPr>
                      <a:r>
                        <a:rPr lang="it-IT" sz="1400" dirty="0">
                          <a:effectLst/>
                          <a:latin typeface="Comic Sans MS" panose="030F0702030302020204" pitchFamily="66" charset="0"/>
                        </a:rPr>
                        <a:t>Banana</a:t>
                      </a:r>
                      <a:endParaRPr lang="it-CH" sz="1400" dirty="0">
                        <a:effectLst/>
                        <a:latin typeface="Comic Sans MS" panose="030F0702030302020204" pitchFamily="66" charset="0"/>
                        <a:ea typeface="Times New Roman"/>
                      </a:endParaRPr>
                    </a:p>
                  </a:txBody>
                  <a:tcPr marL="27210" marR="27210" marT="27210" marB="27210" anchor="ctr"/>
                </a:tc>
                <a:tc>
                  <a:txBody>
                    <a:bodyPr/>
                    <a:lstStyle/>
                    <a:p>
                      <a:pPr>
                        <a:lnSpc>
                          <a:spcPts val="1050"/>
                        </a:lnSpc>
                        <a:spcAft>
                          <a:spcPts val="0"/>
                        </a:spcAft>
                      </a:pPr>
                      <a:r>
                        <a:rPr lang="it-IT" sz="1400">
                          <a:effectLst/>
                          <a:latin typeface="Comic Sans MS" panose="030F0702030302020204" pitchFamily="66" charset="0"/>
                        </a:rPr>
                        <a:t>52 ± 4</a:t>
                      </a:r>
                      <a:endParaRPr lang="it-CH" sz="1400">
                        <a:effectLst/>
                        <a:latin typeface="Comic Sans MS" panose="030F0702030302020204" pitchFamily="66" charset="0"/>
                        <a:ea typeface="Times New Roman"/>
                      </a:endParaRPr>
                    </a:p>
                  </a:txBody>
                  <a:tcPr marL="27210" marR="27210" marT="27210" marB="27210" anchor="ctr"/>
                </a:tc>
              </a:tr>
              <a:tr h="326208">
                <a:tc>
                  <a:txBody>
                    <a:bodyPr/>
                    <a:lstStyle/>
                    <a:p>
                      <a:pPr>
                        <a:lnSpc>
                          <a:spcPts val="1050"/>
                        </a:lnSpc>
                        <a:spcAft>
                          <a:spcPts val="0"/>
                        </a:spcAft>
                      </a:pPr>
                      <a:r>
                        <a:rPr lang="it-IT" sz="1400" dirty="0">
                          <a:effectLst/>
                          <a:latin typeface="Comic Sans MS" panose="030F0702030302020204" pitchFamily="66" charset="0"/>
                        </a:rPr>
                        <a:t>Carota</a:t>
                      </a:r>
                      <a:endParaRPr lang="it-CH" sz="1400" dirty="0">
                        <a:effectLst/>
                        <a:latin typeface="Comic Sans MS" panose="030F0702030302020204" pitchFamily="66" charset="0"/>
                        <a:ea typeface="Times New Roman"/>
                      </a:endParaRPr>
                    </a:p>
                  </a:txBody>
                  <a:tcPr marL="27210" marR="27210" marT="27210" marB="27210" anchor="ctr"/>
                </a:tc>
                <a:tc>
                  <a:txBody>
                    <a:bodyPr/>
                    <a:lstStyle/>
                    <a:p>
                      <a:pPr>
                        <a:lnSpc>
                          <a:spcPts val="1050"/>
                        </a:lnSpc>
                        <a:spcAft>
                          <a:spcPts val="0"/>
                        </a:spcAft>
                      </a:pPr>
                      <a:r>
                        <a:rPr lang="it-IT" sz="1400" dirty="0">
                          <a:effectLst/>
                          <a:latin typeface="Comic Sans MS" panose="030F0702030302020204" pitchFamily="66" charset="0"/>
                        </a:rPr>
                        <a:t>47 ± 16</a:t>
                      </a:r>
                      <a:endParaRPr lang="it-CH" sz="1400" dirty="0">
                        <a:effectLst/>
                        <a:latin typeface="Comic Sans MS" panose="030F0702030302020204" pitchFamily="66" charset="0"/>
                        <a:ea typeface="Times New Roman"/>
                      </a:endParaRPr>
                    </a:p>
                  </a:txBody>
                  <a:tcPr marL="27210" marR="27210" marT="27210" marB="27210" anchor="ctr"/>
                </a:tc>
              </a:tr>
              <a:tr h="326208">
                <a:tc>
                  <a:txBody>
                    <a:bodyPr/>
                    <a:lstStyle/>
                    <a:p>
                      <a:pPr>
                        <a:lnSpc>
                          <a:spcPts val="1050"/>
                        </a:lnSpc>
                        <a:spcAft>
                          <a:spcPts val="0"/>
                        </a:spcAft>
                      </a:pPr>
                      <a:r>
                        <a:rPr lang="it-IT" sz="1400" dirty="0">
                          <a:effectLst/>
                          <a:latin typeface="Comic Sans MS" panose="030F0702030302020204" pitchFamily="66" charset="0"/>
                        </a:rPr>
                        <a:t>Cialda di cono gelato</a:t>
                      </a:r>
                      <a:endParaRPr lang="it-CH" sz="1400" dirty="0">
                        <a:effectLst/>
                        <a:latin typeface="Comic Sans MS" panose="030F0702030302020204" pitchFamily="66" charset="0"/>
                        <a:ea typeface="Times New Roman"/>
                      </a:endParaRPr>
                    </a:p>
                  </a:txBody>
                  <a:tcPr marL="27210" marR="27210" marT="27210" marB="27210" anchor="ctr"/>
                </a:tc>
                <a:tc>
                  <a:txBody>
                    <a:bodyPr/>
                    <a:lstStyle/>
                    <a:p>
                      <a:pPr>
                        <a:lnSpc>
                          <a:spcPts val="1050"/>
                        </a:lnSpc>
                        <a:spcAft>
                          <a:spcPts val="0"/>
                        </a:spcAft>
                      </a:pPr>
                      <a:r>
                        <a:rPr lang="it-IT" sz="1400" dirty="0">
                          <a:effectLst/>
                          <a:latin typeface="Comic Sans MS" panose="030F0702030302020204" pitchFamily="66" charset="0"/>
                        </a:rPr>
                        <a:t>79.6</a:t>
                      </a:r>
                      <a:endParaRPr lang="it-CH" sz="1400" dirty="0">
                        <a:effectLst/>
                        <a:latin typeface="Comic Sans MS" panose="030F0702030302020204" pitchFamily="66" charset="0"/>
                        <a:ea typeface="Times New Roman"/>
                      </a:endParaRPr>
                    </a:p>
                  </a:txBody>
                  <a:tcPr marL="27210" marR="27210" marT="27210" marB="27210" anchor="ctr"/>
                </a:tc>
              </a:tr>
              <a:tr h="326208">
                <a:tc>
                  <a:txBody>
                    <a:bodyPr/>
                    <a:lstStyle/>
                    <a:p>
                      <a:pPr>
                        <a:lnSpc>
                          <a:spcPts val="1050"/>
                        </a:lnSpc>
                        <a:spcAft>
                          <a:spcPts val="0"/>
                        </a:spcAft>
                      </a:pPr>
                      <a:r>
                        <a:rPr lang="it-IT" sz="1400" dirty="0">
                          <a:effectLst/>
                          <a:latin typeface="Comic Sans MS" panose="030F0702030302020204" pitchFamily="66" charset="0"/>
                        </a:rPr>
                        <a:t>Ciliegie</a:t>
                      </a:r>
                      <a:endParaRPr lang="it-CH" sz="1400" dirty="0">
                        <a:effectLst/>
                        <a:latin typeface="Comic Sans MS" panose="030F0702030302020204" pitchFamily="66" charset="0"/>
                        <a:ea typeface="Times New Roman"/>
                      </a:endParaRPr>
                    </a:p>
                  </a:txBody>
                  <a:tcPr marL="27210" marR="27210" marT="27210" marB="27210" anchor="ctr"/>
                </a:tc>
                <a:tc>
                  <a:txBody>
                    <a:bodyPr/>
                    <a:lstStyle/>
                    <a:p>
                      <a:pPr>
                        <a:lnSpc>
                          <a:spcPts val="1050"/>
                        </a:lnSpc>
                        <a:spcAft>
                          <a:spcPts val="0"/>
                        </a:spcAft>
                      </a:pPr>
                      <a:r>
                        <a:rPr lang="it-IT" sz="1400" dirty="0">
                          <a:effectLst/>
                          <a:latin typeface="Comic Sans MS" panose="030F0702030302020204" pitchFamily="66" charset="0"/>
                        </a:rPr>
                        <a:t>22</a:t>
                      </a:r>
                      <a:endParaRPr lang="it-CH" sz="1400" dirty="0">
                        <a:effectLst/>
                        <a:latin typeface="Comic Sans MS" panose="030F0702030302020204" pitchFamily="66" charset="0"/>
                        <a:ea typeface="Times New Roman"/>
                      </a:endParaRPr>
                    </a:p>
                  </a:txBody>
                  <a:tcPr marL="27210" marR="27210" marT="27210" marB="27210" anchor="ctr"/>
                </a:tc>
              </a:tr>
              <a:tr h="326208">
                <a:tc>
                  <a:txBody>
                    <a:bodyPr/>
                    <a:lstStyle/>
                    <a:p>
                      <a:pPr>
                        <a:lnSpc>
                          <a:spcPts val="1050"/>
                        </a:lnSpc>
                        <a:spcAft>
                          <a:spcPts val="0"/>
                        </a:spcAft>
                      </a:pPr>
                      <a:r>
                        <a:rPr lang="it-IT" sz="1400" dirty="0">
                          <a:effectLst/>
                          <a:latin typeface="Comic Sans MS" panose="030F0702030302020204" pitchFamily="66" charset="0"/>
                        </a:rPr>
                        <a:t>Cocomero</a:t>
                      </a:r>
                      <a:endParaRPr lang="it-CH" sz="1400" dirty="0">
                        <a:effectLst/>
                        <a:latin typeface="Comic Sans MS" panose="030F0702030302020204" pitchFamily="66" charset="0"/>
                        <a:ea typeface="Times New Roman"/>
                      </a:endParaRPr>
                    </a:p>
                  </a:txBody>
                  <a:tcPr marL="27210" marR="27210" marT="27210" marB="27210" anchor="ctr"/>
                </a:tc>
                <a:tc>
                  <a:txBody>
                    <a:bodyPr/>
                    <a:lstStyle/>
                    <a:p>
                      <a:pPr>
                        <a:lnSpc>
                          <a:spcPts val="1050"/>
                        </a:lnSpc>
                        <a:spcAft>
                          <a:spcPts val="0"/>
                        </a:spcAft>
                      </a:pPr>
                      <a:r>
                        <a:rPr lang="it-IT" sz="1400">
                          <a:effectLst/>
                          <a:latin typeface="Comic Sans MS" panose="030F0702030302020204" pitchFamily="66" charset="0"/>
                        </a:rPr>
                        <a:t>72 ± 13</a:t>
                      </a:r>
                      <a:endParaRPr lang="it-CH" sz="1400">
                        <a:effectLst/>
                        <a:latin typeface="Comic Sans MS" panose="030F0702030302020204" pitchFamily="66" charset="0"/>
                        <a:ea typeface="Times New Roman"/>
                      </a:endParaRPr>
                    </a:p>
                  </a:txBody>
                  <a:tcPr marL="27210" marR="27210" marT="27210" marB="27210" anchor="ctr"/>
                </a:tc>
              </a:tr>
              <a:tr h="326208">
                <a:tc>
                  <a:txBody>
                    <a:bodyPr/>
                    <a:lstStyle/>
                    <a:p>
                      <a:pPr>
                        <a:lnSpc>
                          <a:spcPts val="1050"/>
                        </a:lnSpc>
                        <a:spcAft>
                          <a:spcPts val="0"/>
                        </a:spcAft>
                      </a:pPr>
                      <a:r>
                        <a:rPr lang="it-IT" sz="1400" dirty="0">
                          <a:effectLst/>
                          <a:latin typeface="Comic Sans MS" panose="030F0702030302020204" pitchFamily="66" charset="0"/>
                        </a:rPr>
                        <a:t>Cornetti (croissant)</a:t>
                      </a:r>
                      <a:endParaRPr lang="it-CH" sz="1400" dirty="0">
                        <a:effectLst/>
                        <a:latin typeface="Comic Sans MS" panose="030F0702030302020204" pitchFamily="66" charset="0"/>
                        <a:ea typeface="Times New Roman"/>
                      </a:endParaRPr>
                    </a:p>
                  </a:txBody>
                  <a:tcPr marL="27210" marR="27210" marT="27210" marB="27210" anchor="ctr"/>
                </a:tc>
                <a:tc>
                  <a:txBody>
                    <a:bodyPr/>
                    <a:lstStyle/>
                    <a:p>
                      <a:pPr>
                        <a:lnSpc>
                          <a:spcPts val="1050"/>
                        </a:lnSpc>
                        <a:spcAft>
                          <a:spcPts val="0"/>
                        </a:spcAft>
                      </a:pPr>
                      <a:r>
                        <a:rPr lang="it-IT" sz="1400">
                          <a:effectLst/>
                          <a:latin typeface="Comic Sans MS" panose="030F0702030302020204" pitchFamily="66" charset="0"/>
                        </a:rPr>
                        <a:t>67</a:t>
                      </a:r>
                      <a:endParaRPr lang="it-CH" sz="1400">
                        <a:effectLst/>
                        <a:latin typeface="Comic Sans MS" panose="030F0702030302020204" pitchFamily="66" charset="0"/>
                        <a:ea typeface="Times New Roman"/>
                      </a:endParaRPr>
                    </a:p>
                  </a:txBody>
                  <a:tcPr marL="27210" marR="27210" marT="27210" marB="27210" anchor="ctr"/>
                </a:tc>
              </a:tr>
              <a:tr h="326208">
                <a:tc>
                  <a:txBody>
                    <a:bodyPr/>
                    <a:lstStyle/>
                    <a:p>
                      <a:pPr>
                        <a:lnSpc>
                          <a:spcPts val="1050"/>
                        </a:lnSpc>
                        <a:spcAft>
                          <a:spcPts val="0"/>
                        </a:spcAft>
                      </a:pPr>
                      <a:r>
                        <a:rPr lang="it-IT" sz="1400" dirty="0" err="1">
                          <a:effectLst/>
                          <a:latin typeface="Comic Sans MS" panose="030F0702030302020204" pitchFamily="66" charset="0"/>
                        </a:rPr>
                        <a:t>Cornflakes</a:t>
                      </a:r>
                      <a:r>
                        <a:rPr lang="it-IT" sz="1400" dirty="0">
                          <a:effectLst/>
                          <a:latin typeface="Comic Sans MS" panose="030F0702030302020204" pitchFamily="66" charset="0"/>
                        </a:rPr>
                        <a:t> non integrali</a:t>
                      </a:r>
                      <a:endParaRPr lang="it-CH" sz="1400" dirty="0">
                        <a:effectLst/>
                        <a:latin typeface="Comic Sans MS" panose="030F0702030302020204" pitchFamily="66" charset="0"/>
                        <a:ea typeface="Times New Roman"/>
                      </a:endParaRPr>
                    </a:p>
                  </a:txBody>
                  <a:tcPr marL="27210" marR="27210" marT="27210" marB="27210" anchor="ctr"/>
                </a:tc>
                <a:tc>
                  <a:txBody>
                    <a:bodyPr/>
                    <a:lstStyle/>
                    <a:p>
                      <a:pPr>
                        <a:lnSpc>
                          <a:spcPts val="1050"/>
                        </a:lnSpc>
                        <a:spcAft>
                          <a:spcPts val="0"/>
                        </a:spcAft>
                      </a:pPr>
                      <a:r>
                        <a:rPr lang="it-IT" sz="1400" dirty="0">
                          <a:effectLst/>
                          <a:latin typeface="Comic Sans MS" panose="030F0702030302020204" pitchFamily="66" charset="0"/>
                        </a:rPr>
                        <a:t>91</a:t>
                      </a:r>
                      <a:endParaRPr lang="it-CH" sz="1400" dirty="0">
                        <a:effectLst/>
                        <a:latin typeface="Comic Sans MS" panose="030F0702030302020204" pitchFamily="66" charset="0"/>
                        <a:ea typeface="Times New Roman"/>
                      </a:endParaRPr>
                    </a:p>
                  </a:txBody>
                  <a:tcPr marL="27210" marR="27210" marT="27210" marB="27210" anchor="ctr"/>
                </a:tc>
              </a:tr>
              <a:tr h="326208">
                <a:tc>
                  <a:txBody>
                    <a:bodyPr/>
                    <a:lstStyle/>
                    <a:p>
                      <a:pPr>
                        <a:lnSpc>
                          <a:spcPts val="1050"/>
                        </a:lnSpc>
                        <a:spcAft>
                          <a:spcPts val="0"/>
                        </a:spcAft>
                      </a:pPr>
                      <a:r>
                        <a:rPr lang="it-IT" sz="1400" dirty="0">
                          <a:effectLst/>
                          <a:latin typeface="Comic Sans MS" panose="030F0702030302020204" pitchFamily="66" charset="0"/>
                        </a:rPr>
                        <a:t>Fagioli di Soia bolliti</a:t>
                      </a:r>
                      <a:endParaRPr lang="it-CH" sz="1400" dirty="0">
                        <a:effectLst/>
                        <a:latin typeface="Comic Sans MS" panose="030F0702030302020204" pitchFamily="66" charset="0"/>
                        <a:ea typeface="Times New Roman"/>
                      </a:endParaRPr>
                    </a:p>
                  </a:txBody>
                  <a:tcPr marL="27210" marR="27210" marT="27210" marB="27210" anchor="ctr"/>
                </a:tc>
                <a:tc>
                  <a:txBody>
                    <a:bodyPr/>
                    <a:lstStyle/>
                    <a:p>
                      <a:pPr>
                        <a:lnSpc>
                          <a:spcPts val="1050"/>
                        </a:lnSpc>
                        <a:spcAft>
                          <a:spcPts val="0"/>
                        </a:spcAft>
                      </a:pPr>
                      <a:r>
                        <a:rPr lang="it-IT" sz="1400" dirty="0">
                          <a:effectLst/>
                          <a:latin typeface="Comic Sans MS" panose="030F0702030302020204" pitchFamily="66" charset="0"/>
                        </a:rPr>
                        <a:t>18 ± 3</a:t>
                      </a:r>
                      <a:endParaRPr lang="it-CH" sz="1400" dirty="0">
                        <a:effectLst/>
                        <a:latin typeface="Comic Sans MS" panose="030F0702030302020204" pitchFamily="66" charset="0"/>
                        <a:ea typeface="Times New Roman"/>
                      </a:endParaRPr>
                    </a:p>
                  </a:txBody>
                  <a:tcPr marL="27210" marR="27210" marT="27210" marB="27210" anchor="ctr"/>
                </a:tc>
              </a:tr>
              <a:tr h="326208">
                <a:tc>
                  <a:txBody>
                    <a:bodyPr/>
                    <a:lstStyle/>
                    <a:p>
                      <a:pPr>
                        <a:lnSpc>
                          <a:spcPts val="1050"/>
                        </a:lnSpc>
                        <a:spcAft>
                          <a:spcPts val="0"/>
                        </a:spcAft>
                      </a:pPr>
                      <a:r>
                        <a:rPr lang="it-IT" sz="1400">
                          <a:effectLst/>
                          <a:latin typeface="Comic Sans MS" panose="030F0702030302020204" pitchFamily="66" charset="0"/>
                        </a:rPr>
                        <a:t>Fanta</a:t>
                      </a:r>
                      <a:endParaRPr lang="it-CH" sz="1400">
                        <a:effectLst/>
                        <a:latin typeface="Comic Sans MS" panose="030F0702030302020204" pitchFamily="66" charset="0"/>
                        <a:ea typeface="Times New Roman"/>
                      </a:endParaRPr>
                    </a:p>
                  </a:txBody>
                  <a:tcPr marL="27210" marR="27210" marT="27210" marB="27210" anchor="ctr"/>
                </a:tc>
                <a:tc>
                  <a:txBody>
                    <a:bodyPr/>
                    <a:lstStyle/>
                    <a:p>
                      <a:pPr>
                        <a:lnSpc>
                          <a:spcPts val="1050"/>
                        </a:lnSpc>
                        <a:spcAft>
                          <a:spcPts val="0"/>
                        </a:spcAft>
                      </a:pPr>
                      <a:r>
                        <a:rPr lang="it-IT" sz="1400" dirty="0">
                          <a:effectLst/>
                          <a:latin typeface="Comic Sans MS" panose="030F0702030302020204" pitchFamily="66" charset="0"/>
                        </a:rPr>
                        <a:t>68 ± 6</a:t>
                      </a:r>
                      <a:endParaRPr lang="it-CH" sz="1400" dirty="0">
                        <a:effectLst/>
                        <a:latin typeface="Comic Sans MS" panose="030F0702030302020204" pitchFamily="66" charset="0"/>
                        <a:ea typeface="Times New Roman"/>
                      </a:endParaRPr>
                    </a:p>
                  </a:txBody>
                  <a:tcPr marL="27210" marR="27210" marT="27210" marB="27210" anchor="ctr"/>
                </a:tc>
              </a:tr>
              <a:tr h="326208">
                <a:tc>
                  <a:txBody>
                    <a:bodyPr/>
                    <a:lstStyle/>
                    <a:p>
                      <a:pPr>
                        <a:lnSpc>
                          <a:spcPts val="1050"/>
                        </a:lnSpc>
                        <a:spcAft>
                          <a:spcPts val="0"/>
                        </a:spcAft>
                      </a:pPr>
                      <a:r>
                        <a:rPr lang="it-IT" sz="1400">
                          <a:effectLst/>
                          <a:latin typeface="Comic Sans MS" panose="030F0702030302020204" pitchFamily="66" charset="0"/>
                        </a:rPr>
                        <a:t>Fruttosio puro</a:t>
                      </a:r>
                      <a:endParaRPr lang="it-CH" sz="1400">
                        <a:effectLst/>
                        <a:latin typeface="Comic Sans MS" panose="030F0702030302020204" pitchFamily="66" charset="0"/>
                        <a:ea typeface="Times New Roman"/>
                      </a:endParaRPr>
                    </a:p>
                  </a:txBody>
                  <a:tcPr marL="27210" marR="27210" marT="27210" marB="27210" anchor="ctr"/>
                </a:tc>
                <a:tc>
                  <a:txBody>
                    <a:bodyPr/>
                    <a:lstStyle/>
                    <a:p>
                      <a:pPr>
                        <a:lnSpc>
                          <a:spcPts val="1050"/>
                        </a:lnSpc>
                        <a:spcAft>
                          <a:spcPts val="0"/>
                        </a:spcAft>
                      </a:pPr>
                      <a:r>
                        <a:rPr lang="it-IT" sz="1400" dirty="0">
                          <a:effectLst/>
                          <a:latin typeface="Comic Sans MS" panose="030F0702030302020204" pitchFamily="66" charset="0"/>
                        </a:rPr>
                        <a:t>19 ± 2</a:t>
                      </a:r>
                      <a:endParaRPr lang="it-CH" sz="1400" dirty="0">
                        <a:effectLst/>
                        <a:latin typeface="Comic Sans MS" panose="030F0702030302020204" pitchFamily="66" charset="0"/>
                        <a:ea typeface="Times New Roman"/>
                      </a:endParaRPr>
                    </a:p>
                  </a:txBody>
                  <a:tcPr marL="27210" marR="27210" marT="27210" marB="27210" anchor="ctr"/>
                </a:tc>
              </a:tr>
              <a:tr h="326208">
                <a:tc>
                  <a:txBody>
                    <a:bodyPr/>
                    <a:lstStyle/>
                    <a:p>
                      <a:pPr>
                        <a:lnSpc>
                          <a:spcPts val="1050"/>
                        </a:lnSpc>
                        <a:spcAft>
                          <a:spcPts val="0"/>
                        </a:spcAft>
                      </a:pPr>
                      <a:r>
                        <a:rPr lang="it-IT" sz="1400">
                          <a:effectLst/>
                          <a:latin typeface="Comic Sans MS" panose="030F0702030302020204" pitchFamily="66" charset="0"/>
                        </a:rPr>
                        <a:t>Gelato</a:t>
                      </a:r>
                      <a:endParaRPr lang="it-CH" sz="1400">
                        <a:effectLst/>
                        <a:latin typeface="Comic Sans MS" panose="030F0702030302020204" pitchFamily="66" charset="0"/>
                        <a:ea typeface="Times New Roman"/>
                      </a:endParaRPr>
                    </a:p>
                  </a:txBody>
                  <a:tcPr marL="27210" marR="27210" marT="27210" marB="27210" anchor="ctr"/>
                </a:tc>
                <a:tc>
                  <a:txBody>
                    <a:bodyPr/>
                    <a:lstStyle/>
                    <a:p>
                      <a:pPr>
                        <a:lnSpc>
                          <a:spcPts val="1050"/>
                        </a:lnSpc>
                        <a:spcAft>
                          <a:spcPts val="0"/>
                        </a:spcAft>
                      </a:pPr>
                      <a:r>
                        <a:rPr lang="it-IT" sz="1400" dirty="0">
                          <a:effectLst/>
                          <a:latin typeface="Comic Sans MS" panose="030F0702030302020204" pitchFamily="66" charset="0"/>
                        </a:rPr>
                        <a:t>da 57 a 80</a:t>
                      </a:r>
                      <a:endParaRPr lang="it-CH" sz="1400" dirty="0">
                        <a:effectLst/>
                        <a:latin typeface="Comic Sans MS" panose="030F0702030302020204" pitchFamily="66" charset="0"/>
                        <a:ea typeface="Times New Roman"/>
                      </a:endParaRPr>
                    </a:p>
                  </a:txBody>
                  <a:tcPr marL="27210" marR="27210" marT="27210" marB="27210" anchor="ctr"/>
                </a:tc>
              </a:tr>
              <a:tr h="326208">
                <a:tc>
                  <a:txBody>
                    <a:bodyPr/>
                    <a:lstStyle/>
                    <a:p>
                      <a:pPr>
                        <a:lnSpc>
                          <a:spcPts val="1050"/>
                        </a:lnSpc>
                        <a:spcAft>
                          <a:spcPts val="0"/>
                        </a:spcAft>
                      </a:pPr>
                      <a:r>
                        <a:rPr lang="it-IT" sz="1400">
                          <a:effectLst/>
                          <a:latin typeface="Comic Sans MS" panose="030F0702030302020204" pitchFamily="66" charset="0"/>
                        </a:rPr>
                        <a:t>Glucosio</a:t>
                      </a:r>
                      <a:endParaRPr lang="it-CH" sz="1400">
                        <a:effectLst/>
                        <a:latin typeface="Comic Sans MS" panose="030F0702030302020204" pitchFamily="66" charset="0"/>
                        <a:ea typeface="Times New Roman"/>
                      </a:endParaRPr>
                    </a:p>
                  </a:txBody>
                  <a:tcPr marL="27210" marR="27210" marT="27210" marB="27210" anchor="ctr"/>
                </a:tc>
                <a:tc>
                  <a:txBody>
                    <a:bodyPr/>
                    <a:lstStyle/>
                    <a:p>
                      <a:pPr>
                        <a:lnSpc>
                          <a:spcPts val="1050"/>
                        </a:lnSpc>
                        <a:spcAft>
                          <a:spcPts val="0"/>
                        </a:spcAft>
                      </a:pPr>
                      <a:r>
                        <a:rPr lang="it-IT" sz="1400" dirty="0">
                          <a:effectLst/>
                          <a:latin typeface="Comic Sans MS" panose="030F0702030302020204" pitchFamily="66" charset="0"/>
                        </a:rPr>
                        <a:t>100.0</a:t>
                      </a:r>
                      <a:endParaRPr lang="it-CH" sz="1400" dirty="0">
                        <a:effectLst/>
                        <a:latin typeface="Comic Sans MS" panose="030F0702030302020204" pitchFamily="66" charset="0"/>
                        <a:ea typeface="Times New Roman"/>
                      </a:endParaRPr>
                    </a:p>
                  </a:txBody>
                  <a:tcPr marL="27210" marR="27210" marT="27210" marB="27210" anchor="ctr"/>
                </a:tc>
              </a:tr>
            </a:tbl>
          </a:graphicData>
        </a:graphic>
      </p:graphicFrame>
      <p:sp>
        <p:nvSpPr>
          <p:cNvPr id="87092" name="Rectangle 1"/>
          <p:cNvSpPr>
            <a:spLocks noChangeArrowheads="1"/>
          </p:cNvSpPr>
          <p:nvPr/>
        </p:nvSpPr>
        <p:spPr bwMode="auto">
          <a:xfrm>
            <a:off x="2690813" y="582613"/>
            <a:ext cx="9144000" cy="457200"/>
          </a:xfrm>
          <a:prstGeom prst="rect">
            <a:avLst/>
          </a:prstGeom>
          <a:noFill/>
          <a:ln w="9525">
            <a:noFill/>
            <a:miter lim="800000"/>
            <a:headEnd/>
            <a:tailEnd/>
          </a:ln>
        </p:spPr>
        <p:txBody>
          <a:bodyPr wrap="none" anchor="ctr">
            <a:spAutoFit/>
          </a:bodyPr>
          <a:lstStyle/>
          <a:p>
            <a:endParaRPr lang="it-CH" altLang="it-CH"/>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95288" y="333375"/>
            <a:ext cx="8229600" cy="431800"/>
          </a:xfrm>
        </p:spPr>
        <p:txBody>
          <a:bodyPr wrap="square" numCol="1" anchorCtr="0" compatLnSpc="1">
            <a:prstTxWarp prst="textNoShape">
              <a:avLst/>
            </a:prstTxWarp>
          </a:bodyPr>
          <a:lstStyle/>
          <a:p>
            <a:pPr eaLnBrk="1" hangingPunct="1">
              <a:lnSpc>
                <a:spcPts val="3200"/>
              </a:lnSpc>
              <a:defRPr/>
            </a:pPr>
            <a:r>
              <a:rPr lang="it-IT" sz="1400" b="1" i="1" u="sng" dirty="0">
                <a:effectLst/>
                <a:latin typeface="Comic Sans MS" panose="030F0702030302020204" pitchFamily="66" charset="0"/>
              </a:rPr>
              <a:t>Esempi specifici di indice </a:t>
            </a:r>
            <a:r>
              <a:rPr lang="it-IT" sz="1400" b="1" i="1" u="sng" dirty="0" smtClean="0">
                <a:effectLst/>
                <a:latin typeface="Comic Sans MS" panose="030F0702030302020204" pitchFamily="66" charset="0"/>
              </a:rPr>
              <a:t>glicemico</a:t>
            </a:r>
            <a:br>
              <a:rPr lang="it-IT" sz="1400" b="1" i="1" u="sng" dirty="0" smtClean="0">
                <a:effectLst/>
                <a:latin typeface="Comic Sans MS" panose="030F0702030302020204" pitchFamily="66" charset="0"/>
              </a:rPr>
            </a:br>
            <a:endParaRPr lang="it-CH" sz="1400" b="1" dirty="0" smtClean="0">
              <a:solidFill>
                <a:srgbClr val="FF0000"/>
              </a:solidFill>
              <a:effectLst>
                <a:outerShdw blurRad="38100" dist="38100" dir="2700000" algn="tl">
                  <a:srgbClr val="C0C0C0"/>
                </a:outerShdw>
              </a:effectLst>
              <a:latin typeface="Comic Sans MS" pitchFamily="66" charset="0"/>
            </a:endParaRPr>
          </a:p>
        </p:txBody>
      </p:sp>
      <p:sp>
        <p:nvSpPr>
          <p:cNvPr id="88066" name="Rectangle 1"/>
          <p:cNvSpPr>
            <a:spLocks noChangeArrowheads="1"/>
          </p:cNvSpPr>
          <p:nvPr/>
        </p:nvSpPr>
        <p:spPr bwMode="auto">
          <a:xfrm>
            <a:off x="2690813" y="582613"/>
            <a:ext cx="9144000" cy="457200"/>
          </a:xfrm>
          <a:prstGeom prst="rect">
            <a:avLst/>
          </a:prstGeom>
          <a:noFill/>
          <a:ln w="9525">
            <a:noFill/>
            <a:miter lim="800000"/>
            <a:headEnd/>
            <a:tailEnd/>
          </a:ln>
        </p:spPr>
        <p:txBody>
          <a:bodyPr wrap="none" anchor="ctr">
            <a:spAutoFit/>
          </a:bodyPr>
          <a:lstStyle/>
          <a:p>
            <a:endParaRPr lang="it-CH" altLang="it-CH"/>
          </a:p>
        </p:txBody>
      </p:sp>
      <p:graphicFrame>
        <p:nvGraphicFramePr>
          <p:cNvPr id="70722" name="Group 66"/>
          <p:cNvGraphicFramePr>
            <a:graphicFrameLocks noGrp="1"/>
          </p:cNvGraphicFramePr>
          <p:nvPr/>
        </p:nvGraphicFramePr>
        <p:xfrm>
          <a:off x="1619250" y="1196975"/>
          <a:ext cx="5832475" cy="4819659"/>
        </p:xfrm>
        <a:graphic>
          <a:graphicData uri="http://schemas.openxmlformats.org/drawingml/2006/table">
            <a:tbl>
              <a:tblPr/>
              <a:tblGrid>
                <a:gridCol w="3617913"/>
                <a:gridCol w="2214562"/>
              </a:tblGrid>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Kellogg's corn flakes integrali</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da 54 a 84</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Kiwi</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omic Sans MS" pitchFamily="66" charset="0"/>
                          <a:cs typeface="Arial" charset="0"/>
                        </a:rPr>
                        <a:t>53±6</a:t>
                      </a:r>
                      <a:endParaRPr kumimoji="0" lang="it-CH" sz="1400" b="0" i="0" u="none" strike="noStrike" cap="none" normalizeH="0" baseline="0" smtClean="0">
                        <a:ln>
                          <a:noFill/>
                        </a:ln>
                        <a:solidFill>
                          <a:srgbClr val="000000"/>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Latte intero</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omic Sans MS" pitchFamily="66" charset="0"/>
                          <a:cs typeface="Arial" charset="0"/>
                        </a:rPr>
                        <a:t>27 ± 4</a:t>
                      </a:r>
                      <a:endParaRPr kumimoji="0" lang="it-CH" sz="1400" b="0" i="0" u="none" strike="noStrike" cap="none" normalizeH="0" baseline="0" smtClean="0">
                        <a:ln>
                          <a:noFill/>
                        </a:ln>
                        <a:solidFill>
                          <a:srgbClr val="000000"/>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Lenticchie</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omic Sans MS" pitchFamily="66" charset="0"/>
                          <a:cs typeface="Arial" charset="0"/>
                        </a:rPr>
                        <a:t>da 22 a 34</a:t>
                      </a:r>
                      <a:endParaRPr kumimoji="0" lang="it-CH" sz="1400" b="0" i="0" u="none" strike="noStrike" cap="none" normalizeH="0" baseline="0" smtClean="0">
                        <a:ln>
                          <a:noFill/>
                        </a:ln>
                        <a:solidFill>
                          <a:srgbClr val="000000"/>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Maltodestrine</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omic Sans MS" pitchFamily="66" charset="0"/>
                          <a:cs typeface="Arial" charset="0"/>
                        </a:rPr>
                        <a:t>100.0</a:t>
                      </a:r>
                      <a:endParaRPr kumimoji="0" lang="it-CH" sz="1400" b="0" i="0" u="none" strike="noStrike" cap="none" normalizeH="0" baseline="0" smtClean="0">
                        <a:ln>
                          <a:noFill/>
                        </a:ln>
                        <a:solidFill>
                          <a:srgbClr val="000000"/>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Maltosio</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omic Sans MS" pitchFamily="66" charset="0"/>
                          <a:cs typeface="Arial" charset="0"/>
                        </a:rPr>
                        <a:t>100</a:t>
                      </a:r>
                      <a:endParaRPr kumimoji="0" lang="it-CH" sz="1400" b="0" i="0" u="none" strike="noStrike" cap="none" normalizeH="0" baseline="0" smtClean="0">
                        <a:ln>
                          <a:noFill/>
                        </a:ln>
                        <a:solidFill>
                          <a:srgbClr val="000000"/>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Mela</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omic Sans MS" pitchFamily="66" charset="0"/>
                          <a:cs typeface="Arial" charset="0"/>
                        </a:rPr>
                        <a:t>da 28 a 44</a:t>
                      </a:r>
                      <a:endParaRPr kumimoji="0" lang="it-CH" sz="1400" b="0" i="0" u="none" strike="noStrike" cap="none" normalizeH="0" baseline="0" smtClean="0">
                        <a:ln>
                          <a:noFill/>
                        </a:ln>
                        <a:solidFill>
                          <a:srgbClr val="000000"/>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Miele</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omic Sans MS" pitchFamily="66" charset="0"/>
                          <a:cs typeface="Arial" charset="0"/>
                        </a:rPr>
                        <a:t>da 70 a 90</a:t>
                      </a:r>
                      <a:endParaRPr kumimoji="0" lang="it-CH" sz="1400" b="0" i="0" u="none" strike="noStrike" cap="none" normalizeH="0" baseline="0" smtClean="0">
                        <a:ln>
                          <a:noFill/>
                        </a:ln>
                        <a:solidFill>
                          <a:srgbClr val="000000"/>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561975">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Muesli integrale (e non)</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CH" sz="1400" b="0" i="0" u="none" strike="noStrike" cap="none" normalizeH="0" baseline="0" smtClean="0">
                          <a:ln>
                            <a:noFill/>
                          </a:ln>
                          <a:solidFill>
                            <a:srgbClr val="000000"/>
                          </a:solidFill>
                          <a:effectLst/>
                          <a:latin typeface="Comic Sans MS" pitchFamily="66" charset="0"/>
                          <a:cs typeface="Times New Roman" pitchFamily="18" charset="0"/>
                        </a:rPr>
                        <a:t>40-50 (70-80)</a:t>
                      </a: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Pane bianco</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omic Sans MS" pitchFamily="66" charset="0"/>
                          <a:cs typeface="Arial" charset="0"/>
                        </a:rPr>
                        <a:t>Da 70 a 90</a:t>
                      </a:r>
                      <a:endParaRPr kumimoji="0" lang="it-CH" sz="1400" b="0" i="0" u="none" strike="noStrike" cap="none" normalizeH="0" baseline="0" smtClean="0">
                        <a:ln>
                          <a:noFill/>
                        </a:ln>
                        <a:solidFill>
                          <a:srgbClr val="000000"/>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Pane di Segale</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omic Sans MS" pitchFamily="66" charset="0"/>
                          <a:cs typeface="Arial" charset="0"/>
                        </a:rPr>
                        <a:t>da 50 a 64</a:t>
                      </a:r>
                      <a:endParaRPr kumimoji="0" lang="it-CH" sz="1400" b="0" i="0" u="none" strike="noStrike" cap="none" normalizeH="0" baseline="0" smtClean="0">
                        <a:ln>
                          <a:noFill/>
                        </a:ln>
                        <a:solidFill>
                          <a:srgbClr val="000000"/>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Patate al forno</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omic Sans MS" pitchFamily="66" charset="0"/>
                          <a:cs typeface="Arial" charset="0"/>
                        </a:rPr>
                        <a:t>89±12</a:t>
                      </a:r>
                      <a:endParaRPr kumimoji="0" lang="it-CH" sz="1400" b="0" i="0" u="none" strike="noStrike" cap="none" normalizeH="0" baseline="0" smtClean="0">
                        <a:ln>
                          <a:noFill/>
                        </a:ln>
                        <a:solidFill>
                          <a:srgbClr val="000000"/>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Pere</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omic Sans MS" pitchFamily="66" charset="0"/>
                          <a:cs typeface="Arial" charset="0"/>
                        </a:rPr>
                        <a:t>38±2</a:t>
                      </a:r>
                      <a:endParaRPr kumimoji="0" lang="it-CH" sz="1400" b="0" i="0" u="none" strike="noStrike" cap="none" normalizeH="0" baseline="0" smtClean="0">
                        <a:ln>
                          <a:noFill/>
                        </a:ln>
                        <a:solidFill>
                          <a:srgbClr val="000000"/>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Saccarosio e Zucchero di Canna</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omic Sans MS" pitchFamily="66" charset="0"/>
                          <a:cs typeface="Arial" charset="0"/>
                        </a:rPr>
                        <a:t>68 ± 5</a:t>
                      </a:r>
                      <a:endParaRPr kumimoji="0" lang="it-CH" sz="1400" b="0" i="0" u="none" strike="noStrike" cap="none" normalizeH="0" baseline="0" smtClean="0">
                        <a:ln>
                          <a:noFill/>
                        </a:ln>
                        <a:solidFill>
                          <a:srgbClr val="000000"/>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Spaghetti integrali</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omic Sans MS" pitchFamily="66" charset="0"/>
                          <a:cs typeface="Arial" charset="0"/>
                        </a:rPr>
                        <a:t>57</a:t>
                      </a:r>
                      <a:endParaRPr kumimoji="0" lang="it-CH" sz="1400" b="0" i="0" u="none" strike="noStrike" cap="none" normalizeH="0" baseline="0" smtClean="0">
                        <a:ln>
                          <a:noFill/>
                        </a:ln>
                        <a:solidFill>
                          <a:srgbClr val="000000"/>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Uva</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omic Sans MS" pitchFamily="66" charset="0"/>
                          <a:cs typeface="Arial" charset="0"/>
                        </a:rPr>
                        <a:t>48.2</a:t>
                      </a:r>
                      <a:endParaRPr kumimoji="0" lang="it-CH" sz="1400" b="0" i="0" u="none" strike="noStrike" cap="none" normalizeH="0" baseline="0" smtClean="0">
                        <a:ln>
                          <a:noFill/>
                        </a:ln>
                        <a:solidFill>
                          <a:srgbClr val="000000"/>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Yogurt magro alla frutta</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omic Sans MS" pitchFamily="66" charset="0"/>
                          <a:cs typeface="Arial" charset="0"/>
                        </a:rPr>
                        <a:t>45</a:t>
                      </a:r>
                      <a:endParaRPr kumimoji="0" lang="it-CH" sz="1400" b="0" i="0" u="none" strike="noStrike" cap="none" normalizeH="0" baseline="0" smtClean="0">
                        <a:ln>
                          <a:noFill/>
                        </a:ln>
                        <a:solidFill>
                          <a:srgbClr val="000000"/>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Yogurt magro bianco</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omic Sans MS" pitchFamily="66" charset="0"/>
                          <a:cs typeface="Arial" charset="0"/>
                        </a:rPr>
                        <a:t>14</a:t>
                      </a:r>
                      <a:endParaRPr kumimoji="0" lang="it-CH" sz="1400" b="0" i="0" u="none" strike="noStrike" cap="none" normalizeH="0" baseline="0" smtClean="0">
                        <a:ln>
                          <a:noFill/>
                        </a:ln>
                        <a:solidFill>
                          <a:srgbClr val="000000"/>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r h="236538">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Comic Sans MS" pitchFamily="66" charset="0"/>
                          <a:cs typeface="Arial" charset="0"/>
                        </a:rPr>
                        <a:t>Zucca</a:t>
                      </a:r>
                      <a:endParaRPr kumimoji="0" lang="it-CH" sz="1400" b="1" i="0" u="none" strike="noStrike" cap="none" normalizeH="0" baseline="0" smtClean="0">
                        <a:ln>
                          <a:noFill/>
                        </a:ln>
                        <a:solidFill>
                          <a:srgbClr val="FFFFFF"/>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5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omic Sans MS" pitchFamily="66" charset="0"/>
                          <a:cs typeface="Arial" charset="0"/>
                        </a:rPr>
                        <a:t>75 ± 9</a:t>
                      </a:r>
                      <a:endParaRPr kumimoji="0" lang="it-CH" sz="1400" b="0" i="0" u="none" strike="noStrike" cap="none" normalizeH="0" baseline="0" smtClean="0">
                        <a:ln>
                          <a:noFill/>
                        </a:ln>
                        <a:solidFill>
                          <a:srgbClr val="000000"/>
                        </a:solidFill>
                        <a:effectLst/>
                        <a:latin typeface="Comic Sans MS" pitchFamily="66" charset="0"/>
                        <a:cs typeface="Times New Roman" pitchFamily="18" charset="0"/>
                      </a:endParaRPr>
                    </a:p>
                  </a:txBody>
                  <a:tcPr marL="27210" marR="27210" marT="27210" marB="272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6E5"/>
                    </a:solidFill>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250825" y="333375"/>
            <a:ext cx="8229600" cy="1733550"/>
          </a:xfrm>
        </p:spPr>
        <p:txBody>
          <a:bodyPr wrap="square" numCol="1" anchorCtr="0" compatLnSpc="1">
            <a:prstTxWarp prst="textNoShape">
              <a:avLst/>
            </a:prstTxWarp>
          </a:bodyPr>
          <a:lstStyle/>
          <a:p>
            <a:pPr eaLnBrk="1" hangingPunct="1">
              <a:lnSpc>
                <a:spcPts val="3200"/>
              </a:lnSpc>
              <a:defRPr/>
            </a:pPr>
            <a:r>
              <a:rPr lang="it-CH" sz="1400" b="1" dirty="0" smtClean="0">
                <a:effectLst>
                  <a:outerShdw blurRad="38100" dist="38100" dir="2700000" algn="tl">
                    <a:srgbClr val="C0C0C0"/>
                  </a:outerShdw>
                </a:effectLst>
                <a:latin typeface="Comic Sans MS" pitchFamily="66" charset="0"/>
              </a:rPr>
              <a:t>PROTEINE </a:t>
            </a:r>
            <a:r>
              <a:rPr lang="it-CH" sz="1400" b="1" dirty="0">
                <a:effectLst>
                  <a:outerShdw blurRad="38100" dist="38100" dir="2700000" algn="tl">
                    <a:srgbClr val="C0C0C0"/>
                  </a:outerShdw>
                </a:effectLst>
                <a:latin typeface="Comic Sans MS" pitchFamily="66" charset="0"/>
              </a:rPr>
              <a:t>DI ORIGINE ANIMALE E PROTEINE DI ORIGINE VEGETALE, QUALI DIFFERENZE?</a:t>
            </a:r>
            <a:br>
              <a:rPr lang="it-CH" sz="1400" b="1" dirty="0">
                <a:effectLst>
                  <a:outerShdw blurRad="38100" dist="38100" dir="2700000" algn="tl">
                    <a:srgbClr val="C0C0C0"/>
                  </a:outerShdw>
                </a:effectLst>
                <a:latin typeface="Comic Sans MS" pitchFamily="66" charset="0"/>
              </a:rPr>
            </a:br>
            <a:r>
              <a:rPr lang="it-CH" sz="1400" b="1" dirty="0">
                <a:solidFill>
                  <a:srgbClr val="FF0000"/>
                </a:solidFill>
                <a:effectLst>
                  <a:outerShdw blurRad="38100" dist="38100" dir="2700000" algn="tl">
                    <a:srgbClr val="C0C0C0"/>
                  </a:outerShdw>
                </a:effectLst>
                <a:latin typeface="Comic Sans MS" pitchFamily="66" charset="0"/>
              </a:rPr>
              <a:t>Nella struttura nessuna!!!</a:t>
            </a:r>
            <a:br>
              <a:rPr lang="it-CH" sz="1400" b="1" dirty="0">
                <a:solidFill>
                  <a:srgbClr val="FF0000"/>
                </a:solidFill>
                <a:effectLst>
                  <a:outerShdw blurRad="38100" dist="38100" dir="2700000" algn="tl">
                    <a:srgbClr val="C0C0C0"/>
                  </a:outerShdw>
                </a:effectLst>
                <a:latin typeface="Comic Sans MS" pitchFamily="66" charset="0"/>
              </a:rPr>
            </a:br>
            <a:r>
              <a:rPr lang="it-CH" sz="1400" b="1" dirty="0">
                <a:effectLst>
                  <a:outerShdw blurRad="38100" dist="38100" dir="2700000" algn="tl">
                    <a:srgbClr val="C0C0C0"/>
                  </a:outerShdw>
                </a:effectLst>
                <a:latin typeface="Comic Sans MS" pitchFamily="66" charset="0"/>
              </a:rPr>
              <a:t>Quello che cambia è ciò che accompagna le proteine</a:t>
            </a:r>
            <a:r>
              <a:rPr lang="it-CH" sz="1400" b="1" dirty="0" smtClean="0">
                <a:effectLst>
                  <a:outerShdw blurRad="38100" dist="38100" dir="2700000" algn="tl">
                    <a:srgbClr val="C0C0C0"/>
                  </a:outerShdw>
                </a:effectLst>
                <a:latin typeface="Comic Sans MS" pitchFamily="66" charset="0"/>
              </a:rPr>
              <a:t>.</a:t>
            </a:r>
          </a:p>
        </p:txBody>
      </p:sp>
      <p:pic>
        <p:nvPicPr>
          <p:cNvPr id="89090" name="irc_mi" descr="proteine_O1"/>
          <p:cNvPicPr>
            <a:picLocks noChangeAspect="1" noChangeArrowheads="1"/>
          </p:cNvPicPr>
          <p:nvPr/>
        </p:nvPicPr>
        <p:blipFill>
          <a:blip r:embed="rId2"/>
          <a:srcRect/>
          <a:stretch>
            <a:fillRect/>
          </a:stretch>
        </p:blipFill>
        <p:spPr bwMode="auto">
          <a:xfrm>
            <a:off x="477838" y="4156075"/>
            <a:ext cx="2149475" cy="1635125"/>
          </a:xfrm>
          <a:prstGeom prst="rect">
            <a:avLst/>
          </a:prstGeom>
          <a:noFill/>
          <a:ln w="9525">
            <a:noFill/>
            <a:miter lim="800000"/>
            <a:headEnd/>
            <a:tailEnd/>
          </a:ln>
        </p:spPr>
      </p:pic>
      <p:pic>
        <p:nvPicPr>
          <p:cNvPr id="89091" name="irc_mi" descr="Protein_(1)"/>
          <p:cNvPicPr>
            <a:picLocks noChangeAspect="1" noChangeArrowheads="1"/>
          </p:cNvPicPr>
          <p:nvPr/>
        </p:nvPicPr>
        <p:blipFill>
          <a:blip r:embed="rId3"/>
          <a:srcRect/>
          <a:stretch>
            <a:fillRect/>
          </a:stretch>
        </p:blipFill>
        <p:spPr bwMode="auto">
          <a:xfrm>
            <a:off x="684213" y="2349500"/>
            <a:ext cx="2095500" cy="1403350"/>
          </a:xfrm>
          <a:prstGeom prst="rect">
            <a:avLst/>
          </a:prstGeom>
          <a:noFill/>
          <a:ln w="9525">
            <a:noFill/>
            <a:miter lim="800000"/>
            <a:headEnd/>
            <a:tailEnd/>
          </a:ln>
        </p:spPr>
      </p:pic>
      <p:pic>
        <p:nvPicPr>
          <p:cNvPr id="89092" name="irc_mi" descr="legumi-proteine"/>
          <p:cNvPicPr>
            <a:picLocks noChangeAspect="1" noChangeArrowheads="1"/>
          </p:cNvPicPr>
          <p:nvPr/>
        </p:nvPicPr>
        <p:blipFill>
          <a:blip r:embed="rId4"/>
          <a:srcRect/>
          <a:stretch>
            <a:fillRect/>
          </a:stretch>
        </p:blipFill>
        <p:spPr bwMode="auto">
          <a:xfrm>
            <a:off x="3440113" y="4344988"/>
            <a:ext cx="2147887" cy="1446212"/>
          </a:xfrm>
          <a:prstGeom prst="rect">
            <a:avLst/>
          </a:prstGeom>
          <a:noFill/>
          <a:ln w="9525">
            <a:noFill/>
            <a:miter lim="800000"/>
            <a:headEnd/>
            <a:tailEnd/>
          </a:ln>
        </p:spPr>
      </p:pic>
      <p:pic>
        <p:nvPicPr>
          <p:cNvPr id="89093" name="irc_mi" descr="proteine"/>
          <p:cNvPicPr>
            <a:picLocks noChangeAspect="1" noChangeArrowheads="1"/>
          </p:cNvPicPr>
          <p:nvPr/>
        </p:nvPicPr>
        <p:blipFill>
          <a:blip r:embed="rId5"/>
          <a:srcRect/>
          <a:stretch>
            <a:fillRect/>
          </a:stretch>
        </p:blipFill>
        <p:spPr bwMode="auto">
          <a:xfrm>
            <a:off x="3254375" y="2205038"/>
            <a:ext cx="2519363" cy="1690687"/>
          </a:xfrm>
          <a:prstGeom prst="rect">
            <a:avLst/>
          </a:prstGeom>
          <a:noFill/>
          <a:ln w="9525">
            <a:noFill/>
            <a:miter lim="800000"/>
            <a:headEnd/>
            <a:tailEnd/>
          </a:ln>
        </p:spPr>
      </p:pic>
      <p:pic>
        <p:nvPicPr>
          <p:cNvPr id="89094" name="irc_mi" descr="dairy_food-resized-600"/>
          <p:cNvPicPr>
            <a:picLocks noChangeAspect="1" noChangeArrowheads="1"/>
          </p:cNvPicPr>
          <p:nvPr/>
        </p:nvPicPr>
        <p:blipFill>
          <a:blip r:embed="rId6"/>
          <a:srcRect/>
          <a:stretch>
            <a:fillRect/>
          </a:stretch>
        </p:blipFill>
        <p:spPr bwMode="auto">
          <a:xfrm>
            <a:off x="6403975" y="4238625"/>
            <a:ext cx="2243138" cy="1658938"/>
          </a:xfrm>
          <a:prstGeom prst="rect">
            <a:avLst/>
          </a:prstGeom>
          <a:noFill/>
          <a:ln w="9525">
            <a:noFill/>
            <a:miter lim="800000"/>
            <a:headEnd/>
            <a:tailEnd/>
          </a:ln>
        </p:spPr>
      </p:pic>
      <p:pic>
        <p:nvPicPr>
          <p:cNvPr id="89095" name="irc_mi" descr="latticini-proteine"/>
          <p:cNvPicPr>
            <a:picLocks noChangeAspect="1" noChangeArrowheads="1"/>
          </p:cNvPicPr>
          <p:nvPr/>
        </p:nvPicPr>
        <p:blipFill>
          <a:blip r:embed="rId7"/>
          <a:srcRect/>
          <a:stretch>
            <a:fillRect/>
          </a:stretch>
        </p:blipFill>
        <p:spPr bwMode="auto">
          <a:xfrm>
            <a:off x="6299200" y="2274888"/>
            <a:ext cx="2339975"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95288" y="549275"/>
            <a:ext cx="8229600" cy="1584325"/>
          </a:xfrm>
        </p:spPr>
        <p:txBody>
          <a:bodyPr wrap="square" numCol="1" anchorCtr="0" compatLnSpc="1">
            <a:prstTxWarp prst="textNoShape">
              <a:avLst/>
            </a:prstTxWarp>
          </a:bodyPr>
          <a:lstStyle/>
          <a:p>
            <a:pPr eaLnBrk="1" hangingPunct="1">
              <a:lnSpc>
                <a:spcPts val="3200"/>
              </a:lnSpc>
              <a:defRPr/>
            </a:pPr>
            <a:r>
              <a:rPr lang="it-CH" sz="1400" b="1" dirty="0" smtClean="0">
                <a:solidFill>
                  <a:srgbClr val="FF0000"/>
                </a:solidFill>
                <a:effectLst>
                  <a:outerShdw blurRad="38100" dist="38100" dir="2700000" algn="tl">
                    <a:srgbClr val="C0C0C0"/>
                  </a:outerShdw>
                </a:effectLst>
                <a:latin typeface="Comic Sans MS" pitchFamily="66" charset="0"/>
              </a:rPr>
              <a:t>PRODOTTI ANIMALI RICCHI DI PROTEINE</a:t>
            </a:r>
            <a:r>
              <a:rPr lang="it-CH" sz="1400" b="1" dirty="0" smtClean="0">
                <a:effectLst>
                  <a:outerShdw blurRad="38100" dist="38100" dir="2700000" algn="tl">
                    <a:srgbClr val="C0C0C0"/>
                  </a:outerShdw>
                </a:effectLst>
                <a:latin typeface="Comic Sans MS" pitchFamily="66" charset="0"/>
              </a:rPr>
              <a:t/>
            </a:r>
            <a:br>
              <a:rPr lang="it-CH" sz="1400" b="1" dirty="0" smtClean="0">
                <a:effectLst>
                  <a:outerShdw blurRad="38100" dist="38100" dir="2700000" algn="tl">
                    <a:srgbClr val="C0C0C0"/>
                  </a:outerShdw>
                </a:effectLst>
                <a:latin typeface="Comic Sans MS" pitchFamily="66" charset="0"/>
              </a:rPr>
            </a:br>
            <a:r>
              <a:rPr lang="it-CH" sz="1400" b="1" dirty="0" smtClean="0">
                <a:solidFill>
                  <a:srgbClr val="FF0000"/>
                </a:solidFill>
                <a:effectLst>
                  <a:outerShdw blurRad="38100" dist="38100" dir="2700000" algn="tl">
                    <a:srgbClr val="C0C0C0"/>
                  </a:outerShdw>
                </a:effectLst>
                <a:latin typeface="Comic Sans MS" pitchFamily="66" charset="0"/>
              </a:rPr>
              <a:t>PRO</a:t>
            </a:r>
            <a:r>
              <a:rPr lang="it-CH" sz="1400" b="1" dirty="0" smtClean="0">
                <a:effectLst>
                  <a:outerShdw blurRad="38100" dist="38100" dir="2700000" algn="tl">
                    <a:srgbClr val="C0C0C0"/>
                  </a:outerShdw>
                </a:effectLst>
                <a:latin typeface="Comic Sans MS" pitchFamily="66" charset="0"/>
              </a:rPr>
              <a:t>: Un alimento contiene tutti gli aminoacidi essenziali; apporto di FERRO elevato (carni rosse)</a:t>
            </a:r>
            <a:br>
              <a:rPr lang="it-CH" sz="1400" b="1" dirty="0" smtClean="0">
                <a:effectLst>
                  <a:outerShdw blurRad="38100" dist="38100" dir="2700000" algn="tl">
                    <a:srgbClr val="C0C0C0"/>
                  </a:outerShdw>
                </a:effectLst>
                <a:latin typeface="Comic Sans MS" pitchFamily="66" charset="0"/>
              </a:rPr>
            </a:br>
            <a:r>
              <a:rPr lang="it-CH" sz="1400" b="1" dirty="0" smtClean="0">
                <a:solidFill>
                  <a:srgbClr val="FF0000"/>
                </a:solidFill>
                <a:effectLst>
                  <a:outerShdw blurRad="38100" dist="38100" dir="2700000" algn="tl">
                    <a:srgbClr val="C0C0C0"/>
                  </a:outerShdw>
                </a:effectLst>
                <a:latin typeface="Comic Sans MS" pitchFamily="66" charset="0"/>
              </a:rPr>
              <a:t>CONTRO:</a:t>
            </a:r>
            <a:r>
              <a:rPr lang="it-CH" sz="1400" b="1" dirty="0" smtClean="0">
                <a:effectLst>
                  <a:outerShdw blurRad="38100" dist="38100" dir="2700000" algn="tl">
                    <a:srgbClr val="C0C0C0"/>
                  </a:outerShdw>
                </a:effectLst>
                <a:latin typeface="Comic Sans MS" pitchFamily="66" charset="0"/>
              </a:rPr>
              <a:t> spesso ricche di lipidi</a:t>
            </a:r>
          </a:p>
        </p:txBody>
      </p:sp>
      <p:pic>
        <p:nvPicPr>
          <p:cNvPr id="90114" name="irc_mi" descr="proteine"/>
          <p:cNvPicPr>
            <a:picLocks noChangeAspect="1" noChangeArrowheads="1"/>
          </p:cNvPicPr>
          <p:nvPr/>
        </p:nvPicPr>
        <p:blipFill>
          <a:blip r:embed="rId2"/>
          <a:srcRect/>
          <a:stretch>
            <a:fillRect/>
          </a:stretch>
        </p:blipFill>
        <p:spPr bwMode="auto">
          <a:xfrm>
            <a:off x="539750" y="3252788"/>
            <a:ext cx="2519363" cy="1690687"/>
          </a:xfrm>
          <a:prstGeom prst="rect">
            <a:avLst/>
          </a:prstGeom>
          <a:noFill/>
          <a:ln w="9525">
            <a:noFill/>
            <a:miter lim="800000"/>
            <a:headEnd/>
            <a:tailEnd/>
          </a:ln>
        </p:spPr>
      </p:pic>
      <p:pic>
        <p:nvPicPr>
          <p:cNvPr id="90115" name="irc_mi" descr="latticini-proteine"/>
          <p:cNvPicPr>
            <a:picLocks noChangeAspect="1" noChangeArrowheads="1"/>
          </p:cNvPicPr>
          <p:nvPr/>
        </p:nvPicPr>
        <p:blipFill>
          <a:blip r:embed="rId3"/>
          <a:srcRect/>
          <a:stretch>
            <a:fillRect/>
          </a:stretch>
        </p:blipFill>
        <p:spPr bwMode="auto">
          <a:xfrm>
            <a:off x="6156325" y="3252788"/>
            <a:ext cx="2613025" cy="1733550"/>
          </a:xfrm>
          <a:prstGeom prst="rect">
            <a:avLst/>
          </a:prstGeom>
          <a:noFill/>
          <a:ln w="9525">
            <a:noFill/>
            <a:miter lim="800000"/>
            <a:headEnd/>
            <a:tailEnd/>
          </a:ln>
        </p:spPr>
      </p:pic>
      <p:pic>
        <p:nvPicPr>
          <p:cNvPr id="90116" name="irc_mi" descr="C_5660827_-_Milchprodukte"/>
          <p:cNvPicPr>
            <a:picLocks noChangeAspect="1" noChangeArrowheads="1"/>
          </p:cNvPicPr>
          <p:nvPr/>
        </p:nvPicPr>
        <p:blipFill>
          <a:blip r:embed="rId4"/>
          <a:srcRect/>
          <a:stretch>
            <a:fillRect/>
          </a:stretch>
        </p:blipFill>
        <p:spPr bwMode="auto">
          <a:xfrm>
            <a:off x="3419475" y="3273425"/>
            <a:ext cx="2259013" cy="1690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95288" y="620713"/>
            <a:ext cx="8229600" cy="1223962"/>
          </a:xfrm>
        </p:spPr>
        <p:txBody>
          <a:bodyPr wrap="square" numCol="1" anchorCtr="0" compatLnSpc="1">
            <a:prstTxWarp prst="textNoShape">
              <a:avLst/>
            </a:prstTxWarp>
          </a:bodyPr>
          <a:lstStyle/>
          <a:p>
            <a:pPr eaLnBrk="1" hangingPunct="1">
              <a:lnSpc>
                <a:spcPts val="3200"/>
              </a:lnSpc>
              <a:defRPr/>
            </a:pPr>
            <a:r>
              <a:rPr lang="it-CH" sz="1400" b="1" dirty="0" smtClean="0">
                <a:solidFill>
                  <a:srgbClr val="FF0000"/>
                </a:solidFill>
                <a:effectLst>
                  <a:outerShdw blurRad="38100" dist="38100" dir="2700000" algn="tl">
                    <a:srgbClr val="C0C0C0"/>
                  </a:outerShdw>
                </a:effectLst>
                <a:latin typeface="Comic Sans MS" pitchFamily="66" charset="0"/>
              </a:rPr>
              <a:t>PRODOTTI VEGETALI RICCHI DI PROTEINE (legumi, prodotti integrali)</a:t>
            </a:r>
            <a:br>
              <a:rPr lang="it-CH" sz="1400" b="1" dirty="0" smtClean="0">
                <a:solidFill>
                  <a:srgbClr val="FF0000"/>
                </a:solidFill>
                <a:effectLst>
                  <a:outerShdw blurRad="38100" dist="38100" dir="2700000" algn="tl">
                    <a:srgbClr val="C0C0C0"/>
                  </a:outerShdw>
                </a:effectLst>
                <a:latin typeface="Comic Sans MS" pitchFamily="66" charset="0"/>
              </a:rPr>
            </a:br>
            <a:r>
              <a:rPr lang="it-CH" sz="1400" b="1" dirty="0" smtClean="0">
                <a:solidFill>
                  <a:srgbClr val="FF0000"/>
                </a:solidFill>
                <a:effectLst>
                  <a:outerShdw blurRad="38100" dist="38100" dir="2700000" algn="tl">
                    <a:srgbClr val="C0C0C0"/>
                  </a:outerShdw>
                </a:effectLst>
                <a:latin typeface="Comic Sans MS" pitchFamily="66" charset="0"/>
              </a:rPr>
              <a:t>PRO</a:t>
            </a:r>
            <a:r>
              <a:rPr lang="it-CH" sz="1400" b="1" dirty="0" smtClean="0">
                <a:effectLst>
                  <a:outerShdw blurRad="38100" dist="38100" dir="2700000" algn="tl">
                    <a:srgbClr val="C0C0C0"/>
                  </a:outerShdw>
                </a:effectLst>
                <a:latin typeface="Comic Sans MS" pitchFamily="66" charset="0"/>
              </a:rPr>
              <a:t>: gli elementi che accompagnano le proteine sono nutrienti indispensabili</a:t>
            </a:r>
            <a:br>
              <a:rPr lang="it-CH" sz="1400" b="1" dirty="0" smtClean="0">
                <a:effectLst>
                  <a:outerShdw blurRad="38100" dist="38100" dir="2700000" algn="tl">
                    <a:srgbClr val="C0C0C0"/>
                  </a:outerShdw>
                </a:effectLst>
                <a:latin typeface="Comic Sans MS" pitchFamily="66" charset="0"/>
              </a:rPr>
            </a:br>
            <a:r>
              <a:rPr lang="it-CH" sz="1400" b="1" dirty="0" smtClean="0">
                <a:solidFill>
                  <a:srgbClr val="FF0000"/>
                </a:solidFill>
                <a:effectLst>
                  <a:outerShdw blurRad="38100" dist="38100" dir="2700000" algn="tl">
                    <a:srgbClr val="C0C0C0"/>
                  </a:outerShdw>
                </a:effectLst>
                <a:latin typeface="Comic Sans MS" pitchFamily="66" charset="0"/>
              </a:rPr>
              <a:t>CONTRO</a:t>
            </a:r>
            <a:r>
              <a:rPr lang="it-CH" sz="1400" b="1" dirty="0" smtClean="0">
                <a:effectLst>
                  <a:outerShdw blurRad="38100" dist="38100" dir="2700000" algn="tl">
                    <a:srgbClr val="C0C0C0"/>
                  </a:outerShdw>
                </a:effectLst>
                <a:latin typeface="Comic Sans MS" pitchFamily="66" charset="0"/>
              </a:rPr>
              <a:t>: poco apporto di Ferro, nessun prodotto vegetale contiene tutti gli aminoacidi</a:t>
            </a:r>
          </a:p>
        </p:txBody>
      </p:sp>
      <p:pic>
        <p:nvPicPr>
          <p:cNvPr id="91138" name="Picture 2" descr="ANd9GcQM8rJ1B2xfd1qfO7yYMWirzzMXfYw_jmHUT4DYs8NcRfFRVMCu"/>
          <p:cNvPicPr>
            <a:picLocks noChangeAspect="1" noChangeArrowheads="1"/>
          </p:cNvPicPr>
          <p:nvPr/>
        </p:nvPicPr>
        <p:blipFill>
          <a:blip r:embed="rId2"/>
          <a:srcRect/>
          <a:stretch>
            <a:fillRect/>
          </a:stretch>
        </p:blipFill>
        <p:spPr bwMode="auto">
          <a:xfrm>
            <a:off x="539750" y="3168650"/>
            <a:ext cx="3255963" cy="2520950"/>
          </a:xfrm>
          <a:prstGeom prst="rect">
            <a:avLst/>
          </a:prstGeom>
          <a:noFill/>
          <a:ln w="9525">
            <a:noFill/>
            <a:miter lim="800000"/>
            <a:headEnd/>
            <a:tailEnd/>
          </a:ln>
        </p:spPr>
      </p:pic>
      <p:pic>
        <p:nvPicPr>
          <p:cNvPr id="91139" name="Picture 4" descr="Immagine correlata">
            <a:hlinkClick r:id="rId3"/>
          </p:cNvPr>
          <p:cNvPicPr>
            <a:picLocks noChangeAspect="1" noChangeArrowheads="1"/>
          </p:cNvPicPr>
          <p:nvPr/>
        </p:nvPicPr>
        <p:blipFill>
          <a:blip r:embed="rId4"/>
          <a:srcRect/>
          <a:stretch>
            <a:fillRect/>
          </a:stretch>
        </p:blipFill>
        <p:spPr bwMode="auto">
          <a:xfrm>
            <a:off x="4211638" y="2781300"/>
            <a:ext cx="3709987" cy="329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95288" y="620713"/>
            <a:ext cx="8229600" cy="5761037"/>
          </a:xfrm>
        </p:spPr>
        <p:txBody>
          <a:bodyPr wrap="square" numCol="1" anchorCtr="0" compatLnSpc="1">
            <a:prstTxWarp prst="textNoShape">
              <a:avLst/>
            </a:prstTxWarp>
          </a:bodyPr>
          <a:lstStyle/>
          <a:p>
            <a:pPr eaLnBrk="1" hangingPunct="1">
              <a:lnSpc>
                <a:spcPts val="3200"/>
              </a:lnSpc>
              <a:defRPr/>
            </a:pPr>
            <a:r>
              <a:rPr lang="it-CH" sz="1400" b="1" dirty="0" smtClean="0">
                <a:effectLst>
                  <a:outerShdw blurRad="38100" dist="38100" dir="2700000" algn="tl">
                    <a:srgbClr val="C0C0C0"/>
                  </a:outerShdw>
                </a:effectLst>
                <a:latin typeface="Comic Sans MS" pitchFamily="66" charset="0"/>
              </a:rPr>
              <a:t>FUNZIONI DELLE PROTEINE NELL’ORGANISMO</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controllo del metabolismo (enzimi)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messaggeri molecolari (ormoni, neurotrasmettitori, neurormoni)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controllo e scambio di sostanze tra interno ed esterno della cellula (proteine di membrana)</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difesa immunitaria (anticorpi)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sistema di riconoscimento cellulare (proteine dell’MHC)</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
            </a:r>
            <a:br>
              <a:rPr lang="it-CH" sz="1400" b="1" dirty="0" smtClean="0">
                <a:effectLst>
                  <a:outerShdw blurRad="38100" dist="38100" dir="2700000" algn="tl">
                    <a:srgbClr val="C0C0C0"/>
                  </a:outerShdw>
                </a:effectLst>
                <a:latin typeface="Comic Sans MS" pitchFamily="66" charset="0"/>
              </a:rPr>
            </a:br>
            <a:r>
              <a:rPr lang="it-CH" sz="1400" b="1" dirty="0" smtClean="0">
                <a:solidFill>
                  <a:srgbClr val="FF0000"/>
                </a:solidFill>
                <a:effectLst>
                  <a:outerShdw blurRad="38100" dist="38100" dir="2700000" algn="tl">
                    <a:srgbClr val="C0C0C0"/>
                  </a:outerShdw>
                </a:effectLst>
                <a:latin typeface="Comic Sans MS" pitchFamily="66" charset="0"/>
              </a:rPr>
              <a:t>SOLO IN CASI STRAORDINARI UTILIZZATE QUALE FONTE ENERGETICA </a:t>
            </a:r>
            <a:br>
              <a:rPr lang="it-CH" sz="1400" b="1" dirty="0" smtClean="0">
                <a:solidFill>
                  <a:srgbClr val="FF0000"/>
                </a:solidFill>
                <a:effectLst>
                  <a:outerShdw blurRad="38100" dist="38100" dir="2700000" algn="tl">
                    <a:srgbClr val="C0C0C0"/>
                  </a:outerShdw>
                </a:effectLst>
                <a:latin typeface="Comic Sans MS" pitchFamily="66" charset="0"/>
              </a:rPr>
            </a:br>
            <a:r>
              <a:rPr lang="it-CH" sz="1400" b="1" dirty="0" smtClean="0">
                <a:solidFill>
                  <a:srgbClr val="FF0000"/>
                </a:solidFill>
                <a:effectLst>
                  <a:outerShdw blurRad="38100" dist="38100" dir="2700000" algn="tl">
                    <a:srgbClr val="C0C0C0"/>
                  </a:outerShdw>
                </a:effectLst>
                <a:latin typeface="Comic Sans MS" pitchFamily="66" charset="0"/>
              </a:rPr>
              <a:t>situazioni di stress</a:t>
            </a:r>
            <a:br>
              <a:rPr lang="it-CH" sz="1400" b="1" dirty="0" smtClean="0">
                <a:solidFill>
                  <a:srgbClr val="FF0000"/>
                </a:solidFill>
                <a:effectLst>
                  <a:outerShdw blurRad="38100" dist="38100" dir="2700000" algn="tl">
                    <a:srgbClr val="C0C0C0"/>
                  </a:outerShdw>
                </a:effectLst>
                <a:latin typeface="Comic Sans MS" pitchFamily="66" charset="0"/>
              </a:rPr>
            </a:br>
            <a:r>
              <a:rPr lang="it-CH" sz="1400" b="1" dirty="0" smtClean="0">
                <a:solidFill>
                  <a:srgbClr val="FF0000"/>
                </a:solidFill>
                <a:effectLst>
                  <a:outerShdw blurRad="38100" dist="38100" dir="2700000" algn="tl">
                    <a:srgbClr val="C0C0C0"/>
                  </a:outerShdw>
                </a:effectLst>
                <a:latin typeface="Comic Sans MS" pitchFamily="66" charset="0"/>
              </a:rPr>
              <a:t>situazioni di digiuno prolungato</a:t>
            </a:r>
            <a:br>
              <a:rPr lang="it-CH" sz="1400" b="1" dirty="0" smtClean="0">
                <a:solidFill>
                  <a:srgbClr val="FF0000"/>
                </a:solidFill>
                <a:effectLst>
                  <a:outerShdw blurRad="38100" dist="38100" dir="2700000" algn="tl">
                    <a:srgbClr val="C0C0C0"/>
                  </a:outerShdw>
                </a:effectLst>
                <a:latin typeface="Comic Sans MS" pitchFamily="66" charset="0"/>
              </a:rPr>
            </a:br>
            <a:r>
              <a:rPr lang="it-CH" sz="1400" b="1" dirty="0" smtClean="0">
                <a:solidFill>
                  <a:srgbClr val="FF0000"/>
                </a:solidFill>
                <a:effectLst>
                  <a:outerShdw blurRad="38100" dist="38100" dir="2700000" algn="tl">
                    <a:srgbClr val="C0C0C0"/>
                  </a:outerShdw>
                </a:effectLst>
                <a:latin typeface="Comic Sans MS" pitchFamily="66" charset="0"/>
              </a:rPr>
              <a:t>attività sportive intense e durature</a:t>
            </a:r>
            <a:r>
              <a:rPr lang="it-CH" sz="1400" b="1" dirty="0" smtClean="0">
                <a:effectLst>
                  <a:outerShdw blurRad="38100" dist="38100" dir="2700000" algn="tl">
                    <a:srgbClr val="C0C0C0"/>
                  </a:outerShdw>
                </a:effectLst>
                <a:latin typeface="Comic Sans MS" pitchFamily="66" charset="0"/>
              </a:rPr>
              <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PROTEINE IN ECCESSO NON POSSONO ESSERE IMMAGAZZINATE </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(SONO CONVERTITE IN LIPIDI)</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477838" y="188913"/>
            <a:ext cx="8229600" cy="2519362"/>
          </a:xfrm>
        </p:spPr>
        <p:txBody>
          <a:bodyPr wrap="square" numCol="1" anchorCtr="0" compatLnSpc="1">
            <a:prstTxWarp prst="textNoShape">
              <a:avLst/>
            </a:prstTxWarp>
          </a:bodyPr>
          <a:lstStyle/>
          <a:p>
            <a:pPr eaLnBrk="1" hangingPunct="1">
              <a:lnSpc>
                <a:spcPts val="3200"/>
              </a:lnSpc>
              <a:defRPr/>
            </a:pPr>
            <a:r>
              <a:rPr lang="it-CH" sz="1400" b="1" dirty="0" smtClean="0">
                <a:effectLst>
                  <a:outerShdw blurRad="38100" dist="38100" dir="2700000" algn="tl">
                    <a:srgbClr val="C0C0C0"/>
                  </a:outerShdw>
                </a:effectLst>
                <a:latin typeface="Comic Sans MS" pitchFamily="66" charset="0"/>
              </a:rPr>
              <a:t>METABOLISMO PROTEICO</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Il </a:t>
            </a:r>
            <a:r>
              <a:rPr lang="it-IT" sz="1400" b="1" dirty="0" smtClean="0">
                <a:effectLst/>
                <a:latin typeface="Comic Sans MS" panose="030F0702030302020204" pitchFamily="66" charset="0"/>
              </a:rPr>
              <a:t>continuo </a:t>
            </a:r>
            <a:r>
              <a:rPr lang="it-IT" sz="1400" b="1" u="sng" dirty="0">
                <a:effectLst/>
                <a:latin typeface="Comic Sans MS" panose="030F0702030302020204" pitchFamily="66" charset="0"/>
              </a:rPr>
              <a:t>turnover tra sintesi e scissione</a:t>
            </a:r>
            <a:r>
              <a:rPr lang="it-IT" sz="1400" b="1" dirty="0">
                <a:effectLst/>
                <a:latin typeface="Comic Sans MS" panose="030F0702030302020204" pitchFamily="66" charset="0"/>
              </a:rPr>
              <a:t> delle proteine (scomposizione e </a:t>
            </a:r>
            <a:r>
              <a:rPr lang="it-IT" sz="1400" b="1" dirty="0" err="1">
                <a:effectLst/>
                <a:latin typeface="Comic Sans MS" panose="030F0702030302020204" pitchFamily="66" charset="0"/>
              </a:rPr>
              <a:t>riassemblamento</a:t>
            </a:r>
            <a:r>
              <a:rPr lang="it-IT" sz="1400" b="1" dirty="0">
                <a:effectLst/>
                <a:latin typeface="Comic Sans MS" panose="030F0702030302020204" pitchFamily="66" charset="0"/>
              </a:rPr>
              <a:t> degli aminoacidi) garantisce un loro continuo ricambio e previene la modifica strutturale</a:t>
            </a:r>
            <a:r>
              <a:rPr lang="it-IT" sz="1400" b="1" dirty="0" smtClean="0">
                <a:effectLst/>
                <a:latin typeface="Comic Sans MS" panose="030F0702030302020204" pitchFamily="66" charset="0"/>
              </a:rPr>
              <a:t>.</a:t>
            </a:r>
            <a:br>
              <a:rPr lang="it-IT" sz="1400" b="1" dirty="0" smtClean="0">
                <a:effectLst/>
                <a:latin typeface="Comic Sans MS" panose="030F0702030302020204" pitchFamily="66" charset="0"/>
              </a:rPr>
            </a:br>
            <a:r>
              <a:rPr lang="it-IT" sz="1400" b="1" dirty="0">
                <a:effectLst/>
                <a:latin typeface="Comic Sans MS" panose="030F0702030302020204" pitchFamily="66" charset="0"/>
              </a:rPr>
              <a:t/>
            </a:r>
            <a:br>
              <a:rPr lang="it-IT" sz="1400" b="1" dirty="0">
                <a:effectLst/>
                <a:latin typeface="Comic Sans MS" panose="030F0702030302020204" pitchFamily="66" charset="0"/>
              </a:rPr>
            </a:br>
            <a:r>
              <a:rPr lang="it-IT" sz="1400" b="1" dirty="0" smtClean="0">
                <a:solidFill>
                  <a:srgbClr val="FF0000"/>
                </a:solidFill>
                <a:effectLst/>
                <a:latin typeface="Comic Sans MS" panose="030F0702030302020204" pitchFamily="66" charset="0"/>
              </a:rPr>
              <a:t>APPORTO NUTRIZIONALE: 1gr per kg di massa (fino a 1,8gr durante attività sportive intense)</a:t>
            </a:r>
            <a:endParaRPr lang="it-CH" sz="1400" b="1" dirty="0" smtClean="0">
              <a:effectLst>
                <a:outerShdw blurRad="38100" dist="38100" dir="2700000" algn="tl">
                  <a:srgbClr val="C0C0C0"/>
                </a:outerShdw>
              </a:effectLst>
              <a:latin typeface="Comic Sans MS" pitchFamily="66" charset="0"/>
            </a:endParaRPr>
          </a:p>
        </p:txBody>
      </p:sp>
      <p:pic>
        <p:nvPicPr>
          <p:cNvPr id="93186" name="irc_mi" descr="Descrizione: http://www.montanapower.it/images/p005_0_02_02.jpg"/>
          <p:cNvPicPr>
            <a:picLocks noChangeAspect="1" noChangeArrowheads="1"/>
          </p:cNvPicPr>
          <p:nvPr/>
        </p:nvPicPr>
        <p:blipFill>
          <a:blip r:embed="rId2"/>
          <a:srcRect/>
          <a:stretch>
            <a:fillRect/>
          </a:stretch>
        </p:blipFill>
        <p:spPr bwMode="auto">
          <a:xfrm>
            <a:off x="2051050" y="3213100"/>
            <a:ext cx="5083175" cy="2668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549275"/>
            <a:ext cx="8229600" cy="1150938"/>
          </a:xfrm>
        </p:spPr>
        <p:txBody>
          <a:bodyPr wrap="square" numCol="1" anchorCtr="0" compatLnSpc="1">
            <a:prstTxWarp prst="textNoShape">
              <a:avLst/>
            </a:prstTxWarp>
          </a:bodyPr>
          <a:lstStyle/>
          <a:p>
            <a:pPr eaLnBrk="1" hangingPunct="1">
              <a:lnSpc>
                <a:spcPts val="3200"/>
              </a:lnSpc>
              <a:defRPr/>
            </a:pPr>
            <a:r>
              <a:rPr lang="it-CH" sz="1400" b="1" dirty="0" smtClean="0">
                <a:effectLst>
                  <a:outerShdw blurRad="38100" dist="38100" dir="2700000" algn="tl">
                    <a:srgbClr val="C0C0C0"/>
                  </a:outerShdw>
                </a:effectLst>
                <a:latin typeface="Comic Sans MS" pitchFamily="66" charset="0"/>
              </a:rPr>
              <a:t>TROPPE PROTEINE NUOCCIONO ALL’ORGANISMO</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L’eliminazione del gruppo amminico (tossico) prima della conversione in lipidi sollecita fegato e reni, e porta a perdita di grandi quantitativi di acqua (per formare urina).</a:t>
            </a:r>
          </a:p>
        </p:txBody>
      </p:sp>
      <p:pic>
        <p:nvPicPr>
          <p:cNvPr id="94210" name="irc_mi" descr="Descrizione: http://www.my-personaltrainer.it/eccesso%20di%20proteine.gif"/>
          <p:cNvPicPr>
            <a:picLocks noChangeAspect="1" noChangeArrowheads="1"/>
          </p:cNvPicPr>
          <p:nvPr/>
        </p:nvPicPr>
        <p:blipFill>
          <a:blip r:embed="rId2"/>
          <a:srcRect/>
          <a:stretch>
            <a:fillRect/>
          </a:stretch>
        </p:blipFill>
        <p:spPr bwMode="auto">
          <a:xfrm>
            <a:off x="2339975" y="1943100"/>
            <a:ext cx="4392613" cy="435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404813"/>
            <a:ext cx="8229600" cy="792162"/>
          </a:xfrm>
        </p:spPr>
        <p:txBody>
          <a:bodyPr wrap="square" numCol="1" anchorCtr="0" compatLnSpc="1">
            <a:prstTxWarp prst="textNoShape">
              <a:avLst/>
            </a:prstTxWarp>
          </a:bodyPr>
          <a:lstStyle/>
          <a:p>
            <a:pPr>
              <a:lnSpc>
                <a:spcPts val="3200"/>
              </a:lnSpc>
              <a:defRPr/>
            </a:pPr>
            <a:r>
              <a:rPr lang="it-IT" sz="1600" b="1" dirty="0" smtClean="0">
                <a:effectLst/>
                <a:latin typeface="Comic Sans MS" pitchFamily="66" charset="0"/>
              </a:rPr>
              <a:t>OGGI È CAMBIATO IL CONTESTO: reazioni stressanti utili </a:t>
            </a:r>
            <a:r>
              <a:rPr lang="it-IT" sz="1600" b="1" dirty="0" smtClean="0">
                <a:solidFill>
                  <a:srgbClr val="FF0000"/>
                </a:solidFill>
                <a:effectLst/>
                <a:latin typeface="Comic Sans MS" pitchFamily="66" charset="0"/>
              </a:rPr>
              <a:t>solo in condizioni di potenziale pericolo</a:t>
            </a:r>
            <a:endParaRPr lang="it-CH" sz="1600" dirty="0" smtClean="0">
              <a:solidFill>
                <a:srgbClr val="FF0000"/>
              </a:solidFill>
              <a:effectLst>
                <a:outerShdw blurRad="38100" dist="38100" dir="2700000" algn="tl">
                  <a:srgbClr val="C0C0C0"/>
                </a:outerShdw>
              </a:effectLst>
              <a:latin typeface="Comic Sans MS" pitchFamily="66" charset="0"/>
            </a:endParaRPr>
          </a:p>
        </p:txBody>
      </p:sp>
      <p:pic>
        <p:nvPicPr>
          <p:cNvPr id="21506" name="Picture 4" descr="Risultati immagini per pericolo e guerre">
            <a:hlinkClick r:id="rId2"/>
          </p:cNvPr>
          <p:cNvPicPr>
            <a:picLocks noChangeAspect="1" noChangeArrowheads="1"/>
          </p:cNvPicPr>
          <p:nvPr/>
        </p:nvPicPr>
        <p:blipFill>
          <a:blip r:embed="rId3"/>
          <a:srcRect/>
          <a:stretch>
            <a:fillRect/>
          </a:stretch>
        </p:blipFill>
        <p:spPr bwMode="auto">
          <a:xfrm>
            <a:off x="4284663" y="2492375"/>
            <a:ext cx="4171950" cy="2952750"/>
          </a:xfrm>
          <a:prstGeom prst="rect">
            <a:avLst/>
          </a:prstGeom>
          <a:noFill/>
          <a:ln w="9525">
            <a:noFill/>
            <a:miter lim="800000"/>
            <a:headEnd/>
            <a:tailEnd/>
          </a:ln>
        </p:spPr>
      </p:pic>
      <p:pic>
        <p:nvPicPr>
          <p:cNvPr id="21507" name="Picture 6" descr="Risultati immagini per potenziali pericoli">
            <a:hlinkClick r:id="rId4"/>
          </p:cNvPr>
          <p:cNvPicPr>
            <a:picLocks noChangeAspect="1" noChangeArrowheads="1"/>
          </p:cNvPicPr>
          <p:nvPr/>
        </p:nvPicPr>
        <p:blipFill>
          <a:blip r:embed="rId5"/>
          <a:srcRect/>
          <a:stretch>
            <a:fillRect/>
          </a:stretch>
        </p:blipFill>
        <p:spPr bwMode="auto">
          <a:xfrm>
            <a:off x="539750" y="4333875"/>
            <a:ext cx="3527425" cy="1243013"/>
          </a:xfrm>
          <a:prstGeom prst="rect">
            <a:avLst/>
          </a:prstGeom>
          <a:noFill/>
          <a:ln w="9525">
            <a:noFill/>
            <a:miter lim="800000"/>
            <a:headEnd/>
            <a:tailEnd/>
          </a:ln>
        </p:spPr>
      </p:pic>
      <p:pic>
        <p:nvPicPr>
          <p:cNvPr id="21508" name="Picture 7" descr="Risultati immagini per situazioni pericolose">
            <a:hlinkClick r:id="rId6"/>
          </p:cNvPr>
          <p:cNvPicPr>
            <a:picLocks noChangeAspect="1" noChangeArrowheads="1"/>
          </p:cNvPicPr>
          <p:nvPr/>
        </p:nvPicPr>
        <p:blipFill>
          <a:blip r:embed="rId7"/>
          <a:srcRect/>
          <a:stretch>
            <a:fillRect/>
          </a:stretch>
        </p:blipFill>
        <p:spPr bwMode="auto">
          <a:xfrm>
            <a:off x="468313" y="1989138"/>
            <a:ext cx="3455987" cy="1839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333375"/>
            <a:ext cx="8229600" cy="1582738"/>
          </a:xfrm>
        </p:spPr>
        <p:txBody>
          <a:bodyPr wrap="square" numCol="1" anchorCtr="0" compatLnSpc="1">
            <a:prstTxWarp prst="textNoShape">
              <a:avLst/>
            </a:prstTxWarp>
          </a:bodyPr>
          <a:lstStyle/>
          <a:p>
            <a:pPr eaLnBrk="1" hangingPunct="1">
              <a:lnSpc>
                <a:spcPts val="3200"/>
              </a:lnSpc>
              <a:defRPr/>
            </a:pPr>
            <a:r>
              <a:rPr lang="it-CH" sz="1400" b="1" dirty="0" smtClean="0">
                <a:effectLst>
                  <a:outerShdw blurRad="38100" dist="38100" dir="2700000" algn="tl">
                    <a:srgbClr val="C0C0C0"/>
                  </a:outerShdw>
                </a:effectLst>
                <a:latin typeface="Comic Sans MS" pitchFamily="66" charset="0"/>
              </a:rPr>
              <a:t>FLORA INTESTINALE: INDISPENSABILE PER IL NOSTRO BENESSERE PSICO-FISICO</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La flora intestinale incide sulla fisiologia e sull’equilibrio dell’umore. La nostra alimentazione determina il tipo di flora e la natura dei loro metaboliti.</a:t>
            </a:r>
          </a:p>
        </p:txBody>
      </p:sp>
      <p:pic>
        <p:nvPicPr>
          <p:cNvPr id="95234" name="irc_mi" descr="Risultati immagini per ruolo flora intestinale">
            <a:hlinkClick r:id="rId2"/>
          </p:cNvPr>
          <p:cNvPicPr>
            <a:picLocks noChangeAspect="1" noChangeArrowheads="1"/>
          </p:cNvPicPr>
          <p:nvPr/>
        </p:nvPicPr>
        <p:blipFill>
          <a:blip r:embed="rId3"/>
          <a:srcRect/>
          <a:stretch>
            <a:fillRect/>
          </a:stretch>
        </p:blipFill>
        <p:spPr bwMode="auto">
          <a:xfrm>
            <a:off x="1692275" y="2562225"/>
            <a:ext cx="5230813" cy="352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333375"/>
            <a:ext cx="8229600" cy="2159000"/>
          </a:xfrm>
        </p:spPr>
        <p:txBody>
          <a:bodyPr wrap="square" numCol="1" anchorCtr="0" compatLnSpc="1">
            <a:prstTxWarp prst="textNoShape">
              <a:avLst/>
            </a:prstTxWarp>
          </a:bodyPr>
          <a:lstStyle/>
          <a:p>
            <a:pPr eaLnBrk="1" hangingPunct="1">
              <a:lnSpc>
                <a:spcPts val="3200"/>
              </a:lnSpc>
              <a:defRPr/>
            </a:pPr>
            <a:r>
              <a:rPr lang="it-IT" sz="1400" b="1" dirty="0" smtClean="0">
                <a:effectLst/>
                <a:latin typeface="Comic Sans MS" panose="030F0702030302020204" pitchFamily="66" charset="0"/>
              </a:rPr>
              <a:t>La flora intestinale è diventata parte integrante del nostro organismo, il suo influsso sul nostro benessere è fondamentale</a:t>
            </a:r>
            <a:br>
              <a:rPr lang="it-IT" sz="1400" b="1" dirty="0" smtClean="0">
                <a:effectLst/>
                <a:latin typeface="Comic Sans MS" panose="030F0702030302020204" pitchFamily="66" charset="0"/>
              </a:rPr>
            </a:br>
            <a:r>
              <a:rPr lang="it-IT" sz="1400" b="1" dirty="0" err="1">
                <a:solidFill>
                  <a:srgbClr val="FF0000"/>
                </a:solidFill>
                <a:effectLst/>
                <a:latin typeface="Comic Sans MS" panose="030F0702030302020204" pitchFamily="66" charset="0"/>
              </a:rPr>
              <a:t>Gi</a:t>
            </a:r>
            <a:r>
              <a:rPr lang="it-IT" sz="1400" b="1" dirty="0">
                <a:solidFill>
                  <a:srgbClr val="FF0000"/>
                </a:solidFill>
                <a:effectLst/>
                <a:latin typeface="Comic Sans MS" panose="030F0702030302020204" pitchFamily="66" charset="0"/>
              </a:rPr>
              <a:t> alimenti influenzano la qualità dei metaboliti della flora intestinale, e sono determinanti ai fini del benessere cellulare e dell’organismo, e della prevenzione di numerose patologie degenerative e </a:t>
            </a:r>
            <a:r>
              <a:rPr lang="it-IT" sz="1400" b="1" dirty="0" smtClean="0">
                <a:solidFill>
                  <a:srgbClr val="FF0000"/>
                </a:solidFill>
                <a:effectLst/>
                <a:latin typeface="Comic Sans MS" panose="030F0702030302020204" pitchFamily="66" charset="0"/>
              </a:rPr>
              <a:t>infiammatorie</a:t>
            </a:r>
            <a:endParaRPr lang="it-CH" sz="1400" b="1" dirty="0" smtClean="0">
              <a:solidFill>
                <a:srgbClr val="FF0000"/>
              </a:solidFill>
              <a:effectLst>
                <a:outerShdw blurRad="38100" dist="38100" dir="2700000" algn="tl">
                  <a:srgbClr val="C0C0C0"/>
                </a:outerShdw>
              </a:effectLst>
              <a:latin typeface="Comic Sans MS" pitchFamily="66" charset="0"/>
            </a:endParaRPr>
          </a:p>
        </p:txBody>
      </p:sp>
      <p:pic>
        <p:nvPicPr>
          <p:cNvPr id="96258" name="irc_mi" descr="Risultati immagini per ruolo flora intestinale">
            <a:hlinkClick r:id="rId2"/>
          </p:cNvPr>
          <p:cNvPicPr>
            <a:picLocks noChangeAspect="1" noChangeArrowheads="1"/>
          </p:cNvPicPr>
          <p:nvPr/>
        </p:nvPicPr>
        <p:blipFill>
          <a:blip r:embed="rId3"/>
          <a:srcRect/>
          <a:stretch>
            <a:fillRect/>
          </a:stretch>
        </p:blipFill>
        <p:spPr bwMode="auto">
          <a:xfrm>
            <a:off x="2051050" y="2708275"/>
            <a:ext cx="5146675" cy="332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476250"/>
            <a:ext cx="8229600" cy="5113338"/>
          </a:xfrm>
        </p:spPr>
        <p:txBody>
          <a:bodyPr wrap="square" numCol="1" anchorCtr="0" compatLnSpc="1">
            <a:prstTxWarp prst="textNoShape">
              <a:avLst/>
            </a:prstTxWarp>
          </a:bodyPr>
          <a:lstStyle/>
          <a:p>
            <a:pPr eaLnBrk="1" hangingPunct="1">
              <a:lnSpc>
                <a:spcPts val="3200"/>
              </a:lnSpc>
              <a:defRPr/>
            </a:pPr>
            <a:r>
              <a:rPr lang="it-CH" sz="1800" b="1" dirty="0" smtClean="0">
                <a:solidFill>
                  <a:srgbClr val="C51401"/>
                </a:solidFill>
                <a:effectLst>
                  <a:outerShdw blurRad="38100" dist="38100" dir="2700000" algn="tl">
                    <a:srgbClr val="C0C0C0"/>
                  </a:outerShdw>
                </a:effectLst>
                <a:latin typeface="Comic Sans MS" pitchFamily="66" charset="0"/>
              </a:rPr>
              <a:t>Errori alimentari: eccesso di prodotti animali</a:t>
            </a:r>
            <a:r>
              <a:rPr lang="it-CH" sz="1400" b="1" dirty="0" smtClean="0">
                <a:effectLst>
                  <a:outerShdw blurRad="38100" dist="38100" dir="2700000" algn="tl">
                    <a:srgbClr val="C0C0C0"/>
                  </a:outerShdw>
                </a:effectLst>
                <a:latin typeface="Comic Sans MS" pitchFamily="66" charset="0"/>
              </a:rPr>
              <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eccesso di lipidi di origine animale (arteriosclerosi, problemi gravi al sistema cardiocircolatorio)</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acidità (</a:t>
            </a:r>
            <a:r>
              <a:rPr lang="it-CH" sz="1400" b="1" dirty="0" err="1" smtClean="0">
                <a:effectLst>
                  <a:outerShdw blurRad="38100" dist="38100" dir="2700000" algn="tl">
                    <a:srgbClr val="C0C0C0"/>
                  </a:outerShdw>
                </a:effectLst>
                <a:latin typeface="Comic Sans MS" pitchFamily="66" charset="0"/>
              </a:rPr>
              <a:t>pH</a:t>
            </a:r>
            <a:r>
              <a:rPr lang="it-CH" sz="1400" b="1" dirty="0" smtClean="0">
                <a:effectLst>
                  <a:outerShdw blurRad="38100" dist="38100" dir="2700000" algn="tl">
                    <a:srgbClr val="C0C0C0"/>
                  </a:outerShdw>
                </a:effectLst>
                <a:latin typeface="Comic Sans MS" pitchFamily="66" charset="0"/>
              </a:rPr>
              <a:t> cala), abbassamento del rendimento cellulare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infiammazioni </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disturbi al sistema digerente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disidratazione, affaticamento renale ed epatico (smaltimento gruppo amminico)</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
            </a:r>
            <a:br>
              <a:rPr lang="it-CH" sz="1400" b="1" dirty="0" smtClean="0">
                <a:effectLst>
                  <a:outerShdw blurRad="38100" dist="38100" dir="2700000" algn="tl">
                    <a:srgbClr val="C0C0C0"/>
                  </a:outerShdw>
                </a:effectLst>
                <a:latin typeface="Comic Sans MS" pitchFamily="66" charset="0"/>
              </a:rPr>
            </a:br>
            <a:r>
              <a:rPr lang="it-CH" sz="1800" b="1" dirty="0" smtClean="0">
                <a:solidFill>
                  <a:srgbClr val="C51401"/>
                </a:solidFill>
                <a:effectLst>
                  <a:outerShdw blurRad="38100" dist="38100" dir="2700000" algn="tl">
                    <a:srgbClr val="C0C0C0"/>
                  </a:outerShdw>
                </a:effectLst>
                <a:latin typeface="Comic Sans MS" pitchFamily="66" charset="0"/>
              </a:rPr>
              <a:t>Errori alimentari: quantità insufficiente di acqua</a:t>
            </a:r>
            <a:r>
              <a:rPr lang="it-CH" sz="1400" b="1" dirty="0" smtClean="0">
                <a:effectLst>
                  <a:outerShdw blurRad="38100" dist="38100" dir="2700000" algn="tl">
                    <a:srgbClr val="C0C0C0"/>
                  </a:outerShdw>
                </a:effectLst>
                <a:latin typeface="Comic Sans MS" pitchFamily="66" charset="0"/>
              </a:rPr>
              <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calo del </a:t>
            </a:r>
            <a:r>
              <a:rPr lang="it-CH" sz="1400" b="1" dirty="0" err="1" smtClean="0">
                <a:effectLst>
                  <a:outerShdw blurRad="38100" dist="38100" dir="2700000" algn="tl">
                    <a:srgbClr val="C0C0C0"/>
                  </a:outerShdw>
                </a:effectLst>
                <a:latin typeface="Comic Sans MS" pitchFamily="66" charset="0"/>
              </a:rPr>
              <a:t>pH</a:t>
            </a:r>
            <a:r>
              <a:rPr lang="it-CH" sz="1400" b="1" dirty="0" smtClean="0">
                <a:effectLst>
                  <a:outerShdw blurRad="38100" dist="38100" dir="2700000" algn="tl">
                    <a:srgbClr val="C0C0C0"/>
                  </a:outerShdw>
                </a:effectLst>
                <a:latin typeface="Comic Sans MS" pitchFamily="66" charset="0"/>
              </a:rPr>
              <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calo del rendimento cellulare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infiammazioni più frequenti</a:t>
            </a:r>
            <a:r>
              <a:rPr lang="it-IT" dirty="0" smtClean="0">
                <a:effectLst/>
              </a:rPr>
              <a:t> </a:t>
            </a:r>
            <a:endParaRPr lang="it-CH" dirty="0" smtClean="0">
              <a:effectLs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476250"/>
            <a:ext cx="8229600" cy="5329238"/>
          </a:xfrm>
        </p:spPr>
        <p:txBody>
          <a:bodyPr wrap="square" numCol="1" anchorCtr="0" compatLnSpc="1">
            <a:prstTxWarp prst="textNoShape">
              <a:avLst/>
            </a:prstTxWarp>
          </a:bodyPr>
          <a:lstStyle/>
          <a:p>
            <a:pPr eaLnBrk="1" hangingPunct="1">
              <a:lnSpc>
                <a:spcPts val="3200"/>
              </a:lnSpc>
              <a:defRPr/>
            </a:pPr>
            <a:r>
              <a:rPr lang="it-CH" sz="1800" b="1" dirty="0" smtClean="0">
                <a:solidFill>
                  <a:srgbClr val="C51401"/>
                </a:solidFill>
                <a:effectLst>
                  <a:outerShdw blurRad="38100" dist="38100" dir="2700000" algn="tl">
                    <a:srgbClr val="C0C0C0"/>
                  </a:outerShdw>
                </a:effectLst>
                <a:latin typeface="Comic Sans MS" pitchFamily="66" charset="0"/>
              </a:rPr>
              <a:t>Errori alimentari: eccesso di cibi zuccherati e raffinati</a:t>
            </a:r>
            <a:br>
              <a:rPr lang="it-CH" sz="1800" b="1" dirty="0" smtClean="0">
                <a:solidFill>
                  <a:srgbClr val="C51401"/>
                </a:solidFill>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diabete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calo del </a:t>
            </a:r>
            <a:r>
              <a:rPr lang="it-CH" sz="1400" b="1" dirty="0" err="1" smtClean="0">
                <a:effectLst>
                  <a:outerShdw blurRad="38100" dist="38100" dir="2700000" algn="tl">
                    <a:srgbClr val="C0C0C0"/>
                  </a:outerShdw>
                </a:effectLst>
                <a:latin typeface="Comic Sans MS" pitchFamily="66" charset="0"/>
              </a:rPr>
              <a:t>pH</a:t>
            </a:r>
            <a:r>
              <a:rPr lang="it-CH" sz="1400" b="1" dirty="0" smtClean="0">
                <a:effectLst>
                  <a:outerShdw blurRad="38100" dist="38100" dir="2700000" algn="tl">
                    <a:srgbClr val="C0C0C0"/>
                  </a:outerShdw>
                </a:effectLst>
                <a:latin typeface="Comic Sans MS" pitchFamily="66" charset="0"/>
              </a:rPr>
              <a:t>, abbassamento del rendimento cellulare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sovrappeso</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mancanza di nutrienti fondamentali (presenti nell’integrale)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iperattività e deficit dell’attenzione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aumenta il rischio di arteriosclerosi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
            </a:r>
            <a:br>
              <a:rPr lang="it-CH" sz="1400" b="1" dirty="0" smtClean="0">
                <a:effectLst>
                  <a:outerShdw blurRad="38100" dist="38100" dir="2700000" algn="tl">
                    <a:srgbClr val="C0C0C0"/>
                  </a:outerShdw>
                </a:effectLst>
                <a:latin typeface="Comic Sans MS" pitchFamily="66" charset="0"/>
              </a:rPr>
            </a:br>
            <a:r>
              <a:rPr lang="it-CH" sz="1800" b="1" dirty="0" smtClean="0">
                <a:solidFill>
                  <a:srgbClr val="C51401"/>
                </a:solidFill>
                <a:effectLst>
                  <a:outerShdw blurRad="38100" dist="38100" dir="2700000" algn="tl">
                    <a:srgbClr val="C0C0C0"/>
                  </a:outerShdw>
                </a:effectLst>
                <a:latin typeface="Comic Sans MS" pitchFamily="66" charset="0"/>
              </a:rPr>
              <a:t>Errori alimentari: scarsità di fibre (frutta, verdura, legumi, integrale)</a:t>
            </a:r>
            <a:br>
              <a:rPr lang="it-CH" sz="1800" b="1" dirty="0" smtClean="0">
                <a:solidFill>
                  <a:srgbClr val="C51401"/>
                </a:solidFill>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aumenta il rischio di infiammazioni e tumori al sistema digerente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maggior assorbimento di lipidi di origine animale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drastico calo della flora intestinale buona</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aumento di metaboliti dannosi da parte della flora intestinale</a:t>
            </a:r>
            <a:endParaRPr lang="it-CH" dirty="0" smtClean="0">
              <a:effectLs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476250"/>
            <a:ext cx="8229600" cy="5329238"/>
          </a:xfrm>
        </p:spPr>
        <p:txBody>
          <a:bodyPr wrap="square" numCol="1" anchorCtr="0" compatLnSpc="1">
            <a:prstTxWarp prst="textNoShape">
              <a:avLst/>
            </a:prstTxWarp>
          </a:bodyPr>
          <a:lstStyle/>
          <a:p>
            <a:pPr eaLnBrk="1" hangingPunct="1">
              <a:lnSpc>
                <a:spcPts val="3200"/>
              </a:lnSpc>
              <a:defRPr/>
            </a:pPr>
            <a:r>
              <a:rPr lang="it-CH" sz="1800" b="1" dirty="0" smtClean="0">
                <a:solidFill>
                  <a:srgbClr val="C51401"/>
                </a:solidFill>
                <a:effectLst>
                  <a:outerShdw blurRad="38100" dist="38100" dir="2700000" algn="tl">
                    <a:srgbClr val="C0C0C0"/>
                  </a:outerShdw>
                </a:effectLst>
                <a:latin typeface="Comic Sans MS" pitchFamily="66" charset="0"/>
              </a:rPr>
              <a:t>Errori alimentari: quantità insufficienti di frutta e verdura</a:t>
            </a:r>
            <a:br>
              <a:rPr lang="it-CH" sz="1800" b="1" dirty="0" smtClean="0">
                <a:solidFill>
                  <a:srgbClr val="C51401"/>
                </a:solidFill>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calo del </a:t>
            </a:r>
            <a:r>
              <a:rPr lang="it-CH" sz="1400" b="1" dirty="0" err="1" smtClean="0">
                <a:effectLst>
                  <a:outerShdw blurRad="38100" dist="38100" dir="2700000" algn="tl">
                    <a:srgbClr val="C0C0C0"/>
                  </a:outerShdw>
                </a:effectLst>
                <a:latin typeface="Comic Sans MS" pitchFamily="66" charset="0"/>
              </a:rPr>
              <a:t>pH</a:t>
            </a:r>
            <a:r>
              <a:rPr lang="it-CH" sz="1400" b="1" dirty="0" smtClean="0">
                <a:effectLst>
                  <a:outerShdw blurRad="38100" dist="38100" dir="2700000" algn="tl">
                    <a:srgbClr val="C0C0C0"/>
                  </a:outerShdw>
                </a:effectLst>
                <a:latin typeface="Comic Sans MS" pitchFamily="66" charset="0"/>
              </a:rPr>
              <a:t> (frutta e verdura rappresentano i cibi alcalini) e conseguente </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calo del rendimento cellulare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aumentato rischio di infiammazioni e tumori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scarsità di antiossidanti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scarsità di vitamine idrosolubili e conseguente indebolimento delle difese immunitari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
            </a:r>
            <a:br>
              <a:rPr lang="it-CH" sz="1400" b="1" dirty="0" smtClean="0">
                <a:effectLst>
                  <a:outerShdw blurRad="38100" dist="38100" dir="2700000" algn="tl">
                    <a:srgbClr val="C0C0C0"/>
                  </a:outerShdw>
                </a:effectLst>
                <a:latin typeface="Comic Sans MS" pitchFamily="66" charset="0"/>
              </a:rPr>
            </a:br>
            <a:r>
              <a:rPr lang="it-CH" sz="1400" b="1" dirty="0" smtClean="0">
                <a:solidFill>
                  <a:srgbClr val="C51401"/>
                </a:solidFill>
                <a:effectLst>
                  <a:outerShdw blurRad="38100" dist="38100" dir="2700000" algn="tl">
                    <a:srgbClr val="C0C0C0"/>
                  </a:outerShdw>
                </a:effectLst>
                <a:latin typeface="Comic Sans MS" pitchFamily="66" charset="0"/>
              </a:rPr>
              <a:t/>
            </a:r>
            <a:br>
              <a:rPr lang="it-CH" sz="1400" b="1" dirty="0" smtClean="0">
                <a:solidFill>
                  <a:srgbClr val="C51401"/>
                </a:solidFill>
                <a:effectLst>
                  <a:outerShdw blurRad="38100" dist="38100" dir="2700000" algn="tl">
                    <a:srgbClr val="C0C0C0"/>
                  </a:outerShdw>
                </a:effectLst>
                <a:latin typeface="Comic Sans MS" pitchFamily="66" charset="0"/>
              </a:rPr>
            </a:br>
            <a:r>
              <a:rPr lang="it-CH" sz="1800" b="1" dirty="0" smtClean="0">
                <a:solidFill>
                  <a:srgbClr val="C51401"/>
                </a:solidFill>
                <a:effectLst>
                  <a:outerShdw blurRad="38100" dist="38100" dir="2700000" algn="tl">
                    <a:srgbClr val="C0C0C0"/>
                  </a:outerShdw>
                </a:effectLst>
                <a:latin typeface="Comic Sans MS" pitchFamily="66" charset="0"/>
              </a:rPr>
              <a:t>Errori alimentari: abuso di cibi e bevande acidi (prodotti animali, alcol, zuccheri, prodotti raffinati)</a:t>
            </a:r>
            <a:br>
              <a:rPr lang="it-CH" sz="1800" b="1" dirty="0" smtClean="0">
                <a:solidFill>
                  <a:srgbClr val="C51401"/>
                </a:solidFill>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aumento del grado di acidità e conseguente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calo del rendimento cellulare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aumentato rischio di infiammazioni e tumori</a:t>
            </a:r>
            <a:endParaRPr lang="it-CH" dirty="0" smtClean="0">
              <a:effectLs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olo 5"/>
          <p:cNvSpPr>
            <a:spLocks noGrp="1"/>
          </p:cNvSpPr>
          <p:nvPr>
            <p:ph type="title" idx="4294967295"/>
          </p:nvPr>
        </p:nvSpPr>
        <p:spPr bwMode="auto">
          <a:xfrm>
            <a:off x="323850" y="476250"/>
            <a:ext cx="8229600" cy="5329238"/>
          </a:xfrm>
          <a:noFill/>
        </p:spPr>
        <p:txBody>
          <a:bodyPr wrap="square" numCol="1" anchorCtr="0" compatLnSpc="1">
            <a:prstTxWarp prst="textNoShape">
              <a:avLst/>
            </a:prstTxWarp>
          </a:bodyPr>
          <a:lstStyle/>
          <a:p>
            <a:pPr eaLnBrk="1" hangingPunct="1">
              <a:lnSpc>
                <a:spcPts val="3200"/>
              </a:lnSpc>
            </a:pPr>
            <a:r>
              <a:rPr lang="it-CH" sz="1800" b="1" smtClean="0">
                <a:solidFill>
                  <a:srgbClr val="C51401"/>
                </a:solidFill>
                <a:effectLst/>
                <a:latin typeface="Comic Sans MS" pitchFamily="66" charset="0"/>
              </a:rPr>
              <a:t>Alimentazione sana: prodotti integrali (grano con crusca e germe)</a:t>
            </a:r>
            <a:br>
              <a:rPr lang="it-CH" sz="1800" b="1" smtClean="0">
                <a:solidFill>
                  <a:srgbClr val="C51401"/>
                </a:solidFill>
                <a:effectLst/>
                <a:latin typeface="Comic Sans MS" pitchFamily="66" charset="0"/>
              </a:rPr>
            </a:br>
            <a:r>
              <a:rPr lang="it-CH" sz="1400" b="1" smtClean="0">
                <a:effectLst/>
                <a:latin typeface="Comic Sans MS" pitchFamily="66" charset="0"/>
              </a:rPr>
              <a:t>contengono molti nutrienti essenziali all’organismo (vitamine, fibre, minerali, omega 3 e 6, proteine)</a:t>
            </a:r>
            <a:br>
              <a:rPr lang="it-CH" sz="1400" b="1" smtClean="0">
                <a:effectLst/>
                <a:latin typeface="Comic Sans MS" pitchFamily="66" charset="0"/>
              </a:rPr>
            </a:br>
            <a:r>
              <a:rPr lang="it-CH" sz="1400" b="1" smtClean="0">
                <a:effectLst/>
                <a:latin typeface="Comic Sans MS" pitchFamily="66" charset="0"/>
              </a:rPr>
              <a:t>evitano picchi del tasso glicemico</a:t>
            </a:r>
            <a:br>
              <a:rPr lang="it-CH" sz="1400" b="1" smtClean="0">
                <a:effectLst/>
                <a:latin typeface="Comic Sans MS" pitchFamily="66" charset="0"/>
              </a:rPr>
            </a:br>
            <a:r>
              <a:rPr lang="it-CH" sz="1400" b="1" smtClean="0">
                <a:effectLst/>
                <a:latin typeface="Comic Sans MS" pitchFamily="66" charset="0"/>
              </a:rPr>
              <a:t>permettono all’organismo di sfruttare al meglio le sostanze ingerite</a:t>
            </a:r>
            <a:br>
              <a:rPr lang="it-CH" sz="1400" b="1" smtClean="0">
                <a:effectLst/>
                <a:latin typeface="Comic Sans MS" pitchFamily="66" charset="0"/>
              </a:rPr>
            </a:br>
            <a:r>
              <a:rPr lang="it-CH" sz="1400" b="1" smtClean="0">
                <a:effectLst/>
                <a:latin typeface="Comic Sans MS" pitchFamily="66" charset="0"/>
              </a:rPr>
              <a:t>prevengono carenze alimentari</a:t>
            </a:r>
            <a:br>
              <a:rPr lang="it-CH" sz="1400" b="1" smtClean="0">
                <a:effectLst/>
                <a:latin typeface="Comic Sans MS" pitchFamily="66" charset="0"/>
              </a:rPr>
            </a:br>
            <a:r>
              <a:rPr lang="it-CH" sz="1400" b="1" smtClean="0">
                <a:effectLst/>
                <a:latin typeface="Comic Sans MS" pitchFamily="66" charset="0"/>
              </a:rPr>
              <a:t>prevengono il sovrappeso</a:t>
            </a:r>
            <a:br>
              <a:rPr lang="it-CH" sz="1400" b="1" smtClean="0">
                <a:effectLst/>
                <a:latin typeface="Comic Sans MS" pitchFamily="66" charset="0"/>
              </a:rPr>
            </a:br>
            <a:r>
              <a:rPr lang="it-CH" sz="1400" b="1" smtClean="0">
                <a:effectLst/>
                <a:latin typeface="Comic Sans MS" pitchFamily="66" charset="0"/>
              </a:rPr>
              <a:t>favoriscono la flora intestinale buona e il loro metabolismo</a:t>
            </a:r>
            <a:br>
              <a:rPr lang="it-CH" sz="14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CH" sz="1800" b="1" smtClean="0">
                <a:solidFill>
                  <a:srgbClr val="C51401"/>
                </a:solidFill>
                <a:effectLst/>
                <a:latin typeface="Comic Sans MS" pitchFamily="66" charset="0"/>
              </a:rPr>
              <a:t>Alimentazione sana: lipidi di origine vegetale (semi, noci, oli) e pesce</a:t>
            </a:r>
            <a:r>
              <a:rPr lang="it-CH" sz="1600" b="1" smtClean="0">
                <a:solidFill>
                  <a:srgbClr val="C51401"/>
                </a:solidFill>
                <a:effectLst/>
                <a:latin typeface="Comic Sans MS" pitchFamily="66" charset="0"/>
              </a:rPr>
              <a:t/>
            </a:r>
            <a:br>
              <a:rPr lang="it-CH" sz="1600" b="1" smtClean="0">
                <a:solidFill>
                  <a:srgbClr val="C51401"/>
                </a:solidFill>
                <a:effectLst/>
                <a:latin typeface="Comic Sans MS" pitchFamily="66" charset="0"/>
              </a:rPr>
            </a:br>
            <a:r>
              <a:rPr lang="it-CH" sz="1400" b="1" smtClean="0">
                <a:effectLst/>
                <a:latin typeface="Comic Sans MS" pitchFamily="66" charset="0"/>
              </a:rPr>
              <a:t>essenziali al cervello, ottimizzano il rendimento cognitivo</a:t>
            </a:r>
            <a:br>
              <a:rPr lang="it-CH" sz="1400" b="1" smtClean="0">
                <a:effectLst/>
                <a:latin typeface="Comic Sans MS" pitchFamily="66" charset="0"/>
              </a:rPr>
            </a:br>
            <a:r>
              <a:rPr lang="it-CH" sz="1400" b="1" smtClean="0">
                <a:effectLst/>
                <a:latin typeface="Comic Sans MS" pitchFamily="66" charset="0"/>
              </a:rPr>
              <a:t>prevengono e curano patologie del sistema cardiocircolatorio</a:t>
            </a:r>
            <a:br>
              <a:rPr lang="it-CH" sz="1400" b="1" smtClean="0">
                <a:effectLst/>
                <a:latin typeface="Comic Sans MS" pitchFamily="66" charset="0"/>
              </a:rPr>
            </a:br>
            <a:r>
              <a:rPr lang="it-CH" sz="1400" b="1" smtClean="0">
                <a:effectLst/>
                <a:latin typeface="Comic Sans MS" pitchFamily="66" charset="0"/>
              </a:rPr>
              <a:t>hanno funzioni immunoregolatrici</a:t>
            </a:r>
            <a:endParaRPr lang="it-CH" sz="1400" b="1" smtClean="0">
              <a:solidFill>
                <a:srgbClr val="C5140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olo 5"/>
          <p:cNvSpPr>
            <a:spLocks noGrp="1"/>
          </p:cNvSpPr>
          <p:nvPr>
            <p:ph type="title" idx="4294967295"/>
          </p:nvPr>
        </p:nvSpPr>
        <p:spPr bwMode="auto">
          <a:xfrm>
            <a:off x="323850" y="620713"/>
            <a:ext cx="8229600" cy="4537075"/>
          </a:xfrm>
          <a:noFill/>
        </p:spPr>
        <p:txBody>
          <a:bodyPr wrap="square" numCol="1" anchorCtr="0" compatLnSpc="1">
            <a:prstTxWarp prst="textNoShape">
              <a:avLst/>
            </a:prstTxWarp>
          </a:bodyPr>
          <a:lstStyle/>
          <a:p>
            <a:pPr eaLnBrk="1" hangingPunct="1">
              <a:lnSpc>
                <a:spcPts val="3200"/>
              </a:lnSpc>
            </a:pPr>
            <a:r>
              <a:rPr lang="it-CH" sz="1800" b="1" smtClean="0">
                <a:solidFill>
                  <a:srgbClr val="C51401"/>
                </a:solidFill>
                <a:effectLst/>
                <a:latin typeface="Comic Sans MS" pitchFamily="66" charset="0"/>
              </a:rPr>
              <a:t>Alimentazione sana: legumi, frutta, verdura, integrale</a:t>
            </a:r>
            <a:br>
              <a:rPr lang="it-CH" sz="1800" b="1" smtClean="0">
                <a:solidFill>
                  <a:srgbClr val="C51401"/>
                </a:solidFill>
                <a:effectLst/>
                <a:latin typeface="Comic Sans MS" pitchFamily="66" charset="0"/>
              </a:rPr>
            </a:br>
            <a:r>
              <a:rPr lang="it-CH" sz="1400" b="1" smtClean="0">
                <a:effectLst/>
                <a:latin typeface="Comic Sans MS" pitchFamily="66" charset="0"/>
              </a:rPr>
              <a:t>cibi alcalini (prevengono l’acidità e bilanciano il pH)</a:t>
            </a:r>
            <a:br>
              <a:rPr lang="it-CH" sz="1400" b="1" smtClean="0">
                <a:effectLst/>
                <a:latin typeface="Comic Sans MS" pitchFamily="66" charset="0"/>
              </a:rPr>
            </a:br>
            <a:r>
              <a:rPr lang="it-CH" sz="1400" b="1" smtClean="0">
                <a:effectLst/>
                <a:latin typeface="Comic Sans MS" pitchFamily="66" charset="0"/>
              </a:rPr>
              <a:t>fonte di sali minerali, vitamine e fibre</a:t>
            </a:r>
            <a:br>
              <a:rPr lang="it-CH" sz="1400" b="1" smtClean="0">
                <a:effectLst/>
                <a:latin typeface="Comic Sans MS" pitchFamily="66" charset="0"/>
              </a:rPr>
            </a:br>
            <a:r>
              <a:rPr lang="it-CH" sz="1400" b="1" smtClean="0">
                <a:effectLst/>
                <a:latin typeface="Comic Sans MS" pitchFamily="66" charset="0"/>
              </a:rPr>
              <a:t>hanno potere antiossidante</a:t>
            </a:r>
            <a:br>
              <a:rPr lang="it-CH" sz="1400" b="1" smtClean="0">
                <a:effectLst/>
                <a:latin typeface="Comic Sans MS" pitchFamily="66" charset="0"/>
              </a:rPr>
            </a:br>
            <a:r>
              <a:rPr lang="it-CH" sz="1400" b="1" smtClean="0">
                <a:effectLst/>
                <a:latin typeface="Comic Sans MS" pitchFamily="66" charset="0"/>
              </a:rPr>
              <a:t>favoriscono la flora intestinale buona e il loro metabolismo</a:t>
            </a:r>
            <a:br>
              <a:rPr lang="it-CH" sz="1400" b="1" smtClean="0">
                <a:effectLst/>
                <a:latin typeface="Comic Sans MS" pitchFamily="66" charset="0"/>
              </a:rPr>
            </a:br>
            <a:r>
              <a:rPr lang="it-CH" sz="1400" b="1" smtClean="0">
                <a:effectLst/>
                <a:latin typeface="Comic Sans MS" pitchFamily="66" charset="0"/>
              </a:rPr>
              <a:t/>
            </a:r>
            <a:br>
              <a:rPr lang="it-CH" sz="1400" b="1" smtClean="0">
                <a:effectLst/>
                <a:latin typeface="Comic Sans MS" pitchFamily="66" charset="0"/>
              </a:rPr>
            </a:br>
            <a:r>
              <a:rPr lang="it-CH" sz="1800" b="1" smtClean="0">
                <a:solidFill>
                  <a:srgbClr val="C51401"/>
                </a:solidFill>
                <a:effectLst/>
                <a:latin typeface="Comic Sans MS" pitchFamily="66" charset="0"/>
              </a:rPr>
              <a:t>Alimentazione sana: corretta idratazione</a:t>
            </a:r>
            <a:r>
              <a:rPr lang="it-CH" sz="1600" b="1" smtClean="0">
                <a:solidFill>
                  <a:srgbClr val="C51401"/>
                </a:solidFill>
                <a:effectLst/>
                <a:latin typeface="Comic Sans MS" pitchFamily="66" charset="0"/>
              </a:rPr>
              <a:t/>
            </a:r>
            <a:br>
              <a:rPr lang="it-CH" sz="1600" b="1" smtClean="0">
                <a:solidFill>
                  <a:srgbClr val="C51401"/>
                </a:solidFill>
                <a:effectLst/>
                <a:latin typeface="Comic Sans MS" pitchFamily="66" charset="0"/>
              </a:rPr>
            </a:br>
            <a:r>
              <a:rPr lang="it-CH" sz="1400" b="1" smtClean="0">
                <a:effectLst/>
                <a:latin typeface="Comic Sans MS" pitchFamily="66" charset="0"/>
              </a:rPr>
              <a:t>previene e neutralizza l’acidità, previene quindi</a:t>
            </a:r>
            <a:br>
              <a:rPr lang="it-CH" sz="1400" b="1" smtClean="0">
                <a:effectLst/>
                <a:latin typeface="Comic Sans MS" pitchFamily="66" charset="0"/>
              </a:rPr>
            </a:br>
            <a:r>
              <a:rPr lang="it-CH" sz="1400" b="1" smtClean="0">
                <a:effectLst/>
                <a:latin typeface="Comic Sans MS" pitchFamily="66" charset="0"/>
              </a:rPr>
              <a:t>infiammazioni e tumori</a:t>
            </a:r>
            <a:br>
              <a:rPr lang="it-CH" sz="1400" b="1" smtClean="0">
                <a:effectLst/>
                <a:latin typeface="Comic Sans MS" pitchFamily="66" charset="0"/>
              </a:rPr>
            </a:br>
            <a:r>
              <a:rPr lang="it-CH" sz="1400" b="1" smtClean="0">
                <a:effectLst/>
                <a:latin typeface="Comic Sans MS" pitchFamily="66" charset="0"/>
              </a:rPr>
              <a:t>ottimizza il rendimento cellulare e quindi dell’intero organismo</a:t>
            </a:r>
            <a:endParaRPr lang="it-CH" sz="1400" b="1" smtClean="0">
              <a:solidFill>
                <a:srgbClr val="C5140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333375"/>
            <a:ext cx="8229600" cy="6048375"/>
          </a:xfrm>
        </p:spPr>
        <p:txBody>
          <a:bodyPr wrap="square" numCol="1" anchorCtr="0" compatLnSpc="1">
            <a:prstTxWarp prst="textNoShape">
              <a:avLst/>
            </a:prstTxWarp>
          </a:bodyPr>
          <a:lstStyle/>
          <a:p>
            <a:pPr eaLnBrk="1" hangingPunct="1">
              <a:lnSpc>
                <a:spcPts val="3200"/>
              </a:lnSpc>
              <a:defRPr/>
            </a:pPr>
            <a:r>
              <a:rPr lang="it-CH" sz="3200" b="1" smtClean="0">
                <a:effectLst>
                  <a:outerShdw blurRad="38100" dist="38100" dir="2700000" algn="tl">
                    <a:srgbClr val="C0C0C0"/>
                  </a:outerShdw>
                </a:effectLst>
                <a:latin typeface="Comic Sans MS" pitchFamily="66" charset="0"/>
              </a:rPr>
              <a:t>Take home messagges</a:t>
            </a:r>
            <a:br>
              <a:rPr lang="it-CH" sz="3200" b="1" smtClean="0">
                <a:effectLst>
                  <a:outerShdw blurRad="38100" dist="38100" dir="2700000" algn="tl">
                    <a:srgbClr val="C0C0C0"/>
                  </a:outerShdw>
                </a:effectLst>
                <a:latin typeface="Comic Sans MS" pitchFamily="66" charset="0"/>
              </a:rPr>
            </a:br>
            <a:r>
              <a:rPr lang="it-CH" sz="3200" b="1" smtClean="0">
                <a:effectLst>
                  <a:outerShdw blurRad="38100" dist="38100" dir="2700000" algn="tl">
                    <a:srgbClr val="C0C0C0"/>
                  </a:outerShdw>
                </a:effectLst>
                <a:latin typeface="Comic Sans MS" pitchFamily="66" charset="0"/>
              </a:rPr>
              <a:t/>
            </a:r>
            <a:br>
              <a:rPr lang="it-CH" sz="3200" b="1" smtClean="0">
                <a:effectLst>
                  <a:outerShdw blurRad="38100" dist="38100" dir="2700000" algn="tl">
                    <a:srgbClr val="C0C0C0"/>
                  </a:outerShdw>
                </a:effectLst>
                <a:latin typeface="Comic Sans MS" pitchFamily="66" charset="0"/>
              </a:rPr>
            </a:br>
            <a:r>
              <a:rPr lang="it-CH" sz="1400" b="1" i="1" smtClean="0">
                <a:solidFill>
                  <a:srgbClr val="FF0000"/>
                </a:solidFill>
                <a:effectLst/>
              </a:rPr>
              <a:t>pH</a:t>
            </a:r>
            <a:r>
              <a:rPr lang="it-CH" sz="1400" b="1" i="1" smtClean="0">
                <a:effectLst/>
              </a:rPr>
              <a:t>: attenzione ai cibi di origine animale, agli zuccheri, all’alcol; favorisci frutta, verdura, legumi</a:t>
            </a:r>
            <a:br>
              <a:rPr lang="it-CH" sz="1400" b="1" i="1" smtClean="0">
                <a:effectLst/>
              </a:rPr>
            </a:br>
            <a:r>
              <a:rPr lang="it-CH" sz="1400" b="1" i="1" smtClean="0">
                <a:solidFill>
                  <a:srgbClr val="FF0000"/>
                </a:solidFill>
                <a:effectLst/>
              </a:rPr>
              <a:t>stress ossidativo</a:t>
            </a:r>
            <a:r>
              <a:rPr lang="it-CH" sz="1400" b="1" i="1" smtClean="0">
                <a:effectLst/>
              </a:rPr>
              <a:t>: attenzione allo stress fisico e mentale, dai importanza al </a:t>
            </a:r>
            <a:r>
              <a:rPr lang="it-CH" sz="1400" b="1" i="1" smtClean="0">
                <a:solidFill>
                  <a:srgbClr val="FF0000"/>
                </a:solidFill>
                <a:effectLst/>
              </a:rPr>
              <a:t>recupero</a:t>
            </a:r>
            <a:r>
              <a:rPr lang="it-CH" sz="1400" b="1" i="1" smtClean="0">
                <a:effectLst/>
              </a:rPr>
              <a:t> (nello sport come nelle attività cognitive), favorisci cibi ricchi di antiossidanti</a:t>
            </a:r>
            <a:br>
              <a:rPr lang="it-CH" sz="1400" b="1" i="1" smtClean="0">
                <a:effectLst/>
              </a:rPr>
            </a:br>
            <a:r>
              <a:rPr lang="it-CH" sz="1400" b="1" i="1" smtClean="0">
                <a:solidFill>
                  <a:srgbClr val="FF0000"/>
                </a:solidFill>
                <a:effectLst/>
              </a:rPr>
              <a:t>idratazione</a:t>
            </a:r>
            <a:r>
              <a:rPr lang="it-CH" sz="1400" b="1" i="1" smtClean="0">
                <a:effectLst/>
              </a:rPr>
              <a:t>: 2-3 litri di acqua al giorno per ottimizzare il rendimento cellulare</a:t>
            </a:r>
            <a:br>
              <a:rPr lang="it-CH" sz="1400" b="1" i="1" smtClean="0">
                <a:effectLst/>
              </a:rPr>
            </a:br>
            <a:r>
              <a:rPr lang="it-CH" sz="1400" b="1" i="1" smtClean="0">
                <a:solidFill>
                  <a:srgbClr val="FF0000"/>
                </a:solidFill>
                <a:effectLst/>
              </a:rPr>
              <a:t>attività fisica regolare</a:t>
            </a:r>
            <a:r>
              <a:rPr lang="it-CH" sz="1400" b="1" i="1" smtClean="0">
                <a:effectLst/>
              </a:rPr>
              <a:t>: 20-30 minuti al giorno sono sufficienti per trarne benefici fisici e mentali</a:t>
            </a:r>
            <a:br>
              <a:rPr lang="it-CH" sz="1400" b="1" i="1" smtClean="0">
                <a:effectLst/>
              </a:rPr>
            </a:br>
            <a:r>
              <a:rPr lang="it-CH" sz="1400" b="1" i="1" smtClean="0">
                <a:solidFill>
                  <a:srgbClr val="FF0000"/>
                </a:solidFill>
                <a:effectLst/>
              </a:rPr>
              <a:t>sonno adeguato</a:t>
            </a:r>
            <a:r>
              <a:rPr lang="it-CH" sz="1400" b="1" i="1" smtClean="0">
                <a:effectLst/>
              </a:rPr>
              <a:t>: basilare per il ripristino delle attività mentali (senza si va verso l’esaurimento e la morte)</a:t>
            </a:r>
            <a:br>
              <a:rPr lang="it-CH" sz="1400" b="1" i="1" smtClean="0">
                <a:effectLst/>
              </a:rPr>
            </a:br>
            <a:r>
              <a:rPr lang="it-CH" sz="1400" b="1" i="1" smtClean="0">
                <a:solidFill>
                  <a:srgbClr val="FF0000"/>
                </a:solidFill>
                <a:effectLst/>
              </a:rPr>
              <a:t>alimentazione</a:t>
            </a:r>
            <a:r>
              <a:rPr lang="it-CH" sz="1400" b="1" i="1" smtClean="0">
                <a:effectLst/>
              </a:rPr>
              <a:t>: poche regole di base per trarne enormi benefici fisici e mentali, vedi le regole della piramide alimentare</a:t>
            </a:r>
            <a:br>
              <a:rPr lang="it-CH" sz="1400" b="1" i="1" smtClean="0">
                <a:effectLst/>
              </a:rPr>
            </a:br>
            <a:r>
              <a:rPr lang="it-CH" sz="1400" b="1" i="1" smtClean="0">
                <a:solidFill>
                  <a:srgbClr val="FF0000"/>
                </a:solidFill>
                <a:effectLst/>
              </a:rPr>
              <a:t>flora intestinale</a:t>
            </a:r>
            <a:r>
              <a:rPr lang="it-CH" sz="1400" b="1" i="1" smtClean="0">
                <a:effectLst/>
              </a:rPr>
              <a:t>: determinante per il nostro benessere psico-fisico</a:t>
            </a:r>
            <a:br>
              <a:rPr lang="it-CH" sz="1400" b="1" i="1" smtClean="0">
                <a:effectLst/>
              </a:rPr>
            </a:br>
            <a:r>
              <a:rPr lang="it-CH" sz="1400" b="1" i="1" smtClean="0">
                <a:solidFill>
                  <a:srgbClr val="C51401"/>
                </a:solidFill>
                <a:effectLst/>
              </a:rPr>
              <a:t>alimentazione e sport</a:t>
            </a:r>
            <a:r>
              <a:rPr lang="it-CH" sz="1400" b="1" i="1" smtClean="0">
                <a:effectLst/>
              </a:rPr>
              <a:t>: ottimizzare la performance e accelerare il recupero attraverso l’apporto di nutrienti specifici può essere fondamentale se lo sport diventa agonistico, ma NON bisogna abusare di integratori alimentari </a:t>
            </a:r>
            <a:endParaRPr lang="it-CH" sz="1400" b="1" smtClean="0">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250825" y="333375"/>
            <a:ext cx="8229600" cy="1582738"/>
          </a:xfrm>
        </p:spPr>
        <p:txBody>
          <a:bodyPr wrap="square" numCol="1" anchorCtr="0" compatLnSpc="1">
            <a:prstTxWarp prst="textNoShape">
              <a:avLst/>
            </a:prstTxWarp>
          </a:bodyPr>
          <a:lstStyle/>
          <a:p>
            <a:pPr eaLnBrk="1" hangingPunct="1">
              <a:lnSpc>
                <a:spcPts val="3200"/>
              </a:lnSpc>
              <a:defRPr/>
            </a:pPr>
            <a:r>
              <a:rPr lang="it-CH" sz="2000" b="1" smtClean="0">
                <a:solidFill>
                  <a:srgbClr val="BB0F0B"/>
                </a:solidFill>
                <a:effectLst>
                  <a:outerShdw blurRad="38100" dist="38100" dir="2700000" algn="tl">
                    <a:srgbClr val="C0C0C0"/>
                  </a:outerShdw>
                </a:effectLst>
                <a:latin typeface="Comic Sans MS" pitchFamily="66" charset="0"/>
              </a:rPr>
              <a:t>UTILIZZO DI SOSTANZE ENERGETICHE DURANTE UN’ATTIVITÀ SPORTIVA:</a:t>
            </a:r>
            <a:br>
              <a:rPr lang="it-CH" sz="2000" b="1" smtClean="0">
                <a:solidFill>
                  <a:srgbClr val="BB0F0B"/>
                </a:solidFill>
                <a:effectLst>
                  <a:outerShdw blurRad="38100" dist="38100" dir="2700000" algn="tl">
                    <a:srgbClr val="C0C0C0"/>
                  </a:outerShdw>
                </a:effectLst>
                <a:latin typeface="Comic Sans MS" pitchFamily="66" charset="0"/>
              </a:rPr>
            </a:br>
            <a:r>
              <a:rPr lang="it-CH" sz="2000" b="1" smtClean="0">
                <a:solidFill>
                  <a:srgbClr val="BB0F0B"/>
                </a:solidFill>
                <a:effectLst>
                  <a:outerShdw blurRad="38100" dist="38100" dir="2700000" algn="tl">
                    <a:srgbClr val="C0C0C0"/>
                  </a:outerShdw>
                </a:effectLst>
                <a:latin typeface="Comic Sans MS" pitchFamily="66" charset="0"/>
              </a:rPr>
              <a:t/>
            </a:r>
            <a:br>
              <a:rPr lang="it-CH" sz="2000" b="1" smtClean="0">
                <a:solidFill>
                  <a:srgbClr val="BB0F0B"/>
                </a:solidFill>
                <a:effectLst>
                  <a:outerShdw blurRad="38100" dist="38100" dir="2700000" algn="tl">
                    <a:srgbClr val="C0C0C0"/>
                  </a:outerShdw>
                </a:effectLst>
                <a:latin typeface="Comic Sans MS" pitchFamily="66" charset="0"/>
              </a:rPr>
            </a:br>
            <a:r>
              <a:rPr lang="it-CH" sz="2000" b="1" smtClean="0">
                <a:solidFill>
                  <a:srgbClr val="BB0F0B"/>
                </a:solidFill>
                <a:effectLst>
                  <a:outerShdw blurRad="38100" dist="38100" dir="2700000" algn="tl">
                    <a:srgbClr val="C0C0C0"/>
                  </a:outerShdw>
                </a:effectLst>
                <a:latin typeface="Comic Sans MS" pitchFamily="66" charset="0"/>
              </a:rPr>
              <a:t>quali sostanze utilizza l’organismo e da quali fonti le ricava?</a:t>
            </a:r>
            <a:endParaRPr lang="it-CH" sz="1600" b="1" smtClean="0">
              <a:effectLst>
                <a:outerShdw blurRad="38100" dist="38100" dir="2700000" algn="tl">
                  <a:srgbClr val="C0C0C0"/>
                </a:outerShdw>
              </a:effectLst>
              <a:latin typeface="Comic Sans MS" pitchFamily="66" charset="0"/>
            </a:endParaRPr>
          </a:p>
        </p:txBody>
      </p:sp>
      <p:pic>
        <p:nvPicPr>
          <p:cNvPr id="103426" name="Picture 7" descr="Risultati immagini per ATTIVITÀ FISICA INTENSA">
            <a:hlinkClick r:id="rId2"/>
          </p:cNvPr>
          <p:cNvPicPr>
            <a:picLocks noChangeAspect="1" noChangeArrowheads="1"/>
          </p:cNvPicPr>
          <p:nvPr/>
        </p:nvPicPr>
        <p:blipFill>
          <a:blip r:embed="rId3"/>
          <a:srcRect/>
          <a:stretch>
            <a:fillRect/>
          </a:stretch>
        </p:blipFill>
        <p:spPr bwMode="auto">
          <a:xfrm>
            <a:off x="1763713" y="2205038"/>
            <a:ext cx="5761037" cy="3840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95288" y="908050"/>
            <a:ext cx="8229600" cy="4897438"/>
          </a:xfrm>
        </p:spPr>
        <p:txBody>
          <a:bodyPr wrap="square" numCol="1" anchorCtr="0" compatLnSpc="1">
            <a:prstTxWarp prst="textNoShape">
              <a:avLst/>
            </a:prstTxWarp>
          </a:bodyPr>
          <a:lstStyle/>
          <a:p>
            <a:pPr eaLnBrk="1" hangingPunct="1">
              <a:lnSpc>
                <a:spcPts val="3200"/>
              </a:lnSpc>
              <a:defRPr/>
            </a:pPr>
            <a:r>
              <a:rPr lang="it-CH" sz="1800" b="1" smtClean="0">
                <a:solidFill>
                  <a:srgbClr val="BB0F0B"/>
                </a:solidFill>
                <a:effectLst>
                  <a:outerShdw blurRad="38100" dist="38100" dir="2700000" algn="tl">
                    <a:srgbClr val="C0C0C0"/>
                  </a:outerShdw>
                </a:effectLst>
                <a:latin typeface="Comic Sans MS" pitchFamily="66" charset="0"/>
              </a:rPr>
              <a:t>L’organismo dispone di tre organi contenenti riserve energetiche sotto forma di trigliceridi (LIPIDI) e glicogeno (GLUCIDI)</a:t>
            </a:r>
            <a:br>
              <a:rPr lang="it-CH" sz="1800" b="1" smtClean="0">
                <a:solidFill>
                  <a:srgbClr val="BB0F0B"/>
                </a:solidFill>
                <a:effectLst>
                  <a:outerShdw blurRad="38100" dist="38100" dir="2700000" algn="tl">
                    <a:srgbClr val="C0C0C0"/>
                  </a:outerShdw>
                </a:effectLst>
                <a:latin typeface="Comic Sans MS" pitchFamily="66" charset="0"/>
              </a:rPr>
            </a:br>
            <a:r>
              <a:rPr lang="it-CH" sz="1600" b="1" smtClean="0">
                <a:effectLst>
                  <a:outerShdw blurRad="38100" dist="38100" dir="2700000" algn="tl">
                    <a:srgbClr val="C0C0C0"/>
                  </a:outerShdw>
                </a:effectLst>
                <a:latin typeface="Comic Sans MS" pitchFamily="66" charset="0"/>
              </a:rPr>
              <a:t/>
            </a:r>
            <a:br>
              <a:rPr lang="it-CH" sz="1600" b="1" smtClean="0">
                <a:effectLst>
                  <a:outerShdw blurRad="38100" dist="38100" dir="2700000" algn="tl">
                    <a:srgbClr val="C0C0C0"/>
                  </a:outerShdw>
                </a:effectLst>
                <a:latin typeface="Comic Sans MS" pitchFamily="66" charset="0"/>
              </a:rPr>
            </a:br>
            <a:r>
              <a:rPr lang="it-CH" sz="1600" b="1" smtClean="0">
                <a:solidFill>
                  <a:srgbClr val="BB0F0B"/>
                </a:solidFill>
                <a:effectLst>
                  <a:outerShdw blurRad="38100" dist="38100" dir="2700000" algn="tl">
                    <a:srgbClr val="C0C0C0"/>
                  </a:outerShdw>
                </a:effectLst>
                <a:latin typeface="Comic Sans MS" pitchFamily="66" charset="0"/>
              </a:rPr>
              <a:t>cellule muscolari</a:t>
            </a:r>
            <a:r>
              <a:rPr lang="it-CH" sz="1600" b="1" smtClean="0">
                <a:effectLst>
                  <a:outerShdw blurRad="38100" dist="38100" dir="2700000" algn="tl">
                    <a:srgbClr val="C0C0C0"/>
                  </a:outerShdw>
                </a:effectLst>
                <a:latin typeface="Comic Sans MS" pitchFamily="66" charset="0"/>
              </a:rPr>
              <a:t> (contenenti glicogeno e trigliceridi)</a:t>
            </a:r>
            <a:br>
              <a:rPr lang="it-CH" sz="1600" b="1" smtClean="0">
                <a:effectLst>
                  <a:outerShdw blurRad="38100" dist="38100" dir="2700000" algn="tl">
                    <a:srgbClr val="C0C0C0"/>
                  </a:outerShdw>
                </a:effectLst>
                <a:latin typeface="Comic Sans MS" pitchFamily="66" charset="0"/>
              </a:rPr>
            </a:br>
            <a:r>
              <a:rPr lang="it-CH" sz="1600" b="1" smtClean="0">
                <a:solidFill>
                  <a:srgbClr val="BB0F0B"/>
                </a:solidFill>
                <a:effectLst>
                  <a:outerShdw blurRad="38100" dist="38100" dir="2700000" algn="tl">
                    <a:srgbClr val="C0C0C0"/>
                  </a:outerShdw>
                </a:effectLst>
                <a:latin typeface="Comic Sans MS" pitchFamily="66" charset="0"/>
              </a:rPr>
              <a:t>fegato</a:t>
            </a:r>
            <a:r>
              <a:rPr lang="it-CH" sz="1600" b="1" smtClean="0">
                <a:effectLst>
                  <a:outerShdw blurRad="38100" dist="38100" dir="2700000" algn="tl">
                    <a:srgbClr val="C0C0C0"/>
                  </a:outerShdw>
                </a:effectLst>
                <a:latin typeface="Comic Sans MS" pitchFamily="66" charset="0"/>
              </a:rPr>
              <a:t> (contenente glicogeno)</a:t>
            </a:r>
            <a:br>
              <a:rPr lang="it-CH" sz="1600" b="1" smtClean="0">
                <a:effectLst>
                  <a:outerShdw blurRad="38100" dist="38100" dir="2700000" algn="tl">
                    <a:srgbClr val="C0C0C0"/>
                  </a:outerShdw>
                </a:effectLst>
                <a:latin typeface="Comic Sans MS" pitchFamily="66" charset="0"/>
              </a:rPr>
            </a:br>
            <a:r>
              <a:rPr lang="it-CH" sz="1600" b="1" smtClean="0">
                <a:solidFill>
                  <a:srgbClr val="BB0F0B"/>
                </a:solidFill>
                <a:effectLst>
                  <a:outerShdw blurRad="38100" dist="38100" dir="2700000" algn="tl">
                    <a:srgbClr val="C0C0C0"/>
                  </a:outerShdw>
                </a:effectLst>
                <a:latin typeface="Comic Sans MS" pitchFamily="66" charset="0"/>
              </a:rPr>
              <a:t>tessuto adiposo</a:t>
            </a:r>
            <a:r>
              <a:rPr lang="it-CH" sz="1600" b="1" smtClean="0">
                <a:effectLst>
                  <a:outerShdw blurRad="38100" dist="38100" dir="2700000" algn="tl">
                    <a:srgbClr val="C0C0C0"/>
                  </a:outerShdw>
                </a:effectLst>
                <a:latin typeface="Comic Sans MS" pitchFamily="66" charset="0"/>
              </a:rPr>
              <a:t> (contenente trigliceridi)</a:t>
            </a:r>
            <a:br>
              <a:rPr lang="it-CH" sz="1600" b="1" smtClean="0">
                <a:effectLst>
                  <a:outerShdw blurRad="38100" dist="38100" dir="2700000" algn="tl">
                    <a:srgbClr val="C0C0C0"/>
                  </a:outerShdw>
                </a:effectLst>
                <a:latin typeface="Comic Sans MS" pitchFamily="66" charset="0"/>
              </a:rPr>
            </a:br>
            <a:r>
              <a:rPr lang="it-CH" sz="1600" b="1" smtClean="0">
                <a:effectLst>
                  <a:outerShdw blurRad="38100" dist="38100" dir="2700000" algn="tl">
                    <a:srgbClr val="C0C0C0"/>
                  </a:outerShdw>
                </a:effectLst>
                <a:latin typeface="Comic Sans MS" pitchFamily="66" charset="0"/>
              </a:rPr>
              <a:t/>
            </a:r>
            <a:br>
              <a:rPr lang="it-CH" sz="1600" b="1" smtClean="0">
                <a:effectLst>
                  <a:outerShdw blurRad="38100" dist="38100" dir="2700000" algn="tl">
                    <a:srgbClr val="C0C0C0"/>
                  </a:outerShdw>
                </a:effectLst>
                <a:latin typeface="Comic Sans MS" pitchFamily="66" charset="0"/>
              </a:rPr>
            </a:br>
            <a:r>
              <a:rPr lang="it-CH" sz="1600" b="1" smtClean="0">
                <a:effectLst>
                  <a:outerShdw blurRad="38100" dist="38100" dir="2700000" algn="tl">
                    <a:srgbClr val="C0C0C0"/>
                  </a:outerShdw>
                </a:effectLst>
                <a:latin typeface="Comic Sans MS" pitchFamily="66" charset="0"/>
              </a:rPr>
              <a:t>il </a:t>
            </a:r>
            <a:r>
              <a:rPr lang="it-CH" sz="1600" b="1" smtClean="0">
                <a:solidFill>
                  <a:srgbClr val="BB0F0B"/>
                </a:solidFill>
                <a:effectLst>
                  <a:outerShdw blurRad="38100" dist="38100" dir="2700000" algn="tl">
                    <a:srgbClr val="C0C0C0"/>
                  </a:outerShdw>
                </a:effectLst>
                <a:latin typeface="Comic Sans MS" pitchFamily="66" charset="0"/>
              </a:rPr>
              <a:t>sangue</a:t>
            </a:r>
            <a:r>
              <a:rPr lang="it-CH" sz="1600" b="1" smtClean="0">
                <a:effectLst>
                  <a:outerShdw blurRad="38100" dist="38100" dir="2700000" algn="tl">
                    <a:srgbClr val="C0C0C0"/>
                  </a:outerShdw>
                </a:effectLst>
                <a:latin typeface="Comic Sans MS" pitchFamily="66" charset="0"/>
              </a:rPr>
              <a:t> contiene inoltre numerose molecole energetiche (zuccheri e acidi grassi)</a:t>
            </a:r>
            <a:br>
              <a:rPr lang="it-CH" sz="1600" b="1" smtClean="0">
                <a:effectLst>
                  <a:outerShdw blurRad="38100" dist="38100" dir="2700000" algn="tl">
                    <a:srgbClr val="C0C0C0"/>
                  </a:outerShdw>
                </a:effectLst>
                <a:latin typeface="Comic Sans MS" pitchFamily="66" charset="0"/>
              </a:rPr>
            </a:br>
            <a:r>
              <a:rPr lang="it-CH" sz="1600" b="1" smtClean="0">
                <a:effectLst>
                  <a:outerShdw blurRad="38100" dist="38100" dir="2700000" algn="tl">
                    <a:srgbClr val="C0C0C0"/>
                  </a:outerShdw>
                </a:effectLst>
                <a:latin typeface="Comic Sans MS" pitchFamily="66" charset="0"/>
              </a:rPr>
              <a:t/>
            </a:r>
            <a:br>
              <a:rPr lang="it-CH" sz="1600" b="1" smtClean="0">
                <a:effectLst>
                  <a:outerShdw blurRad="38100" dist="38100" dir="2700000" algn="tl">
                    <a:srgbClr val="C0C0C0"/>
                  </a:outerShdw>
                </a:effectLst>
                <a:latin typeface="Comic Sans MS" pitchFamily="66" charset="0"/>
              </a:rPr>
            </a:br>
            <a:r>
              <a:rPr lang="it-CH" sz="1600" b="1" smtClean="0">
                <a:effectLst>
                  <a:outerShdw blurRad="38100" dist="38100" dir="2700000" algn="tl">
                    <a:srgbClr val="C0C0C0"/>
                  </a:outerShdw>
                </a:effectLst>
                <a:latin typeface="Comic Sans MS" pitchFamily="66" charset="0"/>
              </a:rPr>
              <a:t>RICORDA: LE PROTEINE SONO DESTINATE AD ALTRI FUNZIONI, solo in casi eccezionali sono utilizzate quali fonte energetica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468313" y="333375"/>
            <a:ext cx="8229600" cy="1223963"/>
          </a:xfrm>
        </p:spPr>
        <p:txBody>
          <a:bodyPr wrap="square" numCol="1" anchorCtr="0" compatLnSpc="1">
            <a:prstTxWarp prst="textNoShape">
              <a:avLst/>
            </a:prstTxWarp>
          </a:bodyPr>
          <a:lstStyle/>
          <a:p>
            <a:pPr eaLnBrk="1" hangingPunct="1">
              <a:lnSpc>
                <a:spcPts val="3200"/>
              </a:lnSpc>
              <a:defRPr/>
            </a:pPr>
            <a:r>
              <a:rPr lang="it-CH" sz="1800" b="1" smtClean="0">
                <a:effectLst>
                  <a:outerShdw blurRad="38100" dist="38100" dir="2700000" algn="tl">
                    <a:srgbClr val="C0C0C0"/>
                  </a:outerShdw>
                </a:effectLst>
                <a:latin typeface="Comic Sans MS" pitchFamily="66" charset="0"/>
              </a:rPr>
              <a:t>La reazione adattativa allo stress è un </a:t>
            </a:r>
            <a:r>
              <a:rPr lang="it-CH" sz="1800" b="1" smtClean="0">
                <a:solidFill>
                  <a:srgbClr val="C51401"/>
                </a:solidFill>
                <a:effectLst>
                  <a:outerShdw blurRad="38100" dist="38100" dir="2700000" algn="tl">
                    <a:srgbClr val="C0C0C0"/>
                  </a:outerShdw>
                </a:effectLst>
                <a:latin typeface="Comic Sans MS" pitchFamily="66" charset="0"/>
              </a:rPr>
              <a:t>pacchetto di reazioni preconfezionato</a:t>
            </a:r>
            <a:r>
              <a:rPr lang="it-CH" sz="1800" b="1" smtClean="0">
                <a:effectLst>
                  <a:outerShdw blurRad="38100" dist="38100" dir="2700000" algn="tl">
                    <a:srgbClr val="C0C0C0"/>
                  </a:outerShdw>
                </a:effectLst>
                <a:latin typeface="Comic Sans MS" pitchFamily="66" charset="0"/>
              </a:rPr>
              <a:t>, mirato a PREDISPORRE L’ORGANISMO AD AFFRONTARE UN PERICOLO</a:t>
            </a:r>
          </a:p>
        </p:txBody>
      </p:sp>
      <p:pic>
        <p:nvPicPr>
          <p:cNvPr id="22530" name="Picture 3" descr="Risultati immagini per reazioni stress">
            <a:hlinkClick r:id="rId2"/>
          </p:cNvPr>
          <p:cNvPicPr>
            <a:picLocks noChangeAspect="1" noChangeArrowheads="1"/>
          </p:cNvPicPr>
          <p:nvPr/>
        </p:nvPicPr>
        <p:blipFill>
          <a:blip r:embed="rId3"/>
          <a:srcRect/>
          <a:stretch>
            <a:fillRect/>
          </a:stretch>
        </p:blipFill>
        <p:spPr bwMode="auto">
          <a:xfrm>
            <a:off x="1331913" y="2060575"/>
            <a:ext cx="6481762" cy="431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250825" y="260350"/>
            <a:ext cx="8229600" cy="1223963"/>
          </a:xfrm>
        </p:spPr>
        <p:txBody>
          <a:bodyPr wrap="square" numCol="1" anchorCtr="0" compatLnSpc="1">
            <a:prstTxWarp prst="textNoShape">
              <a:avLst/>
            </a:prstTxWarp>
          </a:bodyPr>
          <a:lstStyle/>
          <a:p>
            <a:pPr eaLnBrk="1" hangingPunct="1">
              <a:lnSpc>
                <a:spcPts val="3200"/>
              </a:lnSpc>
              <a:defRPr/>
            </a:pPr>
            <a:r>
              <a:rPr lang="it-CH" sz="1400" b="1" smtClean="0">
                <a:effectLst>
                  <a:outerShdw blurRad="38100" dist="38100" dir="2700000" algn="tl">
                    <a:srgbClr val="C0C0C0"/>
                  </a:outerShdw>
                </a:effectLst>
                <a:latin typeface="Comic Sans MS" pitchFamily="66" charset="0"/>
              </a:rPr>
              <a:t>LUOGO DI DEPOSITO DELLE SOSTANZE ENERGETICHE:</a:t>
            </a:r>
            <a:br>
              <a:rPr lang="it-CH" sz="1400" b="1" smtClean="0">
                <a:effectLst>
                  <a:outerShdw blurRad="38100" dist="38100" dir="2700000" algn="tl">
                    <a:srgbClr val="C0C0C0"/>
                  </a:outerShdw>
                </a:effectLst>
                <a:latin typeface="Comic Sans MS" pitchFamily="66" charset="0"/>
              </a:rPr>
            </a:br>
            <a:r>
              <a:rPr lang="it-CH" sz="1400" b="1" smtClean="0">
                <a:effectLst>
                  <a:outerShdw blurRad="38100" dist="38100" dir="2700000" algn="tl">
                    <a:srgbClr val="C0C0C0"/>
                  </a:outerShdw>
                </a:effectLst>
                <a:latin typeface="Comic Sans MS" pitchFamily="66" charset="0"/>
              </a:rPr>
              <a:t>FEGATO, CELLULE MUSCOLARI, ADIPOCITI</a:t>
            </a:r>
            <a:br>
              <a:rPr lang="it-CH" sz="1400" b="1" smtClean="0">
                <a:effectLst>
                  <a:outerShdw blurRad="38100" dist="38100" dir="2700000" algn="tl">
                    <a:srgbClr val="C0C0C0"/>
                  </a:outerShdw>
                </a:effectLst>
                <a:latin typeface="Comic Sans MS" pitchFamily="66" charset="0"/>
              </a:rPr>
            </a:br>
            <a:r>
              <a:rPr lang="it-CH" sz="1400" b="1" smtClean="0">
                <a:effectLst>
                  <a:outerShdw blurRad="38100" dist="38100" dir="2700000" algn="tl">
                    <a:srgbClr val="C0C0C0"/>
                  </a:outerShdw>
                </a:effectLst>
                <a:latin typeface="Comic Sans MS" pitchFamily="66" charset="0"/>
              </a:rPr>
              <a:t>SOSTANZE ENERGETICHE IN CIRCOLO (nel sangue, in base all’alimentazione)</a:t>
            </a:r>
          </a:p>
        </p:txBody>
      </p:sp>
      <p:pic>
        <p:nvPicPr>
          <p:cNvPr id="105474" name="Picture 2" descr="Risultati immagini per DESTINO DEL GLUCOSIO IN ECCESSO">
            <a:hlinkClick r:id="rId2"/>
          </p:cNvPr>
          <p:cNvPicPr>
            <a:picLocks noChangeAspect="1" noChangeArrowheads="1"/>
          </p:cNvPicPr>
          <p:nvPr/>
        </p:nvPicPr>
        <p:blipFill>
          <a:blip r:embed="rId3"/>
          <a:srcRect/>
          <a:stretch>
            <a:fillRect/>
          </a:stretch>
        </p:blipFill>
        <p:spPr bwMode="auto">
          <a:xfrm>
            <a:off x="3132138" y="1557338"/>
            <a:ext cx="3327400" cy="468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476250"/>
            <a:ext cx="8229600" cy="3240088"/>
          </a:xfrm>
        </p:spPr>
        <p:txBody>
          <a:bodyPr wrap="square" numCol="1" anchorCtr="0" compatLnSpc="1">
            <a:prstTxWarp prst="textNoShape">
              <a:avLst/>
            </a:prstTxWarp>
          </a:bodyPr>
          <a:lstStyle/>
          <a:p>
            <a:pPr eaLnBrk="1" hangingPunct="1">
              <a:lnSpc>
                <a:spcPts val="3200"/>
              </a:lnSpc>
              <a:defRPr/>
            </a:pPr>
            <a:r>
              <a:rPr lang="it-IT" sz="2000" b="1" i="1" u="sng" dirty="0" smtClean="0">
                <a:solidFill>
                  <a:srgbClr val="BB0F0B"/>
                </a:solidFill>
                <a:effectLst>
                  <a:outerShdw blurRad="38100" dist="38100" dir="2700000" algn="tl">
                    <a:srgbClr val="C0C0C0"/>
                  </a:outerShdw>
                </a:effectLst>
                <a:latin typeface="Comic Sans MS" pitchFamily="66" charset="0"/>
              </a:rPr>
              <a:t>ACIDI GRASSI: FONTE PRIMARIA DI ENERGIA DURANTE ATTIVITÀ SPORTIVE AEROBICHE DA BASSA A MEDIO-ALTA INTENSITÀ</a:t>
            </a:r>
            <a:br>
              <a:rPr lang="it-IT" sz="2000" b="1" i="1" u="sng" dirty="0" smtClean="0">
                <a:solidFill>
                  <a:srgbClr val="BB0F0B"/>
                </a:solidFill>
                <a:effectLst>
                  <a:outerShdw blurRad="38100" dist="38100" dir="2700000" algn="tl">
                    <a:srgbClr val="C0C0C0"/>
                  </a:outerShdw>
                </a:effectLst>
                <a:latin typeface="Comic Sans MS" pitchFamily="66" charset="0"/>
              </a:rPr>
            </a:br>
            <a:r>
              <a:rPr lang="it-IT" sz="2000" b="1" i="1" u="sng" dirty="0" smtClean="0">
                <a:effectLst>
                  <a:outerShdw blurRad="38100" dist="38100" dir="2700000" algn="tl">
                    <a:srgbClr val="C0C0C0"/>
                  </a:outerShdw>
                </a:effectLst>
                <a:latin typeface="Comic Sans MS" pitchFamily="66" charset="0"/>
              </a:rPr>
              <a:t/>
            </a:r>
            <a:br>
              <a:rPr lang="it-IT" sz="2000" b="1" i="1" u="sng" dirty="0" smtClean="0">
                <a:effectLst>
                  <a:outerShdw blurRad="38100" dist="38100" dir="2700000" algn="tl">
                    <a:srgbClr val="C0C0C0"/>
                  </a:outerShdw>
                </a:effectLst>
                <a:latin typeface="Comic Sans MS" pitchFamily="66" charset="0"/>
              </a:rPr>
            </a:br>
            <a:endParaRPr lang="it-CH" sz="6000" dirty="0" smtClean="0">
              <a:effectLst/>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333375"/>
            <a:ext cx="8229600" cy="5688013"/>
          </a:xfrm>
        </p:spPr>
        <p:txBody>
          <a:bodyPr wrap="square" numCol="1" anchorCtr="0" compatLnSpc="1">
            <a:prstTxWarp prst="textNoShape">
              <a:avLst/>
            </a:prstTxWarp>
          </a:bodyPr>
          <a:lstStyle/>
          <a:p>
            <a:pPr eaLnBrk="1" hangingPunct="1">
              <a:lnSpc>
                <a:spcPts val="3200"/>
              </a:lnSpc>
              <a:defRPr/>
            </a:pPr>
            <a:r>
              <a:rPr lang="it-IT" sz="1600" b="1" i="1" u="sng" dirty="0" smtClean="0">
                <a:effectLst>
                  <a:outerShdw blurRad="38100" dist="38100" dir="2700000" algn="tl">
                    <a:srgbClr val="C0C0C0"/>
                  </a:outerShdw>
                </a:effectLst>
                <a:latin typeface="Comic Sans MS" pitchFamily="66" charset="0"/>
              </a:rPr>
              <a:t/>
            </a:r>
            <a:br>
              <a:rPr lang="it-IT" sz="1600" b="1" i="1" u="sng" dirty="0" smtClean="0">
                <a:effectLst>
                  <a:outerShdw blurRad="38100" dist="38100" dir="2700000" algn="tl">
                    <a:srgbClr val="C0C0C0"/>
                  </a:outerShdw>
                </a:effectLst>
                <a:latin typeface="Comic Sans MS" pitchFamily="66" charset="0"/>
              </a:rPr>
            </a:br>
            <a:r>
              <a:rPr lang="it-IT" sz="2000" b="1" i="1" u="sng" dirty="0" smtClean="0">
                <a:solidFill>
                  <a:srgbClr val="FF0000"/>
                </a:solidFill>
                <a:effectLst>
                  <a:outerShdw blurRad="38100" dist="38100" dir="2700000" algn="tl">
                    <a:srgbClr val="C0C0C0"/>
                  </a:outerShdw>
                </a:effectLst>
                <a:latin typeface="Comic Sans MS" pitchFamily="66" charset="0"/>
              </a:rPr>
              <a:t>Per sostenere l’attività fisica IL MUSCOLO può ossidare acidi grassi:</a:t>
            </a:r>
            <a:br>
              <a:rPr lang="it-IT" sz="2000" b="1" i="1" u="sng" dirty="0" smtClean="0">
                <a:solidFill>
                  <a:srgbClr val="FF0000"/>
                </a:solidFill>
                <a:effectLst>
                  <a:outerShdw blurRad="38100" dist="38100" dir="2700000" algn="tl">
                    <a:srgbClr val="C0C0C0"/>
                  </a:outerShdw>
                </a:effectLst>
                <a:latin typeface="Comic Sans MS" pitchFamily="66" charset="0"/>
              </a:rPr>
            </a:br>
            <a:r>
              <a:rPr lang="it-IT" sz="2000" b="1" i="1" u="sng" dirty="0" smtClean="0">
                <a:solidFill>
                  <a:srgbClr val="FF0000"/>
                </a:solidFill>
                <a:effectLst>
                  <a:outerShdw blurRad="38100" dist="38100" dir="2700000" algn="tl">
                    <a:srgbClr val="C0C0C0"/>
                  </a:outerShdw>
                </a:effectLst>
                <a:latin typeface="Comic Sans MS" pitchFamily="66" charset="0"/>
              </a:rPr>
              <a:t/>
            </a:r>
            <a:br>
              <a:rPr lang="it-IT" sz="2000" b="1" i="1" u="sng" dirty="0" smtClean="0">
                <a:solidFill>
                  <a:srgbClr val="FF0000"/>
                </a:solidFill>
                <a:effectLst>
                  <a:outerShdw blurRad="38100" dist="38100" dir="2700000" algn="tl">
                    <a:srgbClr val="C0C0C0"/>
                  </a:outerShdw>
                </a:effectLst>
                <a:latin typeface="Comic Sans MS" pitchFamily="66" charset="0"/>
              </a:rPr>
            </a:br>
            <a:r>
              <a:rPr lang="it-IT" sz="1600" b="1" i="1" u="sng" dirty="0" smtClean="0">
                <a:effectLst>
                  <a:outerShdw blurRad="38100" dist="38100" dir="2700000" algn="tl">
                    <a:srgbClr val="C0C0C0"/>
                  </a:outerShdw>
                </a:effectLst>
                <a:latin typeface="Comic Sans MS" pitchFamily="66" charset="0"/>
              </a:rPr>
              <a:t>A) </a:t>
            </a:r>
            <a:r>
              <a:rPr lang="it-IT" sz="1600" b="1" i="1" u="sng" dirty="0">
                <a:effectLst>
                  <a:outerShdw blurRad="38100" dist="38100" dir="2700000" algn="tl">
                    <a:srgbClr val="C0C0C0"/>
                  </a:outerShdw>
                </a:effectLst>
                <a:latin typeface="Comic Sans MS" pitchFamily="66" charset="0"/>
              </a:rPr>
              <a:t>prendendoli dal sangue </a:t>
            </a:r>
            <a:r>
              <a:rPr lang="it-IT" sz="1600" b="1" i="1" u="sng" dirty="0" smtClean="0">
                <a:effectLst>
                  <a:outerShdw blurRad="38100" dist="38100" dir="2700000" algn="tl">
                    <a:srgbClr val="C0C0C0"/>
                  </a:outerShdw>
                </a:effectLst>
                <a:latin typeface="Comic Sans MS" pitchFamily="66" charset="0"/>
              </a:rPr>
              <a:t/>
            </a:r>
            <a:br>
              <a:rPr lang="it-IT" sz="1600" b="1" i="1" u="sng" dirty="0" smtClean="0">
                <a:effectLst>
                  <a:outerShdw blurRad="38100" dist="38100" dir="2700000" algn="tl">
                    <a:srgbClr val="C0C0C0"/>
                  </a:outerShdw>
                </a:effectLst>
                <a:latin typeface="Comic Sans MS" pitchFamily="66" charset="0"/>
              </a:rPr>
            </a:br>
            <a:r>
              <a:rPr lang="it-IT" sz="1600" b="1" i="1" u="sng" dirty="0" smtClean="0">
                <a:effectLst>
                  <a:outerShdw blurRad="38100" dist="38100" dir="2700000" algn="tl">
                    <a:srgbClr val="C0C0C0"/>
                  </a:outerShdw>
                </a:effectLst>
                <a:latin typeface="Comic Sans MS" pitchFamily="66" charset="0"/>
              </a:rPr>
              <a:t>B) attingendo </a:t>
            </a:r>
            <a:r>
              <a:rPr lang="it-IT" sz="1600" b="1" i="1" u="sng" dirty="0">
                <a:effectLst>
                  <a:outerShdw blurRad="38100" dist="38100" dir="2700000" algn="tl">
                    <a:srgbClr val="C0C0C0"/>
                  </a:outerShdw>
                </a:effectLst>
                <a:latin typeface="Comic Sans MS" pitchFamily="66" charset="0"/>
              </a:rPr>
              <a:t>dalle proprie scorte interne</a:t>
            </a:r>
            <a:r>
              <a:rPr lang="it-IT" sz="1600" b="1" i="1" u="sng" dirty="0" smtClean="0">
                <a:effectLst>
                  <a:outerShdw blurRad="38100" dist="38100" dir="2700000" algn="tl">
                    <a:srgbClr val="C0C0C0"/>
                  </a:outerShdw>
                </a:effectLst>
                <a:latin typeface="Comic Sans MS" pitchFamily="66" charset="0"/>
              </a:rPr>
              <a:t/>
            </a:r>
            <a:br>
              <a:rPr lang="it-IT" sz="1600" b="1" i="1" u="sng" dirty="0" smtClean="0">
                <a:effectLst>
                  <a:outerShdw blurRad="38100" dist="38100" dir="2700000" algn="tl">
                    <a:srgbClr val="C0C0C0"/>
                  </a:outerShdw>
                </a:effectLst>
                <a:latin typeface="Comic Sans MS" pitchFamily="66" charset="0"/>
              </a:rPr>
            </a:br>
            <a:r>
              <a:rPr lang="it-IT" sz="1600" b="1" i="1" u="sng" dirty="0" smtClean="0">
                <a:effectLst>
                  <a:outerShdw blurRad="38100" dist="38100" dir="2700000" algn="tl">
                    <a:srgbClr val="C0C0C0"/>
                  </a:outerShdw>
                </a:effectLst>
                <a:latin typeface="Comic Sans MS" pitchFamily="66" charset="0"/>
              </a:rPr>
              <a:t>C) facendo capo alle scorte del tessuto adiposo </a:t>
            </a:r>
            <a:br>
              <a:rPr lang="it-IT" sz="1600" b="1" i="1" u="sng" dirty="0" smtClean="0">
                <a:effectLst>
                  <a:outerShdw blurRad="38100" dist="38100" dir="2700000" algn="tl">
                    <a:srgbClr val="C0C0C0"/>
                  </a:outerShdw>
                </a:effectLst>
                <a:latin typeface="Comic Sans MS" pitchFamily="66" charset="0"/>
              </a:rPr>
            </a:br>
            <a:r>
              <a:rPr lang="it-IT" sz="1600" b="1" i="1" u="sng" dirty="0" smtClean="0">
                <a:effectLst>
                  <a:outerShdw blurRad="38100" dist="38100" dir="2700000" algn="tl">
                    <a:srgbClr val="C0C0C0"/>
                  </a:outerShdw>
                </a:effectLst>
                <a:latin typeface="Comic Sans MS" pitchFamily="66" charset="0"/>
              </a:rPr>
              <a:t/>
            </a:r>
            <a:br>
              <a:rPr lang="it-IT" sz="1600" b="1" i="1" u="sng" dirty="0" smtClean="0">
                <a:effectLst>
                  <a:outerShdw blurRad="38100" dist="38100" dir="2700000" algn="tl">
                    <a:srgbClr val="C0C0C0"/>
                  </a:outerShdw>
                </a:effectLst>
                <a:latin typeface="Comic Sans MS" pitchFamily="66" charset="0"/>
              </a:rPr>
            </a:br>
            <a:r>
              <a:rPr lang="it-IT" sz="1600" b="1" i="1" u="sng" dirty="0" smtClean="0">
                <a:effectLst>
                  <a:outerShdw blurRad="38100" dist="38100" dir="2700000" algn="tl">
                    <a:srgbClr val="C0C0C0"/>
                  </a:outerShdw>
                </a:effectLst>
                <a:latin typeface="Comic Sans MS" pitchFamily="66" charset="0"/>
              </a:rPr>
              <a:t/>
            </a:r>
            <a:br>
              <a:rPr lang="it-IT" sz="1600" b="1" i="1" u="sng" dirty="0" smtClean="0">
                <a:effectLst>
                  <a:outerShdw blurRad="38100" dist="38100" dir="2700000" algn="tl">
                    <a:srgbClr val="C0C0C0"/>
                  </a:outerShdw>
                </a:effectLst>
                <a:latin typeface="Comic Sans MS" pitchFamily="66" charset="0"/>
              </a:rPr>
            </a:br>
            <a:r>
              <a:rPr lang="it-IT" sz="2000" b="1" i="1" u="sng" dirty="0" smtClean="0">
                <a:solidFill>
                  <a:srgbClr val="FF0000"/>
                </a:solidFill>
                <a:effectLst>
                  <a:outerShdw blurRad="38100" dist="38100" dir="2700000" algn="tl">
                    <a:srgbClr val="C0C0C0"/>
                  </a:outerShdw>
                </a:effectLst>
                <a:latin typeface="Comic Sans MS" pitchFamily="66" charset="0"/>
              </a:rPr>
              <a:t>Questa scelta è determinata principalmente:</a:t>
            </a:r>
            <a:br>
              <a:rPr lang="it-IT" sz="2000" b="1" i="1" u="sng" dirty="0" smtClean="0">
                <a:solidFill>
                  <a:srgbClr val="FF0000"/>
                </a:solidFill>
                <a:effectLst>
                  <a:outerShdw blurRad="38100" dist="38100" dir="2700000" algn="tl">
                    <a:srgbClr val="C0C0C0"/>
                  </a:outerShdw>
                </a:effectLst>
                <a:latin typeface="Comic Sans MS" pitchFamily="66" charset="0"/>
              </a:rPr>
            </a:br>
            <a:r>
              <a:rPr lang="it-IT" sz="2000" b="1" i="1" u="sng" dirty="0" smtClean="0">
                <a:solidFill>
                  <a:srgbClr val="FF0000"/>
                </a:solidFill>
                <a:effectLst>
                  <a:outerShdw blurRad="38100" dist="38100" dir="2700000" algn="tl">
                    <a:srgbClr val="C0C0C0"/>
                  </a:outerShdw>
                </a:effectLst>
                <a:latin typeface="Comic Sans MS" pitchFamily="66" charset="0"/>
              </a:rPr>
              <a:t/>
            </a:r>
            <a:br>
              <a:rPr lang="it-IT" sz="2000" b="1" i="1" u="sng" dirty="0" smtClean="0">
                <a:solidFill>
                  <a:srgbClr val="FF0000"/>
                </a:solidFill>
                <a:effectLst>
                  <a:outerShdw blurRad="38100" dist="38100" dir="2700000" algn="tl">
                    <a:srgbClr val="C0C0C0"/>
                  </a:outerShdw>
                </a:effectLst>
                <a:latin typeface="Comic Sans MS" pitchFamily="66" charset="0"/>
              </a:rPr>
            </a:br>
            <a:r>
              <a:rPr lang="it-IT" sz="1600" b="1" i="1" u="sng" dirty="0" smtClean="0">
                <a:effectLst>
                  <a:outerShdw blurRad="38100" dist="38100" dir="2700000" algn="tl">
                    <a:srgbClr val="C0C0C0"/>
                  </a:outerShdw>
                </a:effectLst>
                <a:latin typeface="Comic Sans MS" pitchFamily="66" charset="0"/>
              </a:rPr>
              <a:t>1) dall’intensità dell’attività fisica</a:t>
            </a:r>
            <a:br>
              <a:rPr lang="it-IT" sz="1600" b="1" i="1" u="sng" dirty="0" smtClean="0">
                <a:effectLst>
                  <a:outerShdw blurRad="38100" dist="38100" dir="2700000" algn="tl">
                    <a:srgbClr val="C0C0C0"/>
                  </a:outerShdw>
                </a:effectLst>
                <a:latin typeface="Comic Sans MS" pitchFamily="66" charset="0"/>
              </a:rPr>
            </a:br>
            <a:r>
              <a:rPr lang="it-IT" sz="1600" b="1" i="1" u="sng" dirty="0" smtClean="0">
                <a:effectLst>
                  <a:outerShdw blurRad="38100" dist="38100" dir="2700000" algn="tl">
                    <a:srgbClr val="C0C0C0"/>
                  </a:outerShdw>
                </a:effectLst>
                <a:latin typeface="Comic Sans MS" pitchFamily="66" charset="0"/>
              </a:rPr>
              <a:t>2) dalla durata dell’attività fisica</a:t>
            </a:r>
            <a:br>
              <a:rPr lang="it-IT" sz="1600" b="1" i="1" u="sng" dirty="0" smtClean="0">
                <a:effectLst>
                  <a:outerShdw blurRad="38100" dist="38100" dir="2700000" algn="tl">
                    <a:srgbClr val="C0C0C0"/>
                  </a:outerShdw>
                </a:effectLst>
                <a:latin typeface="Comic Sans MS" pitchFamily="66" charset="0"/>
              </a:rPr>
            </a:br>
            <a:r>
              <a:rPr lang="it-IT" sz="1600" b="1" i="1" u="sng" dirty="0" smtClean="0">
                <a:effectLst>
                  <a:outerShdw blurRad="38100" dist="38100" dir="2700000" algn="tl">
                    <a:srgbClr val="C0C0C0"/>
                  </a:outerShdw>
                </a:effectLst>
                <a:latin typeface="Comic Sans MS" pitchFamily="66" charset="0"/>
              </a:rPr>
              <a:t>3) dal cibo ingerito con l’alimentazione</a:t>
            </a:r>
            <a:r>
              <a:rPr lang="it-IT" sz="6000" dirty="0" smtClean="0">
                <a:effectLst/>
              </a:rPr>
              <a:t> </a:t>
            </a:r>
            <a:endParaRPr lang="it-CH" sz="6000" dirty="0" smtClean="0">
              <a:effectLst/>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404813"/>
            <a:ext cx="8229600" cy="4967287"/>
          </a:xfrm>
        </p:spPr>
        <p:txBody>
          <a:bodyPr wrap="square" numCol="1" anchorCtr="0" compatLnSpc="1">
            <a:prstTxWarp prst="textNoShape">
              <a:avLst/>
            </a:prstTxWarp>
          </a:bodyPr>
          <a:lstStyle/>
          <a:p>
            <a:pPr eaLnBrk="1" hangingPunct="1">
              <a:lnSpc>
                <a:spcPts val="3200"/>
              </a:lnSpc>
              <a:defRPr/>
            </a:pPr>
            <a:r>
              <a:rPr lang="it-IT" sz="1600" b="1" i="1" u="sng" dirty="0" smtClean="0">
                <a:effectLst>
                  <a:outerShdw blurRad="38100" dist="38100" dir="2700000" algn="tl">
                    <a:srgbClr val="C0C0C0"/>
                  </a:outerShdw>
                </a:effectLst>
                <a:latin typeface="Comic Sans MS" pitchFamily="66" charset="0"/>
              </a:rPr>
              <a:t/>
            </a:r>
            <a:br>
              <a:rPr lang="it-IT" sz="1600" b="1" i="1" u="sng" dirty="0" smtClean="0">
                <a:effectLst>
                  <a:outerShdw blurRad="38100" dist="38100" dir="2700000" algn="tl">
                    <a:srgbClr val="C0C0C0"/>
                  </a:outerShdw>
                </a:effectLst>
                <a:latin typeface="Comic Sans MS" pitchFamily="66" charset="0"/>
              </a:rPr>
            </a:br>
            <a:r>
              <a:rPr lang="it-IT" sz="1800" b="1" i="1" u="sng" dirty="0" smtClean="0">
                <a:solidFill>
                  <a:srgbClr val="BB0F0B"/>
                </a:solidFill>
                <a:effectLst>
                  <a:outerShdw blurRad="38100" dist="38100" dir="2700000" algn="tl">
                    <a:srgbClr val="C0C0C0"/>
                  </a:outerShdw>
                </a:effectLst>
                <a:latin typeface="Comic Sans MS" pitchFamily="66" charset="0"/>
              </a:rPr>
              <a:t>ESERCIZIO AEROBICO A BASSA E MEDIA INTENSITÀ</a:t>
            </a:r>
            <a:r>
              <a:rPr lang="it-IT" sz="1600" b="1" i="1" u="sng" dirty="0" smtClean="0">
                <a:solidFill>
                  <a:srgbClr val="BB0F0B"/>
                </a:solidFill>
                <a:effectLst>
                  <a:outerShdw blurRad="38100" dist="38100" dir="2700000" algn="tl">
                    <a:srgbClr val="C0C0C0"/>
                  </a:outerShdw>
                </a:effectLst>
                <a:latin typeface="Comic Sans MS" pitchFamily="66" charset="0"/>
              </a:rPr>
              <a:t> </a:t>
            </a:r>
            <a:br>
              <a:rPr lang="it-IT" sz="1600" b="1" i="1" u="sng" dirty="0" smtClean="0">
                <a:solidFill>
                  <a:srgbClr val="BB0F0B"/>
                </a:solidFill>
                <a:effectLst>
                  <a:outerShdw blurRad="38100" dist="38100" dir="2700000" algn="tl">
                    <a:srgbClr val="C0C0C0"/>
                  </a:outerShdw>
                </a:effectLst>
                <a:latin typeface="Comic Sans MS" pitchFamily="66" charset="0"/>
              </a:rPr>
            </a:br>
            <a:r>
              <a:rPr lang="it-IT" sz="1600" b="1" i="1" u="sng" dirty="0" smtClean="0">
                <a:solidFill>
                  <a:srgbClr val="BB0F0B"/>
                </a:solidFill>
                <a:effectLst>
                  <a:outerShdw blurRad="38100" dist="38100" dir="2700000" algn="tl">
                    <a:srgbClr val="C0C0C0"/>
                  </a:outerShdw>
                </a:effectLst>
                <a:latin typeface="Comic Sans MS" pitchFamily="66" charset="0"/>
              </a:rPr>
              <a:t/>
            </a:r>
            <a:br>
              <a:rPr lang="it-IT" sz="1600" b="1" i="1" u="sng" dirty="0" smtClean="0">
                <a:solidFill>
                  <a:srgbClr val="BB0F0B"/>
                </a:solidFill>
                <a:effectLst>
                  <a:outerShdw blurRad="38100" dist="38100" dir="2700000" algn="tl">
                    <a:srgbClr val="C0C0C0"/>
                  </a:outerShdw>
                </a:effectLst>
                <a:latin typeface="Comic Sans MS" pitchFamily="66" charset="0"/>
              </a:rPr>
            </a:br>
            <a:r>
              <a:rPr lang="it-IT" sz="1600" b="1" i="1" u="sng" dirty="0" smtClean="0">
                <a:solidFill>
                  <a:srgbClr val="BB0F0B"/>
                </a:solidFill>
                <a:effectLst>
                  <a:outerShdw blurRad="38100" dist="38100" dir="2700000" algn="tl">
                    <a:srgbClr val="C0C0C0"/>
                  </a:outerShdw>
                </a:effectLst>
                <a:latin typeface="Comic Sans MS" pitchFamily="66" charset="0"/>
              </a:rPr>
              <a:t>COMBUSTIBILE PRINCIPALE: ACIDI GRASSI, </a:t>
            </a:r>
            <a:br>
              <a:rPr lang="it-IT" sz="1600" b="1" i="1" u="sng" dirty="0" smtClean="0">
                <a:solidFill>
                  <a:srgbClr val="BB0F0B"/>
                </a:solidFill>
                <a:effectLst>
                  <a:outerShdw blurRad="38100" dist="38100" dir="2700000" algn="tl">
                    <a:srgbClr val="C0C0C0"/>
                  </a:outerShdw>
                </a:effectLst>
                <a:latin typeface="Comic Sans MS" pitchFamily="66" charset="0"/>
              </a:rPr>
            </a:br>
            <a:r>
              <a:rPr lang="it-IT" sz="1600" b="1" i="1" u="sng" dirty="0" smtClean="0">
                <a:solidFill>
                  <a:srgbClr val="BB0F0B"/>
                </a:solidFill>
                <a:effectLst>
                  <a:outerShdw blurRad="38100" dist="38100" dir="2700000" algn="tl">
                    <a:srgbClr val="C0C0C0"/>
                  </a:outerShdw>
                </a:effectLst>
                <a:latin typeface="Comic Sans MS" pitchFamily="66" charset="0"/>
              </a:rPr>
              <a:t>MODERATAMENTE GLUCIDI</a:t>
            </a:r>
            <a:br>
              <a:rPr lang="it-IT" sz="1600" b="1" i="1" u="sng" dirty="0" smtClean="0">
                <a:solidFill>
                  <a:srgbClr val="BB0F0B"/>
                </a:solidFill>
                <a:effectLst>
                  <a:outerShdw blurRad="38100" dist="38100" dir="2700000" algn="tl">
                    <a:srgbClr val="C0C0C0"/>
                  </a:outerShdw>
                </a:effectLst>
                <a:latin typeface="Comic Sans MS" pitchFamily="66" charset="0"/>
              </a:rPr>
            </a:br>
            <a:r>
              <a:rPr lang="it-IT" sz="1600" b="1" dirty="0" smtClean="0">
                <a:solidFill>
                  <a:srgbClr val="BB0F0B"/>
                </a:solidFill>
                <a:effectLst>
                  <a:outerShdw blurRad="38100" dist="38100" dir="2700000" algn="tl">
                    <a:srgbClr val="C0C0C0"/>
                  </a:outerShdw>
                </a:effectLst>
                <a:latin typeface="Comic Sans MS" pitchFamily="66" charset="0"/>
              </a:rPr>
              <a:t/>
            </a:r>
            <a:br>
              <a:rPr lang="it-IT" sz="1600" b="1" dirty="0" smtClean="0">
                <a:solidFill>
                  <a:srgbClr val="BB0F0B"/>
                </a:solidFill>
                <a:effectLst>
                  <a:outerShdw blurRad="38100" dist="38100" dir="2700000" algn="tl">
                    <a:srgbClr val="C0C0C0"/>
                  </a:outerShdw>
                </a:effectLst>
                <a:latin typeface="Comic Sans MS" pitchFamily="66" charset="0"/>
              </a:rPr>
            </a:br>
            <a:r>
              <a:rPr lang="it-IT" sz="1600" b="1" dirty="0" smtClean="0">
                <a:effectLst>
                  <a:outerShdw blurRad="38100" dist="38100" dir="2700000" algn="tl">
                    <a:srgbClr val="C0C0C0"/>
                  </a:outerShdw>
                </a:effectLst>
                <a:latin typeface="Comic Sans MS" pitchFamily="66" charset="0"/>
              </a:rPr>
              <a:t>1) </a:t>
            </a:r>
            <a:r>
              <a:rPr lang="it-IT" sz="1400" b="1" dirty="0" smtClean="0">
                <a:effectLst>
                  <a:outerShdw blurRad="38100" dist="38100" dir="2700000" algn="tl">
                    <a:srgbClr val="C0C0C0"/>
                  </a:outerShdw>
                </a:effectLst>
                <a:latin typeface="Comic Sans MS" pitchFamily="66" charset="0"/>
              </a:rPr>
              <a:t>fonte principale: acidi grassi presenti nel </a:t>
            </a:r>
            <a:r>
              <a:rPr lang="it-IT" sz="1400" b="1" dirty="0" smtClean="0">
                <a:solidFill>
                  <a:srgbClr val="FF0000"/>
                </a:solidFill>
                <a:effectLst>
                  <a:outerShdw blurRad="38100" dist="38100" dir="2700000" algn="tl">
                    <a:srgbClr val="C0C0C0"/>
                  </a:outerShdw>
                </a:effectLst>
                <a:latin typeface="Comic Sans MS" pitchFamily="66" charset="0"/>
              </a:rPr>
              <a:t>sangue</a:t>
            </a:r>
            <a:r>
              <a:rPr lang="it-IT" sz="1400" b="1" dirty="0" smtClean="0">
                <a:effectLst>
                  <a:outerShdw blurRad="38100" dist="38100" dir="2700000" algn="tl">
                    <a:srgbClr val="C0C0C0"/>
                  </a:outerShdw>
                </a:effectLst>
                <a:latin typeface="Comic Sans MS" pitchFamily="66" charset="0"/>
              </a:rPr>
              <a:t/>
            </a:r>
            <a:br>
              <a:rPr lang="it-IT" sz="1400" b="1" dirty="0" smtClean="0">
                <a:effectLst>
                  <a:outerShdw blurRad="38100" dist="38100" dir="2700000" algn="tl">
                    <a:srgbClr val="C0C0C0"/>
                  </a:outerShdw>
                </a:effectLst>
                <a:latin typeface="Comic Sans MS" pitchFamily="66" charset="0"/>
              </a:rPr>
            </a:br>
            <a:r>
              <a:rPr lang="it-IT" sz="1400" b="1" dirty="0" smtClean="0">
                <a:effectLst>
                  <a:outerShdw blurRad="38100" dist="38100" dir="2700000" algn="tl">
                    <a:srgbClr val="C0C0C0"/>
                  </a:outerShdw>
                </a:effectLst>
                <a:latin typeface="Comic Sans MS" pitchFamily="66" charset="0"/>
              </a:rPr>
              <a:t>2) se scarseggiano: acidi grassi presenti nelle </a:t>
            </a:r>
            <a:r>
              <a:rPr lang="it-IT" sz="1400" b="1" dirty="0" smtClean="0">
                <a:solidFill>
                  <a:srgbClr val="FF0000"/>
                </a:solidFill>
                <a:effectLst>
                  <a:outerShdw blurRad="38100" dist="38100" dir="2700000" algn="tl">
                    <a:srgbClr val="C0C0C0"/>
                  </a:outerShdw>
                </a:effectLst>
                <a:latin typeface="Comic Sans MS" pitchFamily="66" charset="0"/>
              </a:rPr>
              <a:t>cellule muscolari</a:t>
            </a:r>
            <a:r>
              <a:rPr lang="it-IT" sz="1400" b="1" dirty="0" smtClean="0">
                <a:effectLst>
                  <a:outerShdw blurRad="38100" dist="38100" dir="2700000" algn="tl">
                    <a:srgbClr val="C0C0C0"/>
                  </a:outerShdw>
                </a:effectLst>
                <a:latin typeface="Comic Sans MS" pitchFamily="66" charset="0"/>
              </a:rPr>
              <a:t/>
            </a:r>
            <a:br>
              <a:rPr lang="it-IT" sz="1400" b="1" dirty="0" smtClean="0">
                <a:effectLst>
                  <a:outerShdw blurRad="38100" dist="38100" dir="2700000" algn="tl">
                    <a:srgbClr val="C0C0C0"/>
                  </a:outerShdw>
                </a:effectLst>
                <a:latin typeface="Comic Sans MS" pitchFamily="66" charset="0"/>
              </a:rPr>
            </a:br>
            <a:r>
              <a:rPr lang="it-IT" sz="1400" b="1" dirty="0" smtClean="0">
                <a:effectLst>
                  <a:outerShdw blurRad="38100" dist="38100" dir="2700000" algn="tl">
                    <a:srgbClr val="C0C0C0"/>
                  </a:outerShdw>
                </a:effectLst>
                <a:latin typeface="Comic Sans MS" pitchFamily="66" charset="0"/>
              </a:rPr>
              <a:t>3) quando queste scorte cominciano a diminuire (1-2 ore di attività a dipendenza dell’intensità dell’attività), allora l’organismo attinge alle riserve del </a:t>
            </a:r>
            <a:r>
              <a:rPr lang="it-IT" sz="1400" b="1" dirty="0" smtClean="0">
                <a:solidFill>
                  <a:srgbClr val="FF0000"/>
                </a:solidFill>
                <a:effectLst>
                  <a:outerShdw blurRad="38100" dist="38100" dir="2700000" algn="tl">
                    <a:srgbClr val="C0C0C0"/>
                  </a:outerShdw>
                </a:effectLst>
                <a:latin typeface="Comic Sans MS" pitchFamily="66" charset="0"/>
              </a:rPr>
              <a:t>tessuto adiposo</a:t>
            </a:r>
            <a:r>
              <a:rPr lang="it-IT" sz="1400" b="1" dirty="0" smtClean="0">
                <a:effectLst>
                  <a:outerShdw blurRad="38100" dist="38100" dir="2700000" algn="tl">
                    <a:srgbClr val="C0C0C0"/>
                  </a:outerShdw>
                </a:effectLst>
                <a:latin typeface="Comic Sans MS" pitchFamily="66" charset="0"/>
              </a:rPr>
              <a:t/>
            </a:r>
            <a:br>
              <a:rPr lang="it-IT" sz="1400" b="1" dirty="0" smtClean="0">
                <a:effectLst>
                  <a:outerShdw blurRad="38100" dist="38100" dir="2700000" algn="tl">
                    <a:srgbClr val="C0C0C0"/>
                  </a:outerShdw>
                </a:effectLst>
                <a:latin typeface="Comic Sans MS" pitchFamily="66" charset="0"/>
              </a:rPr>
            </a:br>
            <a:r>
              <a:rPr lang="it-IT" sz="1400" b="1" dirty="0" smtClean="0">
                <a:effectLst>
                  <a:outerShdw blurRad="38100" dist="38100" dir="2700000" algn="tl">
                    <a:srgbClr val="C0C0C0"/>
                  </a:outerShdw>
                </a:effectLst>
                <a:latin typeface="Comic Sans MS" pitchFamily="66" charset="0"/>
              </a:rPr>
              <a:t/>
            </a:r>
            <a:br>
              <a:rPr lang="it-IT" sz="1400" b="1" dirty="0" smtClean="0">
                <a:effectLst>
                  <a:outerShdw blurRad="38100" dist="38100" dir="2700000" algn="tl">
                    <a:srgbClr val="C0C0C0"/>
                  </a:outerShdw>
                </a:effectLst>
                <a:latin typeface="Comic Sans MS" pitchFamily="66" charset="0"/>
              </a:rPr>
            </a:br>
            <a:r>
              <a:rPr lang="it-IT" sz="1400" b="1" dirty="0" smtClean="0">
                <a:effectLst>
                  <a:outerShdw blurRad="38100" dist="38100" dir="2700000" algn="tl">
                    <a:srgbClr val="C0C0C0"/>
                  </a:outerShdw>
                </a:effectLst>
                <a:latin typeface="Comic Sans MS" pitchFamily="66" charset="0"/>
              </a:rPr>
              <a:t>OLTRE A QUESTE FONTI ENERGETICHE AVVIENE UN MODERATO CONSUMO DI GLUCIDI  PRESENTI NEL SANGUE O NELLE CELLULE MUSCOLARI</a:t>
            </a:r>
            <a:endParaRPr lang="it-CH" sz="1400" dirty="0" smtClean="0">
              <a:effectLst/>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250825" y="333375"/>
            <a:ext cx="8229600" cy="5327650"/>
          </a:xfrm>
        </p:spPr>
        <p:txBody>
          <a:bodyPr wrap="square" numCol="1" anchorCtr="0" compatLnSpc="1">
            <a:prstTxWarp prst="textNoShape">
              <a:avLst/>
            </a:prstTxWarp>
          </a:bodyPr>
          <a:lstStyle/>
          <a:p>
            <a:pPr eaLnBrk="1" hangingPunct="1">
              <a:lnSpc>
                <a:spcPts val="3200"/>
              </a:lnSpc>
              <a:defRPr/>
            </a:pPr>
            <a:r>
              <a:rPr lang="it-IT" sz="1400" b="1" i="1" u="sng" smtClean="0">
                <a:effectLst>
                  <a:outerShdw blurRad="38100" dist="38100" dir="2700000" algn="tl">
                    <a:srgbClr val="C0C0C0"/>
                  </a:outerShdw>
                </a:effectLst>
                <a:latin typeface="Comic Sans MS" pitchFamily="66" charset="0"/>
              </a:rPr>
              <a:t/>
            </a:r>
            <a:br>
              <a:rPr lang="it-IT" sz="1400" b="1" i="1" u="sng" smtClean="0">
                <a:effectLst>
                  <a:outerShdw blurRad="38100" dist="38100" dir="2700000" algn="tl">
                    <a:srgbClr val="C0C0C0"/>
                  </a:outerShdw>
                </a:effectLst>
                <a:latin typeface="Comic Sans MS" pitchFamily="66" charset="0"/>
              </a:rPr>
            </a:br>
            <a:r>
              <a:rPr lang="it-IT" sz="1800" b="1" i="1" u="sng" smtClean="0">
                <a:solidFill>
                  <a:srgbClr val="BB0F0B"/>
                </a:solidFill>
                <a:effectLst>
                  <a:outerShdw blurRad="38100" dist="38100" dir="2700000" algn="tl">
                    <a:srgbClr val="C0C0C0"/>
                  </a:outerShdw>
                </a:effectLst>
                <a:latin typeface="Comic Sans MS" pitchFamily="66" charset="0"/>
              </a:rPr>
              <a:t>ESERCIZIO AEROBICO A MEDIO-ALTA INTENSITÀ</a:t>
            </a:r>
            <a:r>
              <a:rPr lang="it-IT" sz="1600" b="1" i="1" u="sng" smtClean="0">
                <a:solidFill>
                  <a:srgbClr val="BB0F0B"/>
                </a:solidFill>
                <a:effectLst>
                  <a:outerShdw blurRad="38100" dist="38100" dir="2700000" algn="tl">
                    <a:srgbClr val="C0C0C0"/>
                  </a:outerShdw>
                </a:effectLst>
                <a:latin typeface="Comic Sans MS" pitchFamily="66" charset="0"/>
              </a:rPr>
              <a:t> </a:t>
            </a:r>
            <a:br>
              <a:rPr lang="it-IT" sz="1600" b="1" i="1" u="sng" smtClean="0">
                <a:solidFill>
                  <a:srgbClr val="BB0F0B"/>
                </a:solidFill>
                <a:effectLst>
                  <a:outerShdw blurRad="38100" dist="38100" dir="2700000" algn="tl">
                    <a:srgbClr val="C0C0C0"/>
                  </a:outerShdw>
                </a:effectLst>
                <a:latin typeface="Comic Sans MS" pitchFamily="66" charset="0"/>
              </a:rPr>
            </a:br>
            <a:r>
              <a:rPr lang="it-IT" sz="1600" b="1" i="1" u="sng" smtClean="0">
                <a:solidFill>
                  <a:srgbClr val="BB0F0B"/>
                </a:solidFill>
                <a:effectLst>
                  <a:outerShdw blurRad="38100" dist="38100" dir="2700000" algn="tl">
                    <a:srgbClr val="C0C0C0"/>
                  </a:outerShdw>
                </a:effectLst>
                <a:latin typeface="Comic Sans MS" pitchFamily="66" charset="0"/>
              </a:rPr>
              <a:t/>
            </a:r>
            <a:br>
              <a:rPr lang="it-IT" sz="1600" b="1" i="1" u="sng" smtClean="0">
                <a:solidFill>
                  <a:srgbClr val="BB0F0B"/>
                </a:solidFill>
                <a:effectLst>
                  <a:outerShdw blurRad="38100" dist="38100" dir="2700000" algn="tl">
                    <a:srgbClr val="C0C0C0"/>
                  </a:outerShdw>
                </a:effectLst>
                <a:latin typeface="Comic Sans MS" pitchFamily="66" charset="0"/>
              </a:rPr>
            </a:br>
            <a:r>
              <a:rPr lang="it-IT" sz="1600" b="1" i="1" u="sng" smtClean="0">
                <a:solidFill>
                  <a:srgbClr val="BB0F0B"/>
                </a:solidFill>
                <a:effectLst>
                  <a:outerShdw blurRad="38100" dist="38100" dir="2700000" algn="tl">
                    <a:srgbClr val="C0C0C0"/>
                  </a:outerShdw>
                </a:effectLst>
                <a:latin typeface="Comic Sans MS" pitchFamily="66" charset="0"/>
              </a:rPr>
              <a:t>COMBUSTIBILE PRINCIPALE:ACIDI GRASSI</a:t>
            </a:r>
            <a:br>
              <a:rPr lang="it-IT" sz="1600" b="1" i="1" u="sng" smtClean="0">
                <a:solidFill>
                  <a:srgbClr val="BB0F0B"/>
                </a:solidFill>
                <a:effectLst>
                  <a:outerShdw blurRad="38100" dist="38100" dir="2700000" algn="tl">
                    <a:srgbClr val="C0C0C0"/>
                  </a:outerShdw>
                </a:effectLst>
                <a:latin typeface="Comic Sans MS" pitchFamily="66" charset="0"/>
              </a:rPr>
            </a:br>
            <a:r>
              <a:rPr lang="it-IT" sz="1600" b="1" i="1" u="sng" smtClean="0">
                <a:solidFill>
                  <a:srgbClr val="BB0F0B"/>
                </a:solidFill>
                <a:effectLst>
                  <a:outerShdw blurRad="38100" dist="38100" dir="2700000" algn="tl">
                    <a:srgbClr val="C0C0C0"/>
                  </a:outerShdw>
                </a:effectLst>
                <a:latin typeface="Comic Sans MS" pitchFamily="66" charset="0"/>
              </a:rPr>
              <a:t>IMPIEGO DI GLUCIDI AUMENTA</a:t>
            </a:r>
            <a:br>
              <a:rPr lang="it-IT" sz="1600" b="1" i="1" u="sng" smtClean="0">
                <a:solidFill>
                  <a:srgbClr val="BB0F0B"/>
                </a:solidFill>
                <a:effectLst>
                  <a:outerShdw blurRad="38100" dist="38100" dir="2700000" algn="tl">
                    <a:srgbClr val="C0C0C0"/>
                  </a:outerShdw>
                </a:effectLst>
                <a:latin typeface="Comic Sans MS" pitchFamily="66" charset="0"/>
              </a:rPr>
            </a:br>
            <a:r>
              <a:rPr lang="it-IT" sz="1400" b="1" i="1" u="sng" smtClean="0">
                <a:solidFill>
                  <a:srgbClr val="BB0F0B"/>
                </a:solidFill>
                <a:effectLst>
                  <a:outerShdw blurRad="38100" dist="38100" dir="2700000" algn="tl">
                    <a:srgbClr val="C0C0C0"/>
                  </a:outerShdw>
                </a:effectLst>
                <a:latin typeface="Comic Sans MS" pitchFamily="66" charset="0"/>
              </a:rPr>
              <a:t/>
            </a:r>
            <a:br>
              <a:rPr lang="it-IT" sz="1400" b="1" i="1" u="sng" smtClean="0">
                <a:solidFill>
                  <a:srgbClr val="BB0F0B"/>
                </a:solidFill>
                <a:effectLst>
                  <a:outerShdw blurRad="38100" dist="38100" dir="2700000" algn="tl">
                    <a:srgbClr val="C0C0C0"/>
                  </a:outerShdw>
                </a:effectLst>
                <a:latin typeface="Comic Sans MS" pitchFamily="66" charset="0"/>
              </a:rPr>
            </a:br>
            <a:r>
              <a:rPr lang="it-IT" sz="1400" b="1" i="1" u="sng" smtClean="0">
                <a:solidFill>
                  <a:srgbClr val="BB0F0B"/>
                </a:solidFill>
                <a:effectLst>
                  <a:outerShdw blurRad="38100" dist="38100" dir="2700000" algn="tl">
                    <a:srgbClr val="C0C0C0"/>
                  </a:outerShdw>
                </a:effectLst>
                <a:latin typeface="Comic Sans MS" pitchFamily="66" charset="0"/>
              </a:rPr>
              <a:t/>
            </a:r>
            <a:br>
              <a:rPr lang="it-IT" sz="1400" b="1" i="1" u="sng" smtClean="0">
                <a:solidFill>
                  <a:srgbClr val="BB0F0B"/>
                </a:solidFill>
                <a:effectLst>
                  <a:outerShdw blurRad="38100" dist="38100" dir="2700000" algn="tl">
                    <a:srgbClr val="C0C0C0"/>
                  </a:outerShdw>
                </a:effectLst>
                <a:latin typeface="Comic Sans MS" pitchFamily="66" charset="0"/>
              </a:rPr>
            </a:br>
            <a:r>
              <a:rPr lang="it-IT" sz="1600" b="1" i="1" u="sng" smtClean="0">
                <a:effectLst>
                  <a:outerShdw blurRad="38100" dist="38100" dir="2700000" algn="tl">
                    <a:srgbClr val="C0C0C0"/>
                  </a:outerShdw>
                </a:effectLst>
                <a:latin typeface="Comic Sans MS" pitchFamily="66" charset="0"/>
              </a:rPr>
              <a:t>La richiesta di ATP non può essere infatti soddisfatta unicamente attraverso il metabolismo aerobico, pertanto la cellula sintetizza ATP anche attraverso la fermentazione lattica, che utilizza glucosio quale fonte energetica</a:t>
            </a:r>
            <a:br>
              <a:rPr lang="it-IT" sz="1600" b="1" i="1" u="sng" smtClean="0">
                <a:effectLst>
                  <a:outerShdw blurRad="38100" dist="38100" dir="2700000" algn="tl">
                    <a:srgbClr val="C0C0C0"/>
                  </a:outerShdw>
                </a:effectLst>
                <a:latin typeface="Comic Sans MS" pitchFamily="66" charset="0"/>
              </a:rPr>
            </a:br>
            <a:r>
              <a:rPr lang="it-IT" sz="1600" b="1" i="1" u="sng" smtClean="0">
                <a:effectLst>
                  <a:outerShdw blurRad="38100" dist="38100" dir="2700000" algn="tl">
                    <a:srgbClr val="C0C0C0"/>
                  </a:outerShdw>
                </a:effectLst>
                <a:latin typeface="Comic Sans MS" pitchFamily="66" charset="0"/>
              </a:rPr>
              <a:t/>
            </a:r>
            <a:br>
              <a:rPr lang="it-IT" sz="1600" b="1" i="1" u="sng" smtClean="0">
                <a:effectLst>
                  <a:outerShdw blurRad="38100" dist="38100" dir="2700000" algn="tl">
                    <a:srgbClr val="C0C0C0"/>
                  </a:outerShdw>
                </a:effectLst>
                <a:latin typeface="Comic Sans MS" pitchFamily="66" charset="0"/>
              </a:rPr>
            </a:br>
            <a:endParaRPr lang="it-CH" sz="1600" b="1" smtClean="0">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476250"/>
            <a:ext cx="8229600" cy="5040313"/>
          </a:xfrm>
        </p:spPr>
        <p:txBody>
          <a:bodyPr wrap="square" numCol="1" anchorCtr="0" compatLnSpc="1">
            <a:prstTxWarp prst="textNoShape">
              <a:avLst/>
            </a:prstTxWarp>
          </a:bodyPr>
          <a:lstStyle/>
          <a:p>
            <a:pPr eaLnBrk="1" hangingPunct="1">
              <a:lnSpc>
                <a:spcPts val="3200"/>
              </a:lnSpc>
              <a:defRPr/>
            </a:pPr>
            <a:r>
              <a:rPr lang="it-IT" sz="1400" b="1" i="1" u="sng" dirty="0" smtClean="0">
                <a:effectLst>
                  <a:outerShdw blurRad="38100" dist="38100" dir="2700000" algn="tl">
                    <a:srgbClr val="C0C0C0"/>
                  </a:outerShdw>
                </a:effectLst>
                <a:latin typeface="Comic Sans MS" pitchFamily="66" charset="0"/>
              </a:rPr>
              <a:t/>
            </a:r>
            <a:br>
              <a:rPr lang="it-IT" sz="1400" b="1" i="1" u="sng" dirty="0" smtClean="0">
                <a:effectLst>
                  <a:outerShdw blurRad="38100" dist="38100" dir="2700000" algn="tl">
                    <a:srgbClr val="C0C0C0"/>
                  </a:outerShdw>
                </a:effectLst>
                <a:latin typeface="Comic Sans MS" pitchFamily="66" charset="0"/>
              </a:rPr>
            </a:br>
            <a:r>
              <a:rPr lang="it-IT" sz="1800" b="1" i="1" u="sng" dirty="0" smtClean="0">
                <a:solidFill>
                  <a:srgbClr val="BB0F0B"/>
                </a:solidFill>
                <a:effectLst>
                  <a:outerShdw blurRad="38100" dist="38100" dir="2700000" algn="tl">
                    <a:srgbClr val="C0C0C0"/>
                  </a:outerShdw>
                </a:effectLst>
                <a:latin typeface="Comic Sans MS" pitchFamily="66" charset="0"/>
              </a:rPr>
              <a:t>ESERCIZIO AEROBICO A MEDIO-ALTA INTENSITÀ</a:t>
            </a:r>
            <a:r>
              <a:rPr lang="it-IT" sz="1600" b="1" i="1" u="sng" dirty="0" smtClean="0">
                <a:solidFill>
                  <a:srgbClr val="BB0F0B"/>
                </a:solidFill>
                <a:effectLst>
                  <a:outerShdw blurRad="38100" dist="38100" dir="2700000" algn="tl">
                    <a:srgbClr val="C0C0C0"/>
                  </a:outerShdw>
                </a:effectLst>
                <a:latin typeface="Comic Sans MS" pitchFamily="66" charset="0"/>
              </a:rPr>
              <a:t> </a:t>
            </a:r>
            <a:br>
              <a:rPr lang="it-IT" sz="1600" b="1" i="1" u="sng" dirty="0" smtClean="0">
                <a:solidFill>
                  <a:srgbClr val="BB0F0B"/>
                </a:solidFill>
                <a:effectLst>
                  <a:outerShdw blurRad="38100" dist="38100" dir="2700000" algn="tl">
                    <a:srgbClr val="C0C0C0"/>
                  </a:outerShdw>
                </a:effectLst>
                <a:latin typeface="Comic Sans MS" pitchFamily="66" charset="0"/>
              </a:rPr>
            </a:br>
            <a:r>
              <a:rPr lang="it-IT" sz="1400" b="1" i="1" u="sng" dirty="0" smtClean="0">
                <a:effectLst>
                  <a:outerShdw blurRad="38100" dist="38100" dir="2700000" algn="tl">
                    <a:srgbClr val="C0C0C0"/>
                  </a:outerShdw>
                </a:effectLst>
                <a:latin typeface="Comic Sans MS" pitchFamily="66" charset="0"/>
              </a:rPr>
              <a:t/>
            </a:r>
            <a:br>
              <a:rPr lang="it-IT" sz="1400" b="1" i="1" u="sng" dirty="0" smtClean="0">
                <a:effectLst>
                  <a:outerShdw blurRad="38100" dist="38100" dir="2700000" algn="tl">
                    <a:srgbClr val="C0C0C0"/>
                  </a:outerShdw>
                </a:effectLst>
                <a:latin typeface="Comic Sans MS" pitchFamily="66" charset="0"/>
              </a:rPr>
            </a:br>
            <a:r>
              <a:rPr lang="it-IT" sz="1400" b="1" i="1" u="sng" dirty="0" smtClean="0">
                <a:solidFill>
                  <a:srgbClr val="BB0F0B"/>
                </a:solidFill>
                <a:effectLst>
                  <a:outerShdw blurRad="38100" dist="38100" dir="2700000" algn="tl">
                    <a:srgbClr val="C0C0C0"/>
                  </a:outerShdw>
                </a:effectLst>
                <a:latin typeface="Comic Sans MS" pitchFamily="66" charset="0"/>
              </a:rPr>
              <a:t>QUESTO TIPO DI ATTIVITÀ SARÀ PER FORZA PIÙ BREVE PERCHÉ UNO SFORZO INTENSO NON PUÒ ESSERE PROTRATTO COME UNO LEGGERO</a:t>
            </a:r>
            <a:br>
              <a:rPr lang="it-IT" sz="1400" b="1" i="1" u="sng" dirty="0" smtClean="0">
                <a:solidFill>
                  <a:srgbClr val="BB0F0B"/>
                </a:solidFill>
                <a:effectLst>
                  <a:outerShdw blurRad="38100" dist="38100" dir="2700000" algn="tl">
                    <a:srgbClr val="C0C0C0"/>
                  </a:outerShdw>
                </a:effectLst>
                <a:latin typeface="Comic Sans MS" pitchFamily="66" charset="0"/>
              </a:rPr>
            </a:br>
            <a:r>
              <a:rPr lang="it-IT" dirty="0" smtClean="0">
                <a:effectLst/>
              </a:rPr>
              <a:t> </a:t>
            </a:r>
            <a:r>
              <a:rPr lang="it-IT" sz="1400" b="1" dirty="0" smtClean="0">
                <a:solidFill>
                  <a:srgbClr val="BB0F0B"/>
                </a:solidFill>
                <a:effectLst>
                  <a:outerShdw blurRad="38100" dist="38100" dir="2700000" algn="tl">
                    <a:srgbClr val="C0C0C0"/>
                  </a:outerShdw>
                </a:effectLst>
                <a:latin typeface="Comic Sans MS" pitchFamily="66" charset="0"/>
              </a:rPr>
              <a:t/>
            </a:r>
            <a:br>
              <a:rPr lang="it-IT" sz="1400" b="1" dirty="0" smtClean="0">
                <a:solidFill>
                  <a:srgbClr val="BB0F0B"/>
                </a:solidFill>
                <a:effectLst>
                  <a:outerShdw blurRad="38100" dist="38100" dir="2700000" algn="tl">
                    <a:srgbClr val="C0C0C0"/>
                  </a:outerShdw>
                </a:effectLst>
                <a:latin typeface="Comic Sans MS" pitchFamily="66" charset="0"/>
              </a:rPr>
            </a:br>
            <a:r>
              <a:rPr lang="it-IT" sz="1400" b="1" dirty="0" smtClean="0">
                <a:effectLst>
                  <a:outerShdw blurRad="38100" dist="38100" dir="2700000" algn="tl">
                    <a:srgbClr val="C0C0C0"/>
                  </a:outerShdw>
                </a:effectLst>
                <a:latin typeface="Comic Sans MS" pitchFamily="66" charset="0"/>
              </a:rPr>
              <a:t>1) fonte principale: acidi grassi </a:t>
            </a:r>
            <a:r>
              <a:rPr lang="it-IT" sz="1400" b="1" dirty="0" smtClean="0">
                <a:solidFill>
                  <a:srgbClr val="BB0F0B"/>
                </a:solidFill>
                <a:effectLst>
                  <a:outerShdw blurRad="38100" dist="38100" dir="2700000" algn="tl">
                    <a:srgbClr val="C0C0C0"/>
                  </a:outerShdw>
                </a:effectLst>
                <a:latin typeface="Comic Sans MS" pitchFamily="66" charset="0"/>
              </a:rPr>
              <a:t>E ZUCCHERI</a:t>
            </a:r>
            <a:r>
              <a:rPr lang="it-IT" sz="1400" b="1" dirty="0" smtClean="0">
                <a:effectLst>
                  <a:outerShdw blurRad="38100" dist="38100" dir="2700000" algn="tl">
                    <a:srgbClr val="C0C0C0"/>
                  </a:outerShdw>
                </a:effectLst>
                <a:latin typeface="Comic Sans MS" pitchFamily="66" charset="0"/>
              </a:rPr>
              <a:t> presenti nel </a:t>
            </a:r>
            <a:r>
              <a:rPr lang="it-IT" sz="1400" b="1" dirty="0" smtClean="0">
                <a:solidFill>
                  <a:srgbClr val="FF0000"/>
                </a:solidFill>
                <a:effectLst>
                  <a:outerShdw blurRad="38100" dist="38100" dir="2700000" algn="tl">
                    <a:srgbClr val="C0C0C0"/>
                  </a:outerShdw>
                </a:effectLst>
                <a:latin typeface="Comic Sans MS" pitchFamily="66" charset="0"/>
              </a:rPr>
              <a:t>sangue</a:t>
            </a:r>
            <a:r>
              <a:rPr lang="it-IT" sz="1400" b="1" dirty="0" smtClean="0">
                <a:effectLst>
                  <a:outerShdw blurRad="38100" dist="38100" dir="2700000" algn="tl">
                    <a:srgbClr val="C0C0C0"/>
                  </a:outerShdw>
                </a:effectLst>
                <a:latin typeface="Comic Sans MS" pitchFamily="66" charset="0"/>
              </a:rPr>
              <a:t/>
            </a:r>
            <a:br>
              <a:rPr lang="it-IT" sz="1400" b="1" dirty="0" smtClean="0">
                <a:effectLst>
                  <a:outerShdw blurRad="38100" dist="38100" dir="2700000" algn="tl">
                    <a:srgbClr val="C0C0C0"/>
                  </a:outerShdw>
                </a:effectLst>
                <a:latin typeface="Comic Sans MS" pitchFamily="66" charset="0"/>
              </a:rPr>
            </a:br>
            <a:r>
              <a:rPr lang="it-IT" sz="1400" b="1" dirty="0" smtClean="0">
                <a:effectLst>
                  <a:outerShdw blurRad="38100" dist="38100" dir="2700000" algn="tl">
                    <a:srgbClr val="C0C0C0"/>
                  </a:outerShdw>
                </a:effectLst>
                <a:latin typeface="Comic Sans MS" pitchFamily="66" charset="0"/>
              </a:rPr>
              <a:t>2) se scarseggiano: acidi grassi </a:t>
            </a:r>
            <a:r>
              <a:rPr lang="it-IT" sz="1400" b="1" dirty="0" smtClean="0">
                <a:solidFill>
                  <a:srgbClr val="BB0F0B"/>
                </a:solidFill>
                <a:effectLst>
                  <a:outerShdw blurRad="38100" dist="38100" dir="2700000" algn="tl">
                    <a:srgbClr val="C0C0C0"/>
                  </a:outerShdw>
                </a:effectLst>
                <a:latin typeface="Comic Sans MS" pitchFamily="66" charset="0"/>
              </a:rPr>
              <a:t>E GLICOGENO</a:t>
            </a:r>
            <a:r>
              <a:rPr lang="it-IT" sz="1400" b="1" dirty="0" smtClean="0">
                <a:effectLst>
                  <a:outerShdw blurRad="38100" dist="38100" dir="2700000" algn="tl">
                    <a:srgbClr val="C0C0C0"/>
                  </a:outerShdw>
                </a:effectLst>
                <a:latin typeface="Comic Sans MS" pitchFamily="66" charset="0"/>
              </a:rPr>
              <a:t> presenti nelle </a:t>
            </a:r>
            <a:r>
              <a:rPr lang="it-IT" sz="1400" b="1" dirty="0" smtClean="0">
                <a:solidFill>
                  <a:srgbClr val="FF0000"/>
                </a:solidFill>
                <a:effectLst>
                  <a:outerShdw blurRad="38100" dist="38100" dir="2700000" algn="tl">
                    <a:srgbClr val="C0C0C0"/>
                  </a:outerShdw>
                </a:effectLst>
                <a:latin typeface="Comic Sans MS" pitchFamily="66" charset="0"/>
              </a:rPr>
              <a:t>cellule muscolari</a:t>
            </a:r>
            <a:r>
              <a:rPr lang="it-IT" sz="1400" b="1" dirty="0" smtClean="0">
                <a:effectLst>
                  <a:outerShdw blurRad="38100" dist="38100" dir="2700000" algn="tl">
                    <a:srgbClr val="C0C0C0"/>
                  </a:outerShdw>
                </a:effectLst>
                <a:latin typeface="Comic Sans MS" pitchFamily="66" charset="0"/>
              </a:rPr>
              <a:t>, </a:t>
            </a:r>
            <a:br>
              <a:rPr lang="it-IT" sz="1400" b="1" dirty="0" smtClean="0">
                <a:effectLst>
                  <a:outerShdw blurRad="38100" dist="38100" dir="2700000" algn="tl">
                    <a:srgbClr val="C0C0C0"/>
                  </a:outerShdw>
                </a:effectLst>
                <a:latin typeface="Comic Sans MS" pitchFamily="66" charset="0"/>
              </a:rPr>
            </a:br>
            <a:r>
              <a:rPr lang="it-IT" sz="1400" b="1" dirty="0" smtClean="0">
                <a:effectLst>
                  <a:outerShdw blurRad="38100" dist="38100" dir="2700000" algn="tl">
                    <a:srgbClr val="C0C0C0"/>
                  </a:outerShdw>
                </a:effectLst>
                <a:latin typeface="Comic Sans MS" pitchFamily="66" charset="0"/>
              </a:rPr>
              <a:t>3) mobilitazione del </a:t>
            </a:r>
            <a:r>
              <a:rPr lang="it-IT" sz="1400" b="1" dirty="0" smtClean="0">
                <a:solidFill>
                  <a:srgbClr val="BB0F0B"/>
                </a:solidFill>
                <a:effectLst>
                  <a:outerShdw blurRad="38100" dist="38100" dir="2700000" algn="tl">
                    <a:srgbClr val="C0C0C0"/>
                  </a:outerShdw>
                </a:effectLst>
                <a:latin typeface="Comic Sans MS" pitchFamily="66" charset="0"/>
              </a:rPr>
              <a:t>GLICOGENO</a:t>
            </a:r>
            <a:r>
              <a:rPr lang="it-IT" sz="1400" b="1" dirty="0" smtClean="0">
                <a:effectLst>
                  <a:outerShdw blurRad="38100" dist="38100" dir="2700000" algn="tl">
                    <a:srgbClr val="C0C0C0"/>
                  </a:outerShdw>
                </a:effectLst>
                <a:latin typeface="Comic Sans MS" pitchFamily="66" charset="0"/>
              </a:rPr>
              <a:t> presente nel </a:t>
            </a:r>
            <a:r>
              <a:rPr lang="it-IT" sz="1400" b="1" dirty="0" smtClean="0">
                <a:solidFill>
                  <a:srgbClr val="FF0000"/>
                </a:solidFill>
                <a:effectLst>
                  <a:outerShdw blurRad="38100" dist="38100" dir="2700000" algn="tl">
                    <a:srgbClr val="C0C0C0"/>
                  </a:outerShdw>
                </a:effectLst>
                <a:latin typeface="Comic Sans MS" pitchFamily="66" charset="0"/>
              </a:rPr>
              <a:t>fegato</a:t>
            </a:r>
            <a:r>
              <a:rPr lang="it-IT" sz="1400" b="1" dirty="0" smtClean="0">
                <a:effectLst>
                  <a:outerShdw blurRad="38100" dist="38100" dir="2700000" algn="tl">
                    <a:srgbClr val="C0C0C0"/>
                  </a:outerShdw>
                </a:effectLst>
                <a:latin typeface="Comic Sans MS" pitchFamily="66" charset="0"/>
              </a:rPr>
              <a:t>,</a:t>
            </a:r>
            <a:br>
              <a:rPr lang="it-IT" sz="1400" b="1" dirty="0" smtClean="0">
                <a:effectLst>
                  <a:outerShdw blurRad="38100" dist="38100" dir="2700000" algn="tl">
                    <a:srgbClr val="C0C0C0"/>
                  </a:outerShdw>
                </a:effectLst>
                <a:latin typeface="Comic Sans MS" pitchFamily="66" charset="0"/>
              </a:rPr>
            </a:br>
            <a:r>
              <a:rPr lang="it-IT" sz="1400" b="1" dirty="0" smtClean="0">
                <a:effectLst>
                  <a:outerShdw blurRad="38100" dist="38100" dir="2700000" algn="tl">
                    <a:srgbClr val="C0C0C0"/>
                  </a:outerShdw>
                </a:effectLst>
                <a:latin typeface="Comic Sans MS" pitchFamily="66" charset="0"/>
              </a:rPr>
              <a:t>4) solo quando questi nutrienti energetici scarseggiano l’organismo risale alle </a:t>
            </a:r>
            <a:r>
              <a:rPr lang="it-IT" sz="1400" b="1" dirty="0" smtClean="0">
                <a:solidFill>
                  <a:srgbClr val="FF0000"/>
                </a:solidFill>
                <a:effectLst>
                  <a:outerShdw blurRad="38100" dist="38100" dir="2700000" algn="tl">
                    <a:srgbClr val="C0C0C0"/>
                  </a:outerShdw>
                </a:effectLst>
                <a:latin typeface="Comic Sans MS" pitchFamily="66" charset="0"/>
              </a:rPr>
              <a:t>riserve adipose</a:t>
            </a:r>
            <a:r>
              <a:rPr lang="it-IT" sz="1400" b="1" dirty="0" smtClean="0">
                <a:effectLst>
                  <a:outerShdw blurRad="38100" dist="38100" dir="2700000" algn="tl">
                    <a:srgbClr val="C0C0C0"/>
                  </a:outerShdw>
                </a:effectLst>
                <a:latin typeface="Comic Sans MS" pitchFamily="66" charset="0"/>
              </a:rPr>
              <a:t/>
            </a:r>
            <a:br>
              <a:rPr lang="it-IT" sz="1400" b="1" dirty="0" smtClean="0">
                <a:effectLst>
                  <a:outerShdw blurRad="38100" dist="38100" dir="2700000" algn="tl">
                    <a:srgbClr val="C0C0C0"/>
                  </a:outerShdw>
                </a:effectLst>
                <a:latin typeface="Comic Sans MS" pitchFamily="66" charset="0"/>
              </a:rPr>
            </a:br>
            <a:r>
              <a:rPr lang="it-IT" sz="1400" b="1" dirty="0" smtClean="0">
                <a:effectLst>
                  <a:outerShdw blurRad="38100" dist="38100" dir="2700000" algn="tl">
                    <a:srgbClr val="C0C0C0"/>
                  </a:outerShdw>
                </a:effectLst>
                <a:latin typeface="Comic Sans MS" pitchFamily="66" charset="0"/>
              </a:rPr>
              <a:t/>
            </a:r>
            <a:br>
              <a:rPr lang="it-IT" sz="1400" b="1" dirty="0" smtClean="0">
                <a:effectLst>
                  <a:outerShdw blurRad="38100" dist="38100" dir="2700000" algn="tl">
                    <a:srgbClr val="C0C0C0"/>
                  </a:outerShdw>
                </a:effectLst>
                <a:latin typeface="Comic Sans MS" pitchFamily="66" charset="0"/>
              </a:rPr>
            </a:br>
            <a:endParaRPr lang="it-CH" sz="1400" b="1" dirty="0" smtClean="0">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95288" y="908050"/>
            <a:ext cx="8229600" cy="3097213"/>
          </a:xfrm>
        </p:spPr>
        <p:txBody>
          <a:bodyPr wrap="square" numCol="1" anchorCtr="0" compatLnSpc="1">
            <a:prstTxWarp prst="textNoShape">
              <a:avLst/>
            </a:prstTxWarp>
          </a:bodyPr>
          <a:lstStyle/>
          <a:p>
            <a:pPr eaLnBrk="1" hangingPunct="1">
              <a:lnSpc>
                <a:spcPts val="3200"/>
              </a:lnSpc>
              <a:defRPr/>
            </a:pPr>
            <a:r>
              <a:rPr lang="it-IT" sz="1400" b="1" i="1" u="sng" smtClean="0">
                <a:effectLst>
                  <a:outerShdw blurRad="38100" dist="38100" dir="2700000" algn="tl">
                    <a:srgbClr val="C0C0C0"/>
                  </a:outerShdw>
                </a:effectLst>
                <a:latin typeface="Comic Sans MS" pitchFamily="66" charset="0"/>
              </a:rPr>
              <a:t/>
            </a:r>
            <a:br>
              <a:rPr lang="it-IT" sz="1400" b="1" i="1" u="sng" smtClean="0">
                <a:effectLst>
                  <a:outerShdw blurRad="38100" dist="38100" dir="2700000" algn="tl">
                    <a:srgbClr val="C0C0C0"/>
                  </a:outerShdw>
                </a:effectLst>
                <a:latin typeface="Comic Sans MS" pitchFamily="66" charset="0"/>
              </a:rPr>
            </a:br>
            <a:r>
              <a:rPr lang="it-IT" sz="1800" b="1" i="1" u="sng" smtClean="0">
                <a:solidFill>
                  <a:srgbClr val="BB0F0B"/>
                </a:solidFill>
                <a:effectLst>
                  <a:outerShdw blurRad="38100" dist="38100" dir="2700000" algn="tl">
                    <a:srgbClr val="C0C0C0"/>
                  </a:outerShdw>
                </a:effectLst>
                <a:latin typeface="Comic Sans MS" pitchFamily="66" charset="0"/>
              </a:rPr>
              <a:t>ESERCIZIO AEROBICO A MEDIO-ALTA INTENSITÀ</a:t>
            </a:r>
            <a:br>
              <a:rPr lang="it-IT" sz="1800" b="1" i="1" u="sng" smtClean="0">
                <a:solidFill>
                  <a:srgbClr val="BB0F0B"/>
                </a:solidFill>
                <a:effectLst>
                  <a:outerShdw blurRad="38100" dist="38100" dir="2700000" algn="tl">
                    <a:srgbClr val="C0C0C0"/>
                  </a:outerShdw>
                </a:effectLst>
                <a:latin typeface="Comic Sans MS" pitchFamily="66" charset="0"/>
              </a:rPr>
            </a:br>
            <a:r>
              <a:rPr lang="it-IT" sz="1800" b="1" i="1" u="sng" smtClean="0">
                <a:solidFill>
                  <a:srgbClr val="BB0F0B"/>
                </a:solidFill>
                <a:effectLst>
                  <a:outerShdw blurRad="38100" dist="38100" dir="2700000" algn="tl">
                    <a:srgbClr val="C0C0C0"/>
                  </a:outerShdw>
                </a:effectLst>
                <a:latin typeface="Comic Sans MS" pitchFamily="66" charset="0"/>
              </a:rPr>
              <a:t/>
            </a:r>
            <a:br>
              <a:rPr lang="it-IT" sz="1800" b="1" i="1" u="sng" smtClean="0">
                <a:solidFill>
                  <a:srgbClr val="BB0F0B"/>
                </a:solidFill>
                <a:effectLst>
                  <a:outerShdw blurRad="38100" dist="38100" dir="2700000" algn="tl">
                    <a:srgbClr val="C0C0C0"/>
                  </a:outerShdw>
                </a:effectLst>
                <a:latin typeface="Comic Sans MS" pitchFamily="66" charset="0"/>
              </a:rPr>
            </a:br>
            <a:r>
              <a:rPr lang="it-IT" sz="1800" b="1" i="1" u="sng" smtClean="0">
                <a:effectLst>
                  <a:outerShdw blurRad="38100" dist="38100" dir="2700000" algn="tl">
                    <a:srgbClr val="C0C0C0"/>
                  </a:outerShdw>
                </a:effectLst>
                <a:latin typeface="Comic Sans MS" pitchFamily="66" charset="0"/>
              </a:rPr>
              <a:t>due ore di attività di medio-alta intensità possono quasi azzerare le riserve di glucidi (glicogeno epatico e muscolare)</a:t>
            </a:r>
            <a:br>
              <a:rPr lang="it-IT" sz="1800" b="1" i="1" u="sng" smtClean="0">
                <a:effectLst>
                  <a:outerShdw blurRad="38100" dist="38100" dir="2700000" algn="tl">
                    <a:srgbClr val="C0C0C0"/>
                  </a:outerShdw>
                </a:effectLst>
                <a:latin typeface="Comic Sans MS" pitchFamily="66" charset="0"/>
              </a:rPr>
            </a:br>
            <a:r>
              <a:rPr lang="it-IT" sz="1800" b="1" i="1" u="sng" smtClean="0">
                <a:effectLst>
                  <a:outerShdw blurRad="38100" dist="38100" dir="2700000" algn="tl">
                    <a:srgbClr val="C0C0C0"/>
                  </a:outerShdw>
                </a:effectLst>
                <a:latin typeface="Comic Sans MS" pitchFamily="66" charset="0"/>
              </a:rPr>
              <a:t/>
            </a:r>
            <a:br>
              <a:rPr lang="it-IT" sz="1800" b="1" i="1" u="sng" smtClean="0">
                <a:effectLst>
                  <a:outerShdw blurRad="38100" dist="38100" dir="2700000" algn="tl">
                    <a:srgbClr val="C0C0C0"/>
                  </a:outerShdw>
                </a:effectLst>
                <a:latin typeface="Comic Sans MS" pitchFamily="66" charset="0"/>
              </a:rPr>
            </a:br>
            <a:r>
              <a:rPr lang="it-IT" sz="1800" b="1" i="1" u="sng" smtClean="0">
                <a:effectLst>
                  <a:outerShdw blurRad="38100" dist="38100" dir="2700000" algn="tl">
                    <a:srgbClr val="C0C0C0"/>
                  </a:outerShdw>
                </a:effectLst>
                <a:latin typeface="Comic Sans MS" pitchFamily="66" charset="0"/>
              </a:rPr>
              <a:t>è quindi indicata l’assunzione di carboidrati semplici ad assorbimento rapido, sia liquidi sia solidi</a:t>
            </a:r>
            <a:r>
              <a:rPr lang="it-IT" sz="1600" b="1" i="1" u="sng" smtClean="0">
                <a:solidFill>
                  <a:srgbClr val="BB0F0B"/>
                </a:solidFill>
                <a:effectLst>
                  <a:outerShdw blurRad="38100" dist="38100" dir="2700000" algn="tl">
                    <a:srgbClr val="C0C0C0"/>
                  </a:outerShdw>
                </a:effectLst>
                <a:latin typeface="Comic Sans MS" pitchFamily="66" charset="0"/>
              </a:rPr>
              <a:t> </a:t>
            </a:r>
            <a:endParaRPr lang="it-CH" sz="1400" b="1" smtClean="0">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250825" y="549275"/>
            <a:ext cx="8229600" cy="2592388"/>
          </a:xfrm>
        </p:spPr>
        <p:txBody>
          <a:bodyPr wrap="square" numCol="1" anchorCtr="0" compatLnSpc="1">
            <a:prstTxWarp prst="textNoShape">
              <a:avLst/>
            </a:prstTxWarp>
          </a:bodyPr>
          <a:lstStyle/>
          <a:p>
            <a:pPr eaLnBrk="1" hangingPunct="1">
              <a:lnSpc>
                <a:spcPts val="3200"/>
              </a:lnSpc>
              <a:defRPr/>
            </a:pPr>
            <a:r>
              <a:rPr lang="it-IT" sz="1400" b="1" i="1" u="sng" smtClean="0">
                <a:effectLst>
                  <a:outerShdw blurRad="38100" dist="38100" dir="2700000" algn="tl">
                    <a:srgbClr val="C0C0C0"/>
                  </a:outerShdw>
                </a:effectLst>
                <a:latin typeface="Comic Sans MS" pitchFamily="66" charset="0"/>
              </a:rPr>
              <a:t/>
            </a:r>
            <a:br>
              <a:rPr lang="it-IT" sz="1400" b="1" i="1" u="sng" smtClean="0">
                <a:effectLst>
                  <a:outerShdw blurRad="38100" dist="38100" dir="2700000" algn="tl">
                    <a:srgbClr val="C0C0C0"/>
                  </a:outerShdw>
                </a:effectLst>
                <a:latin typeface="Comic Sans MS" pitchFamily="66" charset="0"/>
              </a:rPr>
            </a:br>
            <a:r>
              <a:rPr lang="it-IT" sz="1800" b="1" i="1" u="sng" smtClean="0">
                <a:solidFill>
                  <a:srgbClr val="BB0F0B"/>
                </a:solidFill>
                <a:effectLst>
                  <a:outerShdw blurRad="38100" dist="38100" dir="2700000" algn="tl">
                    <a:srgbClr val="C0C0C0"/>
                  </a:outerShdw>
                </a:effectLst>
                <a:latin typeface="Comic Sans MS" pitchFamily="66" charset="0"/>
              </a:rPr>
              <a:t>ESERCIZIO AEROBICO AD ALTA INTENSITÀ</a:t>
            </a:r>
            <a:br>
              <a:rPr lang="it-IT" sz="1800" b="1" i="1" u="sng" smtClean="0">
                <a:solidFill>
                  <a:srgbClr val="BB0F0B"/>
                </a:solidFill>
                <a:effectLst>
                  <a:outerShdw blurRad="38100" dist="38100" dir="2700000" algn="tl">
                    <a:srgbClr val="C0C0C0"/>
                  </a:outerShdw>
                </a:effectLst>
                <a:latin typeface="Comic Sans MS" pitchFamily="66" charset="0"/>
              </a:rPr>
            </a:br>
            <a:r>
              <a:rPr lang="it-IT" sz="1800" b="1" i="1" u="sng" smtClean="0">
                <a:solidFill>
                  <a:srgbClr val="BB0F0B"/>
                </a:solidFill>
                <a:effectLst>
                  <a:outerShdw blurRad="38100" dist="38100" dir="2700000" algn="tl">
                    <a:srgbClr val="C0C0C0"/>
                  </a:outerShdw>
                </a:effectLst>
                <a:latin typeface="Comic Sans MS" pitchFamily="66" charset="0"/>
              </a:rPr>
              <a:t>(85% vo2 MAX)</a:t>
            </a:r>
            <a:br>
              <a:rPr lang="it-IT" sz="1800" b="1" i="1" u="sng" smtClean="0">
                <a:solidFill>
                  <a:srgbClr val="BB0F0B"/>
                </a:solidFill>
                <a:effectLst>
                  <a:outerShdw blurRad="38100" dist="38100" dir="2700000" algn="tl">
                    <a:srgbClr val="C0C0C0"/>
                  </a:outerShdw>
                </a:effectLst>
                <a:latin typeface="Comic Sans MS" pitchFamily="66" charset="0"/>
              </a:rPr>
            </a:br>
            <a:r>
              <a:rPr lang="it-IT" sz="1800" b="1" i="1" u="sng" smtClean="0">
                <a:solidFill>
                  <a:srgbClr val="BB0F0B"/>
                </a:solidFill>
                <a:effectLst>
                  <a:outerShdw blurRad="38100" dist="38100" dir="2700000" algn="tl">
                    <a:srgbClr val="C0C0C0"/>
                  </a:outerShdw>
                </a:effectLst>
                <a:latin typeface="Comic Sans MS" pitchFamily="66" charset="0"/>
              </a:rPr>
              <a:t>L’IMPIEGO DI GLUCIDI AUMENTA ANCORA</a:t>
            </a:r>
            <a:br>
              <a:rPr lang="it-IT" sz="1800" b="1" i="1" u="sng" smtClean="0">
                <a:solidFill>
                  <a:srgbClr val="BB0F0B"/>
                </a:solidFill>
                <a:effectLst>
                  <a:outerShdw blurRad="38100" dist="38100" dir="2700000" algn="tl">
                    <a:srgbClr val="C0C0C0"/>
                  </a:outerShdw>
                </a:effectLst>
                <a:latin typeface="Comic Sans MS" pitchFamily="66" charset="0"/>
              </a:rPr>
            </a:br>
            <a:r>
              <a:rPr lang="it-IT" sz="1400" b="1" i="1" u="sng" smtClean="0">
                <a:solidFill>
                  <a:srgbClr val="BB0F0B"/>
                </a:solidFill>
                <a:effectLst>
                  <a:outerShdw blurRad="38100" dist="38100" dir="2700000" algn="tl">
                    <a:srgbClr val="C0C0C0"/>
                  </a:outerShdw>
                </a:effectLst>
                <a:latin typeface="Comic Sans MS" pitchFamily="66" charset="0"/>
              </a:rPr>
              <a:t>IL CORPO UTILIZZA LE RISERVE DI GLICOGENO VELOCEMENTE,</a:t>
            </a:r>
            <a:br>
              <a:rPr lang="it-IT" sz="1400" b="1" i="1" u="sng" smtClean="0">
                <a:solidFill>
                  <a:srgbClr val="BB0F0B"/>
                </a:solidFill>
                <a:effectLst>
                  <a:outerShdw blurRad="38100" dist="38100" dir="2700000" algn="tl">
                    <a:srgbClr val="C0C0C0"/>
                  </a:outerShdw>
                </a:effectLst>
                <a:latin typeface="Comic Sans MS" pitchFamily="66" charset="0"/>
              </a:rPr>
            </a:br>
            <a:r>
              <a:rPr lang="it-IT" sz="1400" b="1" i="1" u="sng" smtClean="0">
                <a:solidFill>
                  <a:srgbClr val="BB0F0B"/>
                </a:solidFill>
                <a:effectLst>
                  <a:outerShdw blurRad="38100" dist="38100" dir="2700000" algn="tl">
                    <a:srgbClr val="C0C0C0"/>
                  </a:outerShdw>
                </a:effectLst>
                <a:latin typeface="Comic Sans MS" pitchFamily="66" charset="0"/>
              </a:rPr>
              <a:t>L’ESERCIZIO RICHIEDE UN APPORTO DI GLUCIDI REGOLARE,</a:t>
            </a:r>
            <a:br>
              <a:rPr lang="it-IT" sz="1400" b="1" i="1" u="sng" smtClean="0">
                <a:solidFill>
                  <a:srgbClr val="BB0F0B"/>
                </a:solidFill>
                <a:effectLst>
                  <a:outerShdw blurRad="38100" dist="38100" dir="2700000" algn="tl">
                    <a:srgbClr val="C0C0C0"/>
                  </a:outerShdw>
                </a:effectLst>
                <a:latin typeface="Comic Sans MS" pitchFamily="66" charset="0"/>
              </a:rPr>
            </a:br>
            <a:r>
              <a:rPr lang="it-IT" sz="1400" b="1" i="1" u="sng" smtClean="0">
                <a:solidFill>
                  <a:srgbClr val="BB0F0B"/>
                </a:solidFill>
                <a:effectLst>
                  <a:outerShdw blurRad="38100" dist="38100" dir="2700000" algn="tl">
                    <a:srgbClr val="C0C0C0"/>
                  </a:outerShdw>
                </a:effectLst>
                <a:latin typeface="Comic Sans MS" pitchFamily="66" charset="0"/>
              </a:rPr>
              <a:t>IN PARTICOLARE SE LA DURATA DELL’ATTIVITÀ SUPERA L’ORA</a:t>
            </a:r>
            <a:r>
              <a:rPr lang="it-IT" sz="1600" b="1" i="1" u="sng" smtClean="0">
                <a:solidFill>
                  <a:srgbClr val="BB0F0B"/>
                </a:solidFill>
                <a:effectLst>
                  <a:outerShdw blurRad="38100" dist="38100" dir="2700000" algn="tl">
                    <a:srgbClr val="C0C0C0"/>
                  </a:outerShdw>
                </a:effectLst>
                <a:latin typeface="Comic Sans MS" pitchFamily="66" charset="0"/>
              </a:rPr>
              <a:t> </a:t>
            </a:r>
            <a:endParaRPr lang="it-CH" sz="1400" b="1" smtClean="0">
              <a:effectLst>
                <a:outerShdw blurRad="38100" dist="38100" dir="2700000" algn="tl">
                  <a:srgbClr val="C0C0C0"/>
                </a:outerShdw>
              </a:effectLst>
              <a:latin typeface="Comic Sans MS" pitchFamily="66" charset="0"/>
            </a:endParaRPr>
          </a:p>
        </p:txBody>
      </p:sp>
      <p:pic>
        <p:nvPicPr>
          <p:cNvPr id="112642" name="Picture 5" descr="Risultati immagini per SKI RUNNING">
            <a:hlinkClick r:id="rId2"/>
          </p:cNvPr>
          <p:cNvPicPr>
            <a:picLocks noChangeAspect="1" noChangeArrowheads="1"/>
          </p:cNvPicPr>
          <p:nvPr/>
        </p:nvPicPr>
        <p:blipFill>
          <a:blip r:embed="rId3"/>
          <a:srcRect/>
          <a:stretch>
            <a:fillRect/>
          </a:stretch>
        </p:blipFill>
        <p:spPr bwMode="auto">
          <a:xfrm>
            <a:off x="2124075" y="3429000"/>
            <a:ext cx="4718050" cy="308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egnaposto contenuto 2"/>
          <p:cNvSpPr>
            <a:spLocks noGrp="1"/>
          </p:cNvSpPr>
          <p:nvPr>
            <p:ph idx="4294967295"/>
          </p:nvPr>
        </p:nvSpPr>
        <p:spPr/>
        <p:txBody>
          <a:bodyPr/>
          <a:lstStyle/>
          <a:p>
            <a:pPr marL="182563" indent="-182563"/>
            <a:endParaRPr lang="it-IT" smtClean="0">
              <a:solidFill>
                <a:srgbClr val="262626"/>
              </a:solidFill>
              <a:latin typeface="Times-Roman"/>
            </a:endParaRPr>
          </a:p>
          <a:p>
            <a:pPr marL="182563" indent="-182563"/>
            <a:endParaRPr lang="it-IT" smtClean="0">
              <a:solidFill>
                <a:srgbClr val="262626"/>
              </a:solidFill>
              <a:latin typeface="Times-Roman"/>
            </a:endParaRPr>
          </a:p>
          <a:p>
            <a:pPr marL="182563" indent="-182563"/>
            <a:endParaRPr lang="it-IT" smtClean="0">
              <a:solidFill>
                <a:srgbClr val="262626"/>
              </a:solidFill>
              <a:latin typeface="Times-Roman"/>
            </a:endParaRPr>
          </a:p>
          <a:p>
            <a:pPr marL="182563" indent="-182563"/>
            <a:endParaRPr lang="it-IT" smtClean="0"/>
          </a:p>
        </p:txBody>
      </p:sp>
      <p:pic>
        <p:nvPicPr>
          <p:cNvPr id="113666" name="Immagine 3"/>
          <p:cNvPicPr>
            <a:picLocks noChangeAspect="1"/>
          </p:cNvPicPr>
          <p:nvPr/>
        </p:nvPicPr>
        <p:blipFill>
          <a:blip r:embed="rId2"/>
          <a:srcRect/>
          <a:stretch>
            <a:fillRect/>
          </a:stretch>
        </p:blipFill>
        <p:spPr bwMode="auto">
          <a:xfrm>
            <a:off x="0" y="457200"/>
            <a:ext cx="9144000" cy="591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250825" y="333375"/>
            <a:ext cx="8229600" cy="2159000"/>
          </a:xfrm>
        </p:spPr>
        <p:txBody>
          <a:bodyPr wrap="square" numCol="1" anchorCtr="0" compatLnSpc="1">
            <a:prstTxWarp prst="textNoShape">
              <a:avLst/>
            </a:prstTxWarp>
          </a:bodyPr>
          <a:lstStyle/>
          <a:p>
            <a:pPr eaLnBrk="1" hangingPunct="1">
              <a:lnSpc>
                <a:spcPts val="3200"/>
              </a:lnSpc>
              <a:defRPr/>
            </a:pPr>
            <a:r>
              <a:rPr lang="it-IT" sz="1400" b="1" i="1" u="sng" smtClean="0">
                <a:effectLst>
                  <a:outerShdw blurRad="38100" dist="38100" dir="2700000" algn="tl">
                    <a:srgbClr val="C0C0C0"/>
                  </a:outerShdw>
                </a:effectLst>
                <a:latin typeface="Comic Sans MS" pitchFamily="66" charset="0"/>
              </a:rPr>
              <a:t/>
            </a:r>
            <a:br>
              <a:rPr lang="it-IT" sz="1400" b="1" i="1" u="sng" smtClean="0">
                <a:effectLst>
                  <a:outerShdw blurRad="38100" dist="38100" dir="2700000" algn="tl">
                    <a:srgbClr val="C0C0C0"/>
                  </a:outerShdw>
                </a:effectLst>
                <a:latin typeface="Comic Sans MS" pitchFamily="66" charset="0"/>
              </a:rPr>
            </a:br>
            <a:r>
              <a:rPr lang="it-IT" sz="1800" b="1" i="1" u="sng" smtClean="0">
                <a:solidFill>
                  <a:srgbClr val="BB0F0B"/>
                </a:solidFill>
                <a:effectLst>
                  <a:outerShdw blurRad="38100" dist="38100" dir="2700000" algn="tl">
                    <a:srgbClr val="C0C0C0"/>
                  </a:outerShdw>
                </a:effectLst>
                <a:latin typeface="Comic Sans MS" pitchFamily="66" charset="0"/>
              </a:rPr>
              <a:t>ESERCIZIO ANAEROBICO (OLTRE LA SOGLIA ANAEROBICA)</a:t>
            </a:r>
            <a:br>
              <a:rPr lang="it-IT" sz="1800" b="1" i="1" u="sng" smtClean="0">
                <a:solidFill>
                  <a:srgbClr val="BB0F0B"/>
                </a:solidFill>
                <a:effectLst>
                  <a:outerShdw blurRad="38100" dist="38100" dir="2700000" algn="tl">
                    <a:srgbClr val="C0C0C0"/>
                  </a:outerShdw>
                </a:effectLst>
                <a:latin typeface="Comic Sans MS" pitchFamily="66" charset="0"/>
              </a:rPr>
            </a:br>
            <a:r>
              <a:rPr lang="it-IT" sz="1400" b="1" i="1" u="sng" smtClean="0">
                <a:solidFill>
                  <a:srgbClr val="BB0F0B"/>
                </a:solidFill>
                <a:effectLst>
                  <a:outerShdw blurRad="38100" dist="38100" dir="2700000" algn="tl">
                    <a:srgbClr val="C0C0C0"/>
                  </a:outerShdw>
                </a:effectLst>
                <a:latin typeface="Comic Sans MS" pitchFamily="66" charset="0"/>
              </a:rPr>
              <a:t>ACCUMULO ESPONENZIALE DI LATTATO, CHE IN BREVE TEMPO COMPROMETTE L’ATTIVITÀ MUSCOLARE</a:t>
            </a:r>
            <a:br>
              <a:rPr lang="it-IT" sz="1400" b="1" i="1" u="sng" smtClean="0">
                <a:solidFill>
                  <a:srgbClr val="BB0F0B"/>
                </a:solidFill>
                <a:effectLst>
                  <a:outerShdw blurRad="38100" dist="38100" dir="2700000" algn="tl">
                    <a:srgbClr val="C0C0C0"/>
                  </a:outerShdw>
                </a:effectLst>
                <a:latin typeface="Comic Sans MS" pitchFamily="66" charset="0"/>
              </a:rPr>
            </a:br>
            <a:r>
              <a:rPr lang="it-IT" sz="1400" b="1" i="1" u="sng" smtClean="0">
                <a:solidFill>
                  <a:srgbClr val="BB0F0B"/>
                </a:solidFill>
                <a:effectLst>
                  <a:outerShdw blurRad="38100" dist="38100" dir="2700000" algn="tl">
                    <a:srgbClr val="C0C0C0"/>
                  </a:outerShdw>
                </a:effectLst>
                <a:latin typeface="Comic Sans MS" pitchFamily="66" charset="0"/>
              </a:rPr>
              <a:t/>
            </a:r>
            <a:br>
              <a:rPr lang="it-IT" sz="1400" b="1" i="1" u="sng" smtClean="0">
                <a:solidFill>
                  <a:srgbClr val="BB0F0B"/>
                </a:solidFill>
                <a:effectLst>
                  <a:outerShdw blurRad="38100" dist="38100" dir="2700000" algn="tl">
                    <a:srgbClr val="C0C0C0"/>
                  </a:outerShdw>
                </a:effectLst>
                <a:latin typeface="Comic Sans MS" pitchFamily="66" charset="0"/>
              </a:rPr>
            </a:br>
            <a:r>
              <a:rPr lang="it-IT" sz="1400" b="1" i="1" u="sng" smtClean="0">
                <a:solidFill>
                  <a:srgbClr val="BB0F0B"/>
                </a:solidFill>
                <a:effectLst>
                  <a:outerShdw blurRad="38100" dist="38100" dir="2700000" algn="tl">
                    <a:srgbClr val="C0C0C0"/>
                  </a:outerShdw>
                </a:effectLst>
                <a:latin typeface="Comic Sans MS" pitchFamily="66" charset="0"/>
              </a:rPr>
              <a:t>ATTIVITÀ INTENSE, TROPPO BREVI PER UTILIZZARE ACIDI GRASSI</a:t>
            </a:r>
            <a:endParaRPr lang="it-CH" sz="1400" b="1" smtClean="0">
              <a:effectLst>
                <a:outerShdw blurRad="38100" dist="38100" dir="2700000" algn="tl">
                  <a:srgbClr val="C0C0C0"/>
                </a:outerShdw>
              </a:effectLst>
              <a:latin typeface="Comic Sans MS" pitchFamily="66" charset="0"/>
            </a:endParaRPr>
          </a:p>
        </p:txBody>
      </p:sp>
      <p:pic>
        <p:nvPicPr>
          <p:cNvPr id="114690" name="Picture 7" descr="Risultati immagini per SPORT ANAEROBICI">
            <a:hlinkClick r:id="rId2"/>
          </p:cNvPr>
          <p:cNvPicPr>
            <a:picLocks noChangeAspect="1" noChangeArrowheads="1"/>
          </p:cNvPicPr>
          <p:nvPr/>
        </p:nvPicPr>
        <p:blipFill>
          <a:blip r:embed="rId3"/>
          <a:srcRect/>
          <a:stretch>
            <a:fillRect/>
          </a:stretch>
        </p:blipFill>
        <p:spPr bwMode="auto">
          <a:xfrm>
            <a:off x="2627313" y="3141663"/>
            <a:ext cx="3810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952</TotalTime>
  <Words>1280</Words>
  <Application>Microsoft Office PowerPoint</Application>
  <PresentationFormat>Presentazione su schermo (4:3)</PresentationFormat>
  <Paragraphs>222</Paragraphs>
  <Slides>101</Slides>
  <Notes>0</Notes>
  <HiddenSlides>0</HiddenSlides>
  <MMClips>0</MMClips>
  <ScaleCrop>false</ScaleCrop>
  <HeadingPairs>
    <vt:vector size="4" baseType="variant">
      <vt:variant>
        <vt:lpstr>Tema</vt:lpstr>
      </vt:variant>
      <vt:variant>
        <vt:i4>1</vt:i4>
      </vt:variant>
      <vt:variant>
        <vt:lpstr>Titoli diapositive</vt:lpstr>
      </vt:variant>
      <vt:variant>
        <vt:i4>101</vt:i4>
      </vt:variant>
    </vt:vector>
  </HeadingPairs>
  <TitlesOfParts>
    <vt:vector size="102" baseType="lpstr">
      <vt:lpstr>Executive</vt:lpstr>
      <vt:lpstr>Salute, alimentazione e sport, con un occhio di riguardo all’alimentazione sportiva Steven Badà</vt:lpstr>
      <vt:lpstr>Salute, alimentazione e sport con un occhio di riguardo all’alimentazione sportiva</vt:lpstr>
      <vt:lpstr>La salute psico-fisica è influnzata da numerosi fattori, interni ed esterni all‘organismo   La salute è una condizione di armonico equilibrio,  FISICO E MENTALE dell’organismo,  dinamicamente integrato nel suo ambiente naturale e sociale  (A. Seppilli, 1966)</vt:lpstr>
      <vt:lpstr>Alcuni di questi sono fortemente dipendenti dalle nostre abitudini quotidiane: sonno, attività fisica, e alimentazione</vt:lpstr>
      <vt:lpstr>Stile di vita oggi troppo stress disidratazione cronica alimentazione malsana sedentarietà (assenza di attività fisica)</vt:lpstr>
      <vt:lpstr>Alimentazione malsana, assenza di attività fisica, vita troppo stressante: mix letale!!   Problemi al sistema cardiocircolatorio (alta pressione, arteriosclerosi, infarti, ictus) Diabete Iperattività Problemi di concentrazione, di memoria e di apprendimento Stanchezza mentale e fisica Obesità Tumori e infiammazioni del sistema digerente Patologie somatiche quali mal di testa e mal di pancia Aumento dello stress ossidativo e conseguente abbassamento del rendimento cellulare  Invecchiamento precoce  Patologie neuronali: (demenze precoci, patologie neurodegenerative, squilibri dell’umore, depressioni, ansie) </vt:lpstr>
      <vt:lpstr>PERCHÉ ESISTE LO STRESS?   ORIGINATO COME REAZIONE ADATTATIVA VANTAGGIOSA E POSITIVA sempre associata ad attività fisica!!  (fuga, attacco, difesa, caccia)</vt:lpstr>
      <vt:lpstr>OGGI È CAMBIATO IL CONTESTO: reazioni stressanti utili solo in condizioni di potenziale pericolo</vt:lpstr>
      <vt:lpstr>La reazione adattativa allo stress è un pacchetto di reazioni preconfezionato, mirato a PREDISPORRE L’ORGANISMO AD AFFRONTARE UN PERICOLO</vt:lpstr>
      <vt:lpstr>Pacchetto di reazioni preconfezionato, cosa succede all’organismo?  aumento della vigilanza e dell’attenzione aumento della capacità percettive inibizione dei bisogni primari (fame, sete) inibizione della stanchezza e del dolore attivazione di comportamenti istintivi (fuga, attacco, difesa, immobilità) aumento delle frequenza cardiaca, degli atti respiratori, della pressione, del tono muscolare mobilitazione delle sostanze di riserva e liberazione nel sangue di metaboliti energetici </vt:lpstr>
      <vt:lpstr>Pacchetto di reazioni preconfezionato, ideali a ottimizzare il potenziale fisico</vt:lpstr>
      <vt:lpstr>Diventa negativo solo quando si manifesta CRONICAMENTE, senza PERIODO DI RECUPERO, con ACCUMULO DELLA TENSIONE (situazioni stressanti oggi NON sono PIÙ ASSOCIATE AD attività fisica)</vt:lpstr>
      <vt:lpstr>Le conseguenze dello stress cronico sono disastrose</vt:lpstr>
      <vt:lpstr>Lo stress è una reazione VANTAGGIOSA e POSITIVA se limitata nel tempo L’assenza di stress è sinonimo di apatia, depressione Troppo stress tuttavia impedisce all’organismo di reagire agli stimoli con efficacia e successo (la capacità di reagire agli stimoli è chiamata anche capacità di adattamento)</vt:lpstr>
      <vt:lpstr>Allarme, resistenza ed esaurimento sono le tre fasi che contraddistinguono una reazione stressante</vt:lpstr>
      <vt:lpstr>L’acqua rappresenta l’energia adattativa che ognuno di noi possiede. Attenzione a NON ESAURIRLA!!!! </vt:lpstr>
      <vt:lpstr>Lo stress può verificarsi mentalmente (eccesso di attività mentale) e fisicamente (eccesso di attività fisica)  Troppo sport equivale a STRESS per l’organismo </vt:lpstr>
      <vt:lpstr>Il principio di supercompensazione ci indica come l’organismo, entro certi limiti, è in grado di adattarsi allo stress (sia mentalmente sia fisicamente), e aumentare il suo rendimento,  a patto che gli diamo il tempo di RECUPERARE (rubinetto ed energia adattativa)  </vt:lpstr>
      <vt:lpstr>Il nostro organismo è composto da cellule, pertanto se ottimizziamo l’ambiente cellulare, ottimizziamo anche il loro rendimento.  Dobbiamo quindi conoscere QUALI FATTORI INFLUENZANO IL RENDIMENTO CELLULARE </vt:lpstr>
      <vt:lpstr>Dare alle cellule, qualsiasi esse siano, le condizioni ideali per svolgere le loro funzioni, significa ottimizzare la nostra salute psico-fisica.</vt:lpstr>
      <vt:lpstr>FATTORI CHE HANNO UN FORTE IMPATTO SUL RENDIMENTO CELLULARE (E QUINDI SULLA SALUTE PSICO-FISICA DELL’ORGANISMO STESSO)   SONNO IDRATAZIONE ATTIVITÀ FISICA pH STRESS OSSIDATIVO ALIMENTAZIONE</vt:lpstr>
      <vt:lpstr>1) SONNO</vt:lpstr>
      <vt:lpstr>2) CORRETTA IDRATAZIONE almeno 2-3 litri al giorno di acqua, a dipendenza delle attività giornaliere</vt:lpstr>
      <vt:lpstr>3) ATTIVITÀ FISICA:  FONDAMENTALE PER IL BENESSERE PSICO-FISICO        scarica la tensione psico-fisica accumulata durante la giornata, riossigena il cervello, e quindi ripristina le facoltà cognitive, libera endorfine e ci dà una sensazione di gratificazione e benessere, previene numerose patologie, rafforza le barriere immunitarie,  accelera il metabolismo.</vt:lpstr>
      <vt:lpstr>Bastano 20-30 minuti di attività fisica al giorno, importante stimolare di tanto in tanto l’aumento della frequenza cardiaca La mancanza di un’attività fisica regolare mette a rischio la nostra salute e pregiudica il rendimento cognitivo</vt:lpstr>
      <vt:lpstr>Come può l’attività fisica aumentare il nostro rendimento cognitivo?  L’attività fisica rigenera il cervello, riossigena le cellule, elimina la stanchezza mentale; le endorfine liberate durante l’attività danno un profondo senso di benessere e gratificazione. </vt:lpstr>
      <vt:lpstr>L’attività fisica regolare ha molti benefici per l’organismo, fisici e psicologici</vt:lpstr>
      <vt:lpstr>COSCIENZA SPORCA A FARE UNA PAUSA? No!!! COSCIENZA SPORCA A NON FARLA!!!  Predisponi dapprima il cervello……</vt:lpstr>
      <vt:lpstr> SPORT E ALIMENTAZIONE COME GESTIRE AL MEGLIO L’APPORTO DI NUTRIENTI IN CASO DI ATTIVITÀ FISICA? Dipende dalla durata e dall’intensità</vt:lpstr>
      <vt:lpstr>  L’attività fisica influenza particolarmente l’apporto di nutrienti, soprattutto se intensa e duratura. MA FAI ATTENZIONE: fino ad un’ora di attività fisica l’organismo NON necessita di un apporto straordinario di nutrienti.</vt:lpstr>
      <vt:lpstr> INTEGRATORI ALIMENTARI E SPORT: VALE IL SOLITO CONCETTO come ottimizzare il rendimento cellulare? QUINDI: Cosa “consumano” particolarmente le cellule muscolari durante la sollecitazione?</vt:lpstr>
      <vt:lpstr>4) pH CELLULARE: l’ambiente cellulare INFLUENZA FORTEMENTE il rendimento cellulare La salute è strettamente correlata con il pH del nostro organismo</vt:lpstr>
      <vt:lpstr>PH e salute Limita cibi acidi (zuccheri, prodotti animali, prodotti confezionati, prodotti raffinati e trasformati, alcol); favorisci cibi alcalini (frutta, verdura e prodotti naturali); una corretta idratazione agisce da tampone (neutralizza l’acidità).</vt:lpstr>
      <vt:lpstr>Un’alimentazione troppo ricca di prodotti acidi crea un ambiente cellulare acido, e può portare a: malattie infiammatorie, drastico abbassamento del rendimento cellulare, insorgere di tumori. Un’alimentazione ricca di prodotti alcalini ha quindi un’importanza vitale per l’organismo.</vt:lpstr>
      <vt:lpstr>Tabella degli alimenti acidi e basici Il Potenziale di Acidificazione Renale (PRAL) è espresso in mEq/100 g di alimento (il + indica il grado di acidità, il – il grado di alcalinità)</vt:lpstr>
      <vt:lpstr>5) STRESS OSSIDATIVO CAUSE: stress (fisico e psichico), alimentazione errata, radiazioni, fumo.  Durante lo stress ossidativo l’organismo produce radicali liberi in eccesso; le difese antiossidanti naturali non bastano più!!!</vt:lpstr>
      <vt:lpstr>Durante lo stress ossidativo le cellule producono radicali liberi, molecole estremamente reattive e instabili che distruggono le molecole essenziali alla vita presenti nella cellula, quali DNA, proteine e lipidi. </vt:lpstr>
      <vt:lpstr>Stress ossidativo può portare a un drastico calo del rendimento cellule, fino alla morte cellulare, e quindi a un invecchiamento precoce dell’organismo.</vt:lpstr>
      <vt:lpstr>Le conseguenze dello stress ossidativo portano ad un invecchiamento precoce, e possono col tempo risultare letali.</vt:lpstr>
      <vt:lpstr>Come favorire la neutralizzazione dei radicali liberi? Dobbiamo favorire le difese antiossidanti per prevenire danni gravi e spesso irreversibili.</vt:lpstr>
      <vt:lpstr>L’alimentazione risulta determinante: frutta, verdura e prodotti ricchi di vitamine A, C ed E sono cibi ricchi di antiossidanti</vt:lpstr>
      <vt:lpstr>Prodotti ricchi di antiossidanti aiutano le difese antiossidanti naturali a neutralizzare i radicali liberi e lo stress ossidativo</vt:lpstr>
      <vt:lpstr>Esempi di cibi con forte potenziale antiossidante</vt:lpstr>
      <vt:lpstr>Tabella nutrizionale, antiossidanti</vt:lpstr>
      <vt:lpstr>6) ABITUDINI ALIMENTARI La nostra alimentazione è generalmente troppo ricca di: acidi grassi saturi (di origine animale) sale zuccheri cibi raffinati bevande e cibi acidi</vt:lpstr>
      <vt:lpstr>È invece troppo povera di: frutta e verdura lipidi di origine vegetale (semi, noci, oli) o provenienti dal pesce prodotti integrali legumi cibi alcalini antiossidanti acqua </vt:lpstr>
      <vt:lpstr>METABOLISMO BASALE E CONSUMO ENERGETICO GIORNALIERO Metabolismo basale: consumo energetico giornaliero a totale riposo</vt:lpstr>
      <vt:lpstr>IL CONSUMO ENERGETICO GIORNALIERO è SUPERIORE AL METABOLISMO BASALE, e dipende: dall’attività fisica giornaliera (lavoro, sport); dalla termogenesi, indotta dal tipo di dieta e dalla frequenza delle attività fisiche (nel grafico TID); la frequenza delle attività fisiche e le abitudini alimentari influenzano le attività metaboliche e il conseguente consumo energetico; dalla percentuale di massa muscolare e massa grassa (il consumo energetico del tessuto adiposo è quasi nullo, quello del tessuto muscolare è molto elevato).</vt:lpstr>
      <vt:lpstr>NUTRIENTI ENERGETICI QUANTITÀ DI ENERGIA (Kcal) PER UNITÀ DI MASSA (gr):  Carboidrati (glucidi): 4,2 kcal/gr Proteine: 4,2 kcal/gr Lipidi: 9 kcal/gr  L’alcol rappresenta un ulteriore sostanze energetica. Per l’organismo risulta tuttavia molto tossica. Il suo metabolismo avviene unicamente nel fegato, dove viene convertito in acetaldeide e in seguito in acetato. Il suo apporto energetico equivale a 7,2 kcl/gr.</vt:lpstr>
      <vt:lpstr>ALTRI NUTRIENTI ESSENZIALI AL NOSTRO ORGANISMO, SENZA APPORTO ENERGETICO  Vitamine Sali minerali Acqua    VI SONO INFINE LE FIBRE, CHE FANNO PARTE DEI CARBOIDRATI, MA NOI NON SIAMO IN GRADO DI DIGERIRLE, PERTANTO NON CI DANNO ENERGIA (HANNO TUTTAVIA ALTRE FUNZIONI DI VITALE IMPORTANZA)</vt:lpstr>
      <vt:lpstr>Le regole basilari di un’alimentazione sana ed equilibrata IN FUNZIONE DELLL’APPORTO ENERGETICO DEI PRODOTTI</vt:lpstr>
      <vt:lpstr>ALIMENTAZIONE SANA ED EQUILIBRATA (dalla PIRAMIDE ALIMENTARE)  PRODOTTI INTEGRALI O LEGUMI A OGNI PASTO LIPIDI DI PROVENIENZA VEGETALE E PESCE (OMEGA 3 E OMEGA 6) OGNI GIORNO FRUTTA E VERDURA 5 VOLTE AL GIORNO (PASTI E MERENDE) LIMITA AL MINIMO INDISPENSABILE ZUCCHERI, PRODOTTI RAFFINATI, LIPIDI DI ORIGINE ANIMALE, CIBI ACIDI CONTROLLA L’IDRATAZIONE (2-3 LITRI DI ACQUA AL GIORNO)     </vt:lpstr>
      <vt:lpstr>CIBI RICCHI DI LIPIDI; PER LA SALUTE VANNO DIVISI IN: PRODOTTI DI ORIGINE ANIMALE (DA LIMITARE), e PRODOTTI DI ORIGINE VEGETALE E PROVENIENTI DAL PESCE (DA FAVORIRE)</vt:lpstr>
      <vt:lpstr>DIFFERENTI TIPI DI LIPIDI</vt:lpstr>
      <vt:lpstr>OMEGA 3 E OMEGA 6: ACIDI GRASSI POLINSATURI</vt:lpstr>
      <vt:lpstr>I LIPIDI DI ORIGINE ANIMALE SONO PREVALENTEMENTE COSTITUITI DA ACIDI GRASSI SATURI, MENTRE QUELLI DI ORIGINE VEGETALE E PROVENIENTI DAL PESCE DA ACIDI GRASSI INSATURI</vt:lpstr>
      <vt:lpstr>FUNZIONE DEI LIPIDI NELL’ORGANISMO sostanza di riserva energetica (trigliceridi) funzioni immunoregolatrici (OMEGA 3 e OMEGA 6) isolazione termica comunicazione nervosa (OMEGA 3 e OMEGA6) comunicazione endocrina (ORMONI STEROIDI) costituenti della membrana cellulare (fosfolipidi, colesterolo)</vt:lpstr>
      <vt:lpstr>UN ABUSO DI LIPIDI DI ORIGINE ANIMALE  FAVORISCE L’ARTERIOSCLEROSI E L’INSORGERE DI PATOLOGIE LEGATE AL SISTEMA CARDIOCIRCOLATORIO (arteriosclerosi, ictus, infarti, alta pressione, ecc); FAVORISCE L’INSORGERE DI INFIAMMAZIONI E TUMORI</vt:lpstr>
      <vt:lpstr>LIPIDI DI ORIGINE VEGETALE E PROVENIENTI DAL PESCE (IN PARTICOLARE OMEGA 3 E OMEGA 6):  PREVENGONO PATOLOGIE DEL SISTEMA CARDIOCIRCOLATORIO FAVORISCONO L’ATTIVITÀ COGNITIVA (memoria, concentrazione, attenzione, apprendimento in generale) REGOLANO E RAFFORZANO LE DIFESE IMMUNITARIE</vt:lpstr>
      <vt:lpstr>FONTI PRINCIPALI DI OMEGA 3 E OMEGA 6 Omega 3: presente soprattutto in pesci grassi (merluzzo, salmone), noci, semi di lino Omega 6: presente in grandi quantità in oli e noci</vt:lpstr>
      <vt:lpstr>OMEGA 3 E OMEGA 6 ALLA BASE DELL’ALIMENTAZIONE SANA</vt:lpstr>
      <vt:lpstr>CIBI RICCHI DI GLUCIDI; PER LA SALUTE VANNO DIVISI IN: PRODOTTI RAFFINATI E ZUCCHERI (DA LIMITARE), e PRODOTTI INTEGRALI (DA FAVORIRE)</vt:lpstr>
      <vt:lpstr>I GLUCIDI SERVONO PREVALENTEMENTE QUALE FONTE ENERGETICA NE POSSIAMO ACCUMULARE (SOTTO FORMA DI GLICOGENO) 400 gr NEL FEGATO E ALTRI 400 gr nelle cellule muscolari. QUELLI IN ECCESSO, SE LE RISERVE SONO SATURE, VENGONO CONVERTITI IN LIPIDI</vt:lpstr>
      <vt:lpstr>FORME DIFFERENTI DI GLUCIDI ZUCCHERI MONOSACCARIDI (fruttosio, glucosio, galattosio) ZUCCHERI DISACCARIDI (maltosio, saccarosio, lattosio) </vt:lpstr>
      <vt:lpstr>FORME DIFFERENTI DI GLUCIDI POLISACCARIDI, sostanze di riserva (amido nei vegetali, glicogeno negli animali) POLISACCARIDI, sostanze di sostegno (CELLULOSA, o FIBRE)   posso trovarli in forma integrale o raffinata</vt:lpstr>
      <vt:lpstr>UN’ALIMENTAZIONE RICCA DI PRODOTTI INTEGRALI COMPORTA L’APPORTO DI NUMEROSI NUTRIENTI FONDAMENTALI (CHE SI TROVANO NEL GERME E NELLO STRATO ESTERNO DEL GRANO) CHE VENGONO TOLTI DURANTE LA RAFFINAZIONE: FIBRE, SALI MINERALI, VITAMINE, PROTEINE, LIPIDI ESSENZIALI</vt:lpstr>
      <vt:lpstr>UN ECCESSO DI PRODOTTI RAFFINATI E ZUCCHERI COMPROMETTE LO STATO DI SALUTE E FACILITA L’INSORGERE DI NUMEROSE PATOLOGIE: iperattività disturbi della concentrazione e dei processi di apprendimento obesità infiammazioni (eccesso di acidità) e predisposizione ai tumori abbassamento drastico del rendimento cellulare diabete aumento del pericolo di danni al sistema cardiocircolatorio e arteriosclerosi (eccesso di acidità)  </vt:lpstr>
      <vt:lpstr>Fibre, funzione nell’organismo Le fibre alimentari, presenti in prodotti integrali, legumi, frutta e verdura non possono essere assorbite dal nostro organismo in quanto noi non possiamo digerirle. Sono comunque di vitale importanza in quanto: 1) eliminano una parte degli acidi grassi saturi 2) diminuiscono il rischio di infiammazioni e tumori al sistema digerente 3) favoriscono il benessere della flora intestinale e del loro metabolismo 4) portano ad un aumento del volume delle feci, favorendone l’eliminazione</vt:lpstr>
      <vt:lpstr>Fibre, dove le trovo</vt:lpstr>
      <vt:lpstr>ATTENZIONE: IL FRUTTOSIO, ZUCCHERO NATURALE PRESENTE NELLA FRUTTA, HA LOSTESSO VALORE ENERGETICO DELLO ZUCCHERO DA TAVOLA, MA LE SUE PROPRIETÀ MANTENGONO IL TASSO GLICEMICO DEL SANGUE RELATIVAMENTE BASSO</vt:lpstr>
      <vt:lpstr>IL TASSO GLICEMICO INDICA LA QUANTITÀ DI GLUCOSIO NEL SANGUE, E DETERMINA IL DESTINO DELLE SOSTANZE ASSORBITE NEL SANGUE CIBI RAFFINATI E ZUCCHERATI ALZANO DRASTICAMENTE IL TASSO GLICEMICO E COSTRINGONO L’ORGANISMO A CONVERTIRE I NUTRIENTI IN SOSTANZE DI RISERVA (GRASSI) CIBI INTEGRALI MANTENGONO IL TASSO GLICEMICO COSTANTE; IN QUESTO MODO L’ORGANISMO NON NECESSITA DI ELIMINARE I NUTRIENTI, MA LI USA COSTANTEMENTE E IN MODO DURATURO</vt:lpstr>
      <vt:lpstr> Esempi specifici di indice glicemico </vt:lpstr>
      <vt:lpstr>Esempi specifici di indice glicemico </vt:lpstr>
      <vt:lpstr>PROTEINE DI ORIGINE ANIMALE E PROTEINE DI ORIGINE VEGETALE, QUALI DIFFERENZE? Nella struttura nessuna!!! Quello che cambia è ciò che accompagna le proteine.</vt:lpstr>
      <vt:lpstr>PRODOTTI ANIMALI RICCHI DI PROTEINE PRO: Un alimento contiene tutti gli aminoacidi essenziali; apporto di FERRO elevato (carni rosse) CONTRO: spesso ricche di lipidi</vt:lpstr>
      <vt:lpstr>PRODOTTI VEGETALI RICCHI DI PROTEINE (legumi, prodotti integrali) PRO: gli elementi che accompagnano le proteine sono nutrienti indispensabili CONTRO: poco apporto di Ferro, nessun prodotto vegetale contiene tutti gli aminoacidi</vt:lpstr>
      <vt:lpstr>FUNZIONI DELLE PROTEINE NELL’ORGANISMO controllo del metabolismo (enzimi) messaggeri molecolari (ormoni, neurotrasmettitori, neurormoni) controllo e scambio di sostanze tra interno ed esterno della cellula (proteine di membrana) difesa immunitaria (anticorpi) sistema di riconoscimento cellulare (proteine dell’MHC)  SOLO IN CASI STRAORDINARI UTILIZZATE QUALE FONTE ENERGETICA  situazioni di stress situazioni di digiuno prolungato attività sportive intense e durature  PROTEINE IN ECCESSO NON POSSONO ESSERE IMMAGAZZINATE  (SONO CONVERTITE IN LIPIDI)</vt:lpstr>
      <vt:lpstr>METABOLISMO PROTEICO Il continuo turnover tra sintesi e scissione delle proteine (scomposizione e riassemblamento degli aminoacidi) garantisce un loro continuo ricambio e previene la modifica strutturale.  APPORTO NUTRIZIONALE: 1gr per kg di massa (fino a 1,8gr durante attività sportive intense)</vt:lpstr>
      <vt:lpstr>TROPPE PROTEINE NUOCCIONO ALL’ORGANISMO L’eliminazione del gruppo amminico (tossico) prima della conversione in lipidi sollecita fegato e reni, e porta a perdita di grandi quantitativi di acqua (per formare urina).</vt:lpstr>
      <vt:lpstr>FLORA INTESTINALE: INDISPENSABILE PER IL NOSTRO BENESSERE PSICO-FISICO La flora intestinale incide sulla fisiologia e sull’equilibrio dell’umore. La nostra alimentazione determina il tipo di flora e la natura dei loro metaboliti.</vt:lpstr>
      <vt:lpstr>La flora intestinale è diventata parte integrante del nostro organismo, il suo influsso sul nostro benessere è fondamentale Gi alimenti influenzano la qualità dei metaboliti della flora intestinale, e sono determinanti ai fini del benessere cellulare e dell’organismo, e della prevenzione di numerose patologie degenerative e infiammatorie</vt:lpstr>
      <vt:lpstr>Errori alimentari: eccesso di prodotti animali eccesso di lipidi di origine animale (arteriosclerosi, problemi gravi al sistema cardiocircolatorio) acidità (pH cala), abbassamento del rendimento cellulare infiammazioni  disturbi al sistema digerente disidratazione, affaticamento renale ed epatico (smaltimento gruppo amminico)  Errori alimentari: quantità insufficiente di acqua calo del pH calo del rendimento cellulare infiammazioni più frequenti </vt:lpstr>
      <vt:lpstr>Errori alimentari: eccesso di cibi zuccherati e raffinati diabete calo del pH, abbassamento del rendimento cellulare sovrappeso mancanza di nutrienti fondamentali (presenti nell’integrale) iperattività e deficit dell’attenzione aumenta il rischio di arteriosclerosi  Errori alimentari: scarsità di fibre (frutta, verdura, legumi, integrale) aumenta il rischio di infiammazioni e tumori al sistema digerente maggior assorbimento di lipidi di origine animale drastico calo della flora intestinale buona aumento di metaboliti dannosi da parte della flora intestinale</vt:lpstr>
      <vt:lpstr>Errori alimentari: quantità insufficienti di frutta e verdura calo del pH (frutta e verdura rappresentano i cibi alcalini) e conseguente  calo del rendimento cellulare aumentato rischio di infiammazioni e tumori scarsità di antiossidanti scarsità di vitamine idrosolubili e conseguente indebolimento delle difese immunitari   Errori alimentari: abuso di cibi e bevande acidi (prodotti animali, alcol, zuccheri, prodotti raffinati) aumento del grado di acidità e conseguente calo del rendimento cellulare aumentato rischio di infiammazioni e tumori</vt:lpstr>
      <vt:lpstr>Alimentazione sana: prodotti integrali (grano con crusca e germe) contengono molti nutrienti essenziali all’organismo (vitamine, fibre, minerali, omega 3 e 6, proteine) evitano picchi del tasso glicemico permettono all’organismo di sfruttare al meglio le sostanze ingerite prevengono carenze alimentari prevengono il sovrappeso favoriscono la flora intestinale buona e il loro metabolismo  Alimentazione sana: lipidi di origine vegetale (semi, noci, oli) e pesce essenziali al cervello, ottimizzano il rendimento cognitivo prevengono e curano patologie del sistema cardiocircolatorio hanno funzioni immunoregolatrici</vt:lpstr>
      <vt:lpstr>Alimentazione sana: legumi, frutta, verdura, integrale cibi alcalini (prevengono l’acidità e bilanciano il pH) fonte di sali minerali, vitamine e fibre hanno potere antiossidante favoriscono la flora intestinale buona e il loro metabolismo  Alimentazione sana: corretta idratazione previene e neutralizza l’acidità, previene quindi infiammazioni e tumori ottimizza il rendimento cellulare e quindi dell’intero organismo</vt:lpstr>
      <vt:lpstr>Take home messagges  pH: attenzione ai cibi di origine animale, agli zuccheri, all’alcol; favorisci frutta, verdura, legumi stress ossidativo: attenzione allo stress fisico e mentale, dai importanza al recupero (nello sport come nelle attività cognitive), favorisci cibi ricchi di antiossidanti idratazione: 2-3 litri di acqua al giorno per ottimizzare il rendimento cellulare attività fisica regolare: 20-30 minuti al giorno sono sufficienti per trarne benefici fisici e mentali sonno adeguato: basilare per il ripristino delle attività mentali (senza si va verso l’esaurimento e la morte) alimentazione: poche regole di base per trarne enormi benefici fisici e mentali, vedi le regole della piramide alimentare flora intestinale: determinante per il nostro benessere psico-fisico alimentazione e sport: ottimizzare la performance e accelerare il recupero attraverso l’apporto di nutrienti specifici può essere fondamentale se lo sport diventa agonistico, ma NON bisogna abusare di integratori alimentari </vt:lpstr>
      <vt:lpstr>UTILIZZO DI SOSTANZE ENERGETICHE DURANTE UN’ATTIVITÀ SPORTIVA:  quali sostanze utilizza l’organismo e da quali fonti le ricava?</vt:lpstr>
      <vt:lpstr>L’organismo dispone di tre organi contenenti riserve energetiche sotto forma di trigliceridi (LIPIDI) e glicogeno (GLUCIDI)  cellule muscolari (contenenti glicogeno e trigliceridi) fegato (contenente glicogeno) tessuto adiposo (contenente trigliceridi)  il sangue contiene inoltre numerose molecole energetiche (zuccheri e acidi grassi)  RICORDA: LE PROTEINE SONO DESTINATE AD ALTRI FUNZIONI, solo in casi eccezionali sono utilizzate quali fonte energetica</vt:lpstr>
      <vt:lpstr>LUOGO DI DEPOSITO DELLE SOSTANZE ENERGETICHE: FEGATO, CELLULE MUSCOLARI, ADIPOCITI SOSTANZE ENERGETICHE IN CIRCOLO (nel sangue, in base all’alimentazione)</vt:lpstr>
      <vt:lpstr>ACIDI GRASSI: FONTE PRIMARIA DI ENERGIA DURANTE ATTIVITÀ SPORTIVE AEROBICHE DA BASSA A MEDIO-ALTA INTENSITÀ  </vt:lpstr>
      <vt:lpstr> Per sostenere l’attività fisica IL MUSCOLO può ossidare acidi grassi:  A) prendendoli dal sangue  B) attingendo dalle proprie scorte interne C) facendo capo alle scorte del tessuto adiposo    Questa scelta è determinata principalmente:  1) dall’intensità dell’attività fisica 2) dalla durata dell’attività fisica 3) dal cibo ingerito con l’alimentazione </vt:lpstr>
      <vt:lpstr> ESERCIZIO AEROBICO A BASSA E MEDIA INTENSITÀ   COMBUSTIBILE PRINCIPALE: ACIDI GRASSI,  MODERATAMENTE GLUCIDI  1) fonte principale: acidi grassi presenti nel sangue 2) se scarseggiano: acidi grassi presenti nelle cellule muscolari 3) quando queste scorte cominciano a diminuire (1-2 ore di attività a dipendenza dell’intensità dell’attività), allora l’organismo attinge alle riserve del tessuto adiposo  OLTRE A QUESTE FONTI ENERGETICHE AVVIENE UN MODERATO CONSUMO DI GLUCIDI  PRESENTI NEL SANGUE O NELLE CELLULE MUSCOLARI</vt:lpstr>
      <vt:lpstr> ESERCIZIO AEROBICO A MEDIO-ALTA INTENSITÀ   COMBUSTIBILE PRINCIPALE:ACIDI GRASSI IMPIEGO DI GLUCIDI AUMENTA   La richiesta di ATP non può essere infatti soddisfatta unicamente attraverso il metabolismo aerobico, pertanto la cellula sintetizza ATP anche attraverso la fermentazione lattica, che utilizza glucosio quale fonte energetica  </vt:lpstr>
      <vt:lpstr> ESERCIZIO AEROBICO A MEDIO-ALTA INTENSITÀ   QUESTO TIPO DI ATTIVITÀ SARÀ PER FORZA PIÙ BREVE PERCHÉ UNO SFORZO INTENSO NON PUÒ ESSERE PROTRATTO COME UNO LEGGERO   1) fonte principale: acidi grassi E ZUCCHERI presenti nel sangue 2) se scarseggiano: acidi grassi E GLICOGENO presenti nelle cellule muscolari,  3) mobilitazione del GLICOGENO presente nel fegato, 4) solo quando questi nutrienti energetici scarseggiano l’organismo risale alle riserve adipose  </vt:lpstr>
      <vt:lpstr> ESERCIZIO AEROBICO A MEDIO-ALTA INTENSITÀ  due ore di attività di medio-alta intensità possono quasi azzerare le riserve di glucidi (glicogeno epatico e muscolare)  è quindi indicata l’assunzione di carboidrati semplici ad assorbimento rapido, sia liquidi sia solidi </vt:lpstr>
      <vt:lpstr> ESERCIZIO AEROBICO AD ALTA INTENSITÀ (85% vo2 MAX) L’IMPIEGO DI GLUCIDI AUMENTA ANCORA IL CORPO UTILIZZA LE RISERVE DI GLICOGENO VELOCEMENTE, L’ESERCIZIO RICHIEDE UN APPORTO DI GLUCIDI REGOLARE, IN PARTICOLARE SE LA DURATA DELL’ATTIVITÀ SUPERA L’ORA </vt:lpstr>
      <vt:lpstr>Presentazione standard di PowerPoint</vt:lpstr>
      <vt:lpstr> ESERCIZIO ANAEROBICO (OLTRE LA SOGLIA ANAEROBICA) ACCUMULO ESPONENZIALE DI LATTATO, CHE IN BREVE TEMPO COMPROMETTE L’ATTIVITÀ MUSCOLARE  ATTIVITÀ INTENSE, TROPPO BREVI PER UTILIZZARE ACIDI GRASSI</vt:lpstr>
      <vt:lpstr>Fase di recupero: rigenerazione</vt:lpstr>
      <vt:lpstr>Supplementi nutrizionali dopo un‘attività intensa e duratura servono ad un recupero più veloce. Non devono tuttavia condizionare l‘alimentazione di base</vt:lpstr>
    </vt:vector>
  </TitlesOfParts>
  <Company>VINCI Energies Schweiz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Minini Marco</dc:creator>
  <cp:lastModifiedBy>Steven Badà</cp:lastModifiedBy>
  <cp:revision>157</cp:revision>
  <dcterms:created xsi:type="dcterms:W3CDTF">2016-11-23T10:21:36Z</dcterms:created>
  <dcterms:modified xsi:type="dcterms:W3CDTF">2017-01-18T14:22:45Z</dcterms:modified>
</cp:coreProperties>
</file>