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59" r:id="rId6"/>
    <p:sldId id="260" r:id="rId7"/>
    <p:sldId id="261" r:id="rId8"/>
    <p:sldId id="264" r:id="rId9"/>
    <p:sldId id="266" r:id="rId10"/>
    <p:sldId id="262" r:id="rId11"/>
    <p:sldId id="263" r:id="rId12"/>
    <p:sldId id="267" r:id="rId13"/>
    <p:sldId id="268" r:id="rId14"/>
    <p:sldId id="265" r:id="rId15"/>
  </p:sldIdLst>
  <p:sldSz cx="9144000" cy="6858000" type="screen4x3"/>
  <p:notesSz cx="6797675" cy="9926638"/>
  <p:defaultText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34" y="-12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CH"/>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CH"/>
          </a:p>
        </p:txBody>
      </p:sp>
      <p:sp>
        <p:nvSpPr>
          <p:cNvPr id="4" name="Segnaposto data 3"/>
          <p:cNvSpPr>
            <a:spLocks noGrp="1"/>
          </p:cNvSpPr>
          <p:nvPr>
            <p:ph type="dt" sz="half" idx="10"/>
          </p:nvPr>
        </p:nvSpPr>
        <p:spPr/>
        <p:txBody>
          <a:bodyPr/>
          <a:lstStyle/>
          <a:p>
            <a:fld id="{0B815567-B975-4A80-A0B7-003C34A85D46}" type="datetimeFigureOut">
              <a:rPr lang="it-CH" smtClean="0"/>
              <a:t>11.01.2017</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09248D7B-FBAE-46D7-9320-AEF4F50F1527}" type="slidenum">
              <a:rPr lang="it-CH" smtClean="0"/>
              <a:t>‹N›</a:t>
            </a:fld>
            <a:endParaRPr lang="it-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CH"/>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4" name="Segnaposto data 3"/>
          <p:cNvSpPr>
            <a:spLocks noGrp="1"/>
          </p:cNvSpPr>
          <p:nvPr>
            <p:ph type="dt" sz="half" idx="10"/>
          </p:nvPr>
        </p:nvSpPr>
        <p:spPr/>
        <p:txBody>
          <a:bodyPr/>
          <a:lstStyle/>
          <a:p>
            <a:fld id="{0B815567-B975-4A80-A0B7-003C34A85D46}" type="datetimeFigureOut">
              <a:rPr lang="it-CH" smtClean="0"/>
              <a:t>11.01.2017</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09248D7B-FBAE-46D7-9320-AEF4F50F1527}" type="slidenum">
              <a:rPr lang="it-CH" smtClean="0"/>
              <a:t>‹N›</a:t>
            </a:fld>
            <a:endParaRPr lang="it-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CH"/>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4" name="Segnaposto data 3"/>
          <p:cNvSpPr>
            <a:spLocks noGrp="1"/>
          </p:cNvSpPr>
          <p:nvPr>
            <p:ph type="dt" sz="half" idx="10"/>
          </p:nvPr>
        </p:nvSpPr>
        <p:spPr/>
        <p:txBody>
          <a:bodyPr/>
          <a:lstStyle/>
          <a:p>
            <a:fld id="{0B815567-B975-4A80-A0B7-003C34A85D46}" type="datetimeFigureOut">
              <a:rPr lang="it-CH" smtClean="0"/>
              <a:t>11.01.2017</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09248D7B-FBAE-46D7-9320-AEF4F50F1527}" type="slidenum">
              <a:rPr lang="it-CH" smtClean="0"/>
              <a:t>‹N›</a:t>
            </a:fld>
            <a:endParaRPr lang="it-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CH"/>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4" name="Segnaposto data 3"/>
          <p:cNvSpPr>
            <a:spLocks noGrp="1"/>
          </p:cNvSpPr>
          <p:nvPr>
            <p:ph type="dt" sz="half" idx="10"/>
          </p:nvPr>
        </p:nvSpPr>
        <p:spPr/>
        <p:txBody>
          <a:bodyPr/>
          <a:lstStyle/>
          <a:p>
            <a:fld id="{0B815567-B975-4A80-A0B7-003C34A85D46}" type="datetimeFigureOut">
              <a:rPr lang="it-CH" smtClean="0"/>
              <a:t>11.01.2017</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09248D7B-FBAE-46D7-9320-AEF4F50F1527}" type="slidenum">
              <a:rPr lang="it-CH" smtClean="0"/>
              <a:t>‹N›</a:t>
            </a:fld>
            <a:endParaRPr lang="it-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CH"/>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B815567-B975-4A80-A0B7-003C34A85D46}" type="datetimeFigureOut">
              <a:rPr lang="it-CH" smtClean="0"/>
              <a:t>11.01.2017</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09248D7B-FBAE-46D7-9320-AEF4F50F1527}" type="slidenum">
              <a:rPr lang="it-CH" smtClean="0"/>
              <a:t>‹N›</a:t>
            </a:fld>
            <a:endParaRPr lang="it-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CH"/>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5" name="Segnaposto data 4"/>
          <p:cNvSpPr>
            <a:spLocks noGrp="1"/>
          </p:cNvSpPr>
          <p:nvPr>
            <p:ph type="dt" sz="half" idx="10"/>
          </p:nvPr>
        </p:nvSpPr>
        <p:spPr/>
        <p:txBody>
          <a:bodyPr/>
          <a:lstStyle/>
          <a:p>
            <a:fld id="{0B815567-B975-4A80-A0B7-003C34A85D46}" type="datetimeFigureOut">
              <a:rPr lang="it-CH" smtClean="0"/>
              <a:t>11.01.2017</a:t>
            </a:fld>
            <a:endParaRPr lang="it-CH"/>
          </a:p>
        </p:txBody>
      </p:sp>
      <p:sp>
        <p:nvSpPr>
          <p:cNvPr id="6" name="Segnaposto piè di pagina 5"/>
          <p:cNvSpPr>
            <a:spLocks noGrp="1"/>
          </p:cNvSpPr>
          <p:nvPr>
            <p:ph type="ftr" sz="quarter" idx="11"/>
          </p:nvPr>
        </p:nvSpPr>
        <p:spPr/>
        <p:txBody>
          <a:bodyPr/>
          <a:lstStyle/>
          <a:p>
            <a:endParaRPr lang="it-CH"/>
          </a:p>
        </p:txBody>
      </p:sp>
      <p:sp>
        <p:nvSpPr>
          <p:cNvPr id="7" name="Segnaposto numero diapositiva 6"/>
          <p:cNvSpPr>
            <a:spLocks noGrp="1"/>
          </p:cNvSpPr>
          <p:nvPr>
            <p:ph type="sldNum" sz="quarter" idx="12"/>
          </p:nvPr>
        </p:nvSpPr>
        <p:spPr/>
        <p:txBody>
          <a:bodyPr/>
          <a:lstStyle/>
          <a:p>
            <a:fld id="{09248D7B-FBAE-46D7-9320-AEF4F50F1527}" type="slidenum">
              <a:rPr lang="it-CH" smtClean="0"/>
              <a:t>‹N›</a:t>
            </a:fld>
            <a:endParaRPr lang="it-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CH"/>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7" name="Segnaposto data 6"/>
          <p:cNvSpPr>
            <a:spLocks noGrp="1"/>
          </p:cNvSpPr>
          <p:nvPr>
            <p:ph type="dt" sz="half" idx="10"/>
          </p:nvPr>
        </p:nvSpPr>
        <p:spPr/>
        <p:txBody>
          <a:bodyPr/>
          <a:lstStyle/>
          <a:p>
            <a:fld id="{0B815567-B975-4A80-A0B7-003C34A85D46}" type="datetimeFigureOut">
              <a:rPr lang="it-CH" smtClean="0"/>
              <a:t>11.01.2017</a:t>
            </a:fld>
            <a:endParaRPr lang="it-CH"/>
          </a:p>
        </p:txBody>
      </p:sp>
      <p:sp>
        <p:nvSpPr>
          <p:cNvPr id="8" name="Segnaposto piè di pagina 7"/>
          <p:cNvSpPr>
            <a:spLocks noGrp="1"/>
          </p:cNvSpPr>
          <p:nvPr>
            <p:ph type="ftr" sz="quarter" idx="11"/>
          </p:nvPr>
        </p:nvSpPr>
        <p:spPr/>
        <p:txBody>
          <a:bodyPr/>
          <a:lstStyle/>
          <a:p>
            <a:endParaRPr lang="it-CH"/>
          </a:p>
        </p:txBody>
      </p:sp>
      <p:sp>
        <p:nvSpPr>
          <p:cNvPr id="9" name="Segnaposto numero diapositiva 8"/>
          <p:cNvSpPr>
            <a:spLocks noGrp="1"/>
          </p:cNvSpPr>
          <p:nvPr>
            <p:ph type="sldNum" sz="quarter" idx="12"/>
          </p:nvPr>
        </p:nvSpPr>
        <p:spPr/>
        <p:txBody>
          <a:bodyPr/>
          <a:lstStyle/>
          <a:p>
            <a:fld id="{09248D7B-FBAE-46D7-9320-AEF4F50F1527}" type="slidenum">
              <a:rPr lang="it-CH" smtClean="0"/>
              <a:t>‹N›</a:t>
            </a:fld>
            <a:endParaRPr lang="it-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CH"/>
          </a:p>
        </p:txBody>
      </p:sp>
      <p:sp>
        <p:nvSpPr>
          <p:cNvPr id="3" name="Segnaposto data 2"/>
          <p:cNvSpPr>
            <a:spLocks noGrp="1"/>
          </p:cNvSpPr>
          <p:nvPr>
            <p:ph type="dt" sz="half" idx="10"/>
          </p:nvPr>
        </p:nvSpPr>
        <p:spPr/>
        <p:txBody>
          <a:bodyPr/>
          <a:lstStyle/>
          <a:p>
            <a:fld id="{0B815567-B975-4A80-A0B7-003C34A85D46}" type="datetimeFigureOut">
              <a:rPr lang="it-CH" smtClean="0"/>
              <a:t>11.01.2017</a:t>
            </a:fld>
            <a:endParaRPr lang="it-CH"/>
          </a:p>
        </p:txBody>
      </p:sp>
      <p:sp>
        <p:nvSpPr>
          <p:cNvPr id="4" name="Segnaposto piè di pagina 3"/>
          <p:cNvSpPr>
            <a:spLocks noGrp="1"/>
          </p:cNvSpPr>
          <p:nvPr>
            <p:ph type="ftr" sz="quarter" idx="11"/>
          </p:nvPr>
        </p:nvSpPr>
        <p:spPr/>
        <p:txBody>
          <a:bodyPr/>
          <a:lstStyle/>
          <a:p>
            <a:endParaRPr lang="it-CH"/>
          </a:p>
        </p:txBody>
      </p:sp>
      <p:sp>
        <p:nvSpPr>
          <p:cNvPr id="5" name="Segnaposto numero diapositiva 4"/>
          <p:cNvSpPr>
            <a:spLocks noGrp="1"/>
          </p:cNvSpPr>
          <p:nvPr>
            <p:ph type="sldNum" sz="quarter" idx="12"/>
          </p:nvPr>
        </p:nvSpPr>
        <p:spPr/>
        <p:txBody>
          <a:bodyPr/>
          <a:lstStyle/>
          <a:p>
            <a:fld id="{09248D7B-FBAE-46D7-9320-AEF4F50F1527}" type="slidenum">
              <a:rPr lang="it-CH" smtClean="0"/>
              <a:t>‹N›</a:t>
            </a:fld>
            <a:endParaRPr lang="it-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B815567-B975-4A80-A0B7-003C34A85D46}" type="datetimeFigureOut">
              <a:rPr lang="it-CH" smtClean="0"/>
              <a:t>11.01.2017</a:t>
            </a:fld>
            <a:endParaRPr lang="it-CH"/>
          </a:p>
        </p:txBody>
      </p:sp>
      <p:sp>
        <p:nvSpPr>
          <p:cNvPr id="3" name="Segnaposto piè di pagina 2"/>
          <p:cNvSpPr>
            <a:spLocks noGrp="1"/>
          </p:cNvSpPr>
          <p:nvPr>
            <p:ph type="ftr" sz="quarter" idx="11"/>
          </p:nvPr>
        </p:nvSpPr>
        <p:spPr/>
        <p:txBody>
          <a:bodyPr/>
          <a:lstStyle/>
          <a:p>
            <a:endParaRPr lang="it-CH"/>
          </a:p>
        </p:txBody>
      </p:sp>
      <p:sp>
        <p:nvSpPr>
          <p:cNvPr id="4" name="Segnaposto numero diapositiva 3"/>
          <p:cNvSpPr>
            <a:spLocks noGrp="1"/>
          </p:cNvSpPr>
          <p:nvPr>
            <p:ph type="sldNum" sz="quarter" idx="12"/>
          </p:nvPr>
        </p:nvSpPr>
        <p:spPr/>
        <p:txBody>
          <a:bodyPr/>
          <a:lstStyle/>
          <a:p>
            <a:fld id="{09248D7B-FBAE-46D7-9320-AEF4F50F1527}" type="slidenum">
              <a:rPr lang="it-CH" smtClean="0"/>
              <a:t>‹N›</a:t>
            </a:fld>
            <a:endParaRPr lang="it-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CH"/>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B815567-B975-4A80-A0B7-003C34A85D46}" type="datetimeFigureOut">
              <a:rPr lang="it-CH" smtClean="0"/>
              <a:t>11.01.2017</a:t>
            </a:fld>
            <a:endParaRPr lang="it-CH"/>
          </a:p>
        </p:txBody>
      </p:sp>
      <p:sp>
        <p:nvSpPr>
          <p:cNvPr id="6" name="Segnaposto piè di pagina 5"/>
          <p:cNvSpPr>
            <a:spLocks noGrp="1"/>
          </p:cNvSpPr>
          <p:nvPr>
            <p:ph type="ftr" sz="quarter" idx="11"/>
          </p:nvPr>
        </p:nvSpPr>
        <p:spPr/>
        <p:txBody>
          <a:bodyPr/>
          <a:lstStyle/>
          <a:p>
            <a:endParaRPr lang="it-CH"/>
          </a:p>
        </p:txBody>
      </p:sp>
      <p:sp>
        <p:nvSpPr>
          <p:cNvPr id="7" name="Segnaposto numero diapositiva 6"/>
          <p:cNvSpPr>
            <a:spLocks noGrp="1"/>
          </p:cNvSpPr>
          <p:nvPr>
            <p:ph type="sldNum" sz="quarter" idx="12"/>
          </p:nvPr>
        </p:nvSpPr>
        <p:spPr/>
        <p:txBody>
          <a:bodyPr/>
          <a:lstStyle/>
          <a:p>
            <a:fld id="{09248D7B-FBAE-46D7-9320-AEF4F50F1527}" type="slidenum">
              <a:rPr lang="it-CH" smtClean="0"/>
              <a:t>‹N›</a:t>
            </a:fld>
            <a:endParaRPr lang="it-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CH"/>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CH"/>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B815567-B975-4A80-A0B7-003C34A85D46}" type="datetimeFigureOut">
              <a:rPr lang="it-CH" smtClean="0"/>
              <a:t>11.01.2017</a:t>
            </a:fld>
            <a:endParaRPr lang="it-CH"/>
          </a:p>
        </p:txBody>
      </p:sp>
      <p:sp>
        <p:nvSpPr>
          <p:cNvPr id="6" name="Segnaposto piè di pagina 5"/>
          <p:cNvSpPr>
            <a:spLocks noGrp="1"/>
          </p:cNvSpPr>
          <p:nvPr>
            <p:ph type="ftr" sz="quarter" idx="11"/>
          </p:nvPr>
        </p:nvSpPr>
        <p:spPr/>
        <p:txBody>
          <a:bodyPr/>
          <a:lstStyle/>
          <a:p>
            <a:endParaRPr lang="it-CH"/>
          </a:p>
        </p:txBody>
      </p:sp>
      <p:sp>
        <p:nvSpPr>
          <p:cNvPr id="7" name="Segnaposto numero diapositiva 6"/>
          <p:cNvSpPr>
            <a:spLocks noGrp="1"/>
          </p:cNvSpPr>
          <p:nvPr>
            <p:ph type="sldNum" sz="quarter" idx="12"/>
          </p:nvPr>
        </p:nvSpPr>
        <p:spPr/>
        <p:txBody>
          <a:bodyPr/>
          <a:lstStyle/>
          <a:p>
            <a:fld id="{09248D7B-FBAE-46D7-9320-AEF4F50F1527}" type="slidenum">
              <a:rPr lang="it-CH" smtClean="0"/>
              <a:t>‹N›</a:t>
            </a:fld>
            <a:endParaRPr lang="it-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CH"/>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15567-B975-4A80-A0B7-003C34A85D46}" type="datetimeFigureOut">
              <a:rPr lang="it-CH" smtClean="0"/>
              <a:t>11.01.2017</a:t>
            </a:fld>
            <a:endParaRPr lang="it-CH"/>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CH"/>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48D7B-FBAE-46D7-9320-AEF4F50F1527}" type="slidenum">
              <a:rPr lang="it-CH" smtClean="0"/>
              <a:t>‹N›</a:t>
            </a:fld>
            <a:endParaRPr lang="it-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hyperlink" Target="mailto:carlotta.vannini@edu.ti.c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1107504"/>
            <a:ext cx="7772400" cy="3456384"/>
          </a:xfrm>
        </p:spPr>
        <p:txBody>
          <a:bodyPr/>
          <a:lstStyle/>
          <a:p>
            <a:r>
              <a:rPr lang="it-CH" dirty="0" smtClean="0">
                <a:solidFill>
                  <a:srgbClr val="C00000"/>
                </a:solidFill>
              </a:rPr>
              <a:t>CONCENTRAZIONE</a:t>
            </a:r>
            <a:endParaRPr lang="it-CH" dirty="0">
              <a:solidFill>
                <a:srgbClr val="C00000"/>
              </a:solidFill>
            </a:endParaRPr>
          </a:p>
        </p:txBody>
      </p:sp>
      <p:sp>
        <p:nvSpPr>
          <p:cNvPr id="3" name="Sottotitolo 2"/>
          <p:cNvSpPr>
            <a:spLocks noGrp="1"/>
          </p:cNvSpPr>
          <p:nvPr>
            <p:ph type="subTitle" idx="1"/>
          </p:nvPr>
        </p:nvSpPr>
        <p:spPr>
          <a:xfrm>
            <a:off x="467544" y="908720"/>
            <a:ext cx="8424936" cy="5472608"/>
          </a:xfrm>
        </p:spPr>
        <p:txBody>
          <a:bodyPr/>
          <a:lstStyle/>
          <a:p>
            <a:endParaRPr lang="it-CH" dirty="0"/>
          </a:p>
        </p:txBody>
      </p:sp>
      <p:pic>
        <p:nvPicPr>
          <p:cNvPr id="1027" name="Picture 3"/>
          <p:cNvPicPr>
            <a:picLocks noChangeAspect="1" noChangeArrowheads="1"/>
          </p:cNvPicPr>
          <p:nvPr/>
        </p:nvPicPr>
        <p:blipFill>
          <a:blip r:embed="rId2" cstate="print"/>
          <a:srcRect/>
          <a:stretch>
            <a:fillRect/>
          </a:stretch>
        </p:blipFill>
        <p:spPr bwMode="auto">
          <a:xfrm>
            <a:off x="1225663" y="1560407"/>
            <a:ext cx="7018745" cy="47020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980728"/>
          </a:xfrm>
        </p:spPr>
        <p:txBody>
          <a:bodyPr/>
          <a:lstStyle/>
          <a:p>
            <a:r>
              <a:rPr lang="it-CH" dirty="0" smtClean="0">
                <a:solidFill>
                  <a:srgbClr val="C00000"/>
                </a:solidFill>
              </a:rPr>
              <a:t>ESPERIENZE</a:t>
            </a:r>
            <a:endParaRPr lang="it-CH" dirty="0">
              <a:solidFill>
                <a:srgbClr val="C00000"/>
              </a:solidFill>
            </a:endParaRPr>
          </a:p>
        </p:txBody>
      </p:sp>
      <p:sp>
        <p:nvSpPr>
          <p:cNvPr id="3" name="Segnaposto contenuto 2"/>
          <p:cNvSpPr>
            <a:spLocks noGrp="1"/>
          </p:cNvSpPr>
          <p:nvPr>
            <p:ph idx="1"/>
          </p:nvPr>
        </p:nvSpPr>
        <p:spPr>
          <a:xfrm>
            <a:off x="457200" y="1052736"/>
            <a:ext cx="8229600" cy="5073427"/>
          </a:xfrm>
        </p:spPr>
        <p:txBody>
          <a:bodyPr>
            <a:noAutofit/>
          </a:bodyPr>
          <a:lstStyle/>
          <a:p>
            <a:pPr marL="514350" indent="-514350">
              <a:buFont typeface="+mj-lt"/>
              <a:buAutoNum type="arabicPeriod"/>
            </a:pPr>
            <a:r>
              <a:rPr lang="it-CH" sz="2200" b="1" dirty="0">
                <a:solidFill>
                  <a:schemeClr val="accent1">
                    <a:lumMod val="75000"/>
                  </a:schemeClr>
                </a:solidFill>
              </a:rPr>
              <a:t>Fai un segno su un foglio di carta ogni volta che la tua mente si distrae.</a:t>
            </a:r>
            <a:r>
              <a:rPr lang="it-CH" sz="2200" dirty="0">
                <a:solidFill>
                  <a:schemeClr val="accent1">
                    <a:lumMod val="75000"/>
                  </a:schemeClr>
                </a:solidFill>
              </a:rPr>
              <a:t> Dividi il foglio di carta in tre sezioni – mattina, pomeriggio e sera. Ogni volta che ti ritrovi a pensare ad altro, fai un segno nella sezione giusta. Dopo un po’, scoprirai che non ti distrarrai più molto spesso, semplicemente facendo la conta delle volte in cui capita</a:t>
            </a:r>
            <a:r>
              <a:rPr lang="it-CH" sz="2200" dirty="0" smtClean="0">
                <a:solidFill>
                  <a:schemeClr val="accent1">
                    <a:lumMod val="75000"/>
                  </a:schemeClr>
                </a:solidFill>
              </a:rPr>
              <a:t>!</a:t>
            </a:r>
          </a:p>
          <a:p>
            <a:pPr lvl="0"/>
            <a:r>
              <a:rPr lang="it-CH" sz="2200" dirty="0" smtClean="0">
                <a:solidFill>
                  <a:schemeClr val="accent1">
                    <a:lumMod val="75000"/>
                  </a:schemeClr>
                </a:solidFill>
              </a:rPr>
              <a:t>  Essere </a:t>
            </a:r>
            <a:r>
              <a:rPr lang="it-CH" sz="2200" dirty="0">
                <a:solidFill>
                  <a:schemeClr val="accent1">
                    <a:lumMod val="75000"/>
                  </a:schemeClr>
                </a:solidFill>
              </a:rPr>
              <a:t>consapevoli del problema è il primo passo, e questo metodo ti aiuta a </a:t>
            </a:r>
            <a:r>
              <a:rPr lang="it-CH" sz="2200" dirty="0" smtClean="0">
                <a:solidFill>
                  <a:schemeClr val="accent1">
                    <a:lumMod val="75000"/>
                  </a:schemeClr>
                </a:solidFill>
              </a:rPr>
              <a:t>renderti </a:t>
            </a:r>
            <a:r>
              <a:rPr lang="it-CH" sz="2200" dirty="0">
                <a:solidFill>
                  <a:schemeClr val="accent1">
                    <a:lumMod val="75000"/>
                  </a:schemeClr>
                </a:solidFill>
              </a:rPr>
              <a:t>conto di ogni volta che perdi la concentrazione. Anche la consapevolezza di quello che stai facendo potrebbe aiutarti a migliorare la tua concentrazione, senza nessuno sforzo aggiuntivo</a:t>
            </a:r>
            <a:r>
              <a:rPr lang="it-CH" sz="2200" dirty="0" smtClean="0">
                <a:solidFill>
                  <a:schemeClr val="accent1">
                    <a:lumMod val="75000"/>
                  </a:schemeClr>
                </a:solidFill>
              </a:rPr>
              <a:t>.</a:t>
            </a:r>
            <a:endParaRPr lang="it-CH" sz="2200" dirty="0">
              <a:solidFill>
                <a:schemeClr val="accent1">
                  <a:lumMod val="75000"/>
                </a:schemeClr>
              </a:solidFill>
            </a:endParaRPr>
          </a:p>
          <a:p>
            <a:pPr lvl="0"/>
            <a:r>
              <a:rPr lang="it-CH" sz="2200" dirty="0">
                <a:solidFill>
                  <a:schemeClr val="accent1">
                    <a:lumMod val="75000"/>
                  </a:schemeClr>
                </a:solidFill>
              </a:rPr>
              <a:t>Con questo metodo, riuscirai a determinare i momenti in cui ti distrai più facilmente. Per esempio, potresti avere una conta più alta al mattino, quando sei ancora stanco e la tua mente tende a divagare. È un segnale, ti indica che magari potresti migliorare la tua concentrazione dormendo di più, o facendo una colazione sana.</a:t>
            </a:r>
          </a:p>
          <a:p>
            <a:pPr>
              <a:buNone/>
            </a:pPr>
            <a:r>
              <a:rPr lang="it-CH" sz="2200" b="1" dirty="0"/>
              <a:t/>
            </a:r>
            <a:br>
              <a:rPr lang="it-CH" sz="2200" b="1" dirty="0"/>
            </a:br>
            <a:endParaRPr lang="it-CH" sz="2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CH" dirty="0" smtClean="0">
                <a:solidFill>
                  <a:srgbClr val="C00000"/>
                </a:solidFill>
                <a:latin typeface="+mn-lt"/>
              </a:rPr>
              <a:t>ESPERIENZE</a:t>
            </a:r>
            <a:endParaRPr lang="it-CH" dirty="0">
              <a:solidFill>
                <a:srgbClr val="C00000"/>
              </a:solidFill>
              <a:latin typeface="+mn-lt"/>
            </a:endParaRPr>
          </a:p>
        </p:txBody>
      </p:sp>
      <p:sp>
        <p:nvSpPr>
          <p:cNvPr id="3" name="Segnaposto contenuto 2"/>
          <p:cNvSpPr>
            <a:spLocks noGrp="1"/>
          </p:cNvSpPr>
          <p:nvPr>
            <p:ph idx="1"/>
          </p:nvPr>
        </p:nvSpPr>
        <p:spPr/>
        <p:txBody>
          <a:bodyPr>
            <a:normAutofit fontScale="92500" lnSpcReduction="20000"/>
          </a:bodyPr>
          <a:lstStyle/>
          <a:p>
            <a:r>
              <a:rPr lang="it-IT" sz="2600" dirty="0">
                <a:solidFill>
                  <a:schemeClr val="accent1">
                    <a:lumMod val="75000"/>
                  </a:schemeClr>
                </a:solidFill>
              </a:rPr>
              <a:t>Prendi un libro e conta le parole in qualsiasi punto. Contale di nuovo per essere sicuro che le hai contate correttamente, inizia con un paragrafo e quando diventa più facile, conta le parole di una pagina intera</a:t>
            </a:r>
            <a:r>
              <a:rPr lang="it-IT" sz="2600" dirty="0" smtClean="0">
                <a:solidFill>
                  <a:schemeClr val="accent1">
                    <a:lumMod val="75000"/>
                  </a:schemeClr>
                </a:solidFill>
              </a:rPr>
              <a:t>. Puoi </a:t>
            </a:r>
            <a:r>
              <a:rPr lang="it-IT" sz="2600" dirty="0">
                <a:solidFill>
                  <a:schemeClr val="accent1">
                    <a:lumMod val="75000"/>
                  </a:schemeClr>
                </a:solidFill>
              </a:rPr>
              <a:t>eseguire il conteggio mentalmente solo con gli occhi, senza puntare il dito ad ogni parola</a:t>
            </a:r>
            <a:r>
              <a:rPr lang="it-IT" sz="2600" dirty="0" smtClean="0">
                <a:solidFill>
                  <a:schemeClr val="accent1">
                    <a:lumMod val="75000"/>
                  </a:schemeClr>
                </a:solidFill>
              </a:rPr>
              <a:t>.</a:t>
            </a:r>
          </a:p>
          <a:p>
            <a:r>
              <a:rPr lang="it-IT" sz="2600" dirty="0" smtClean="0">
                <a:solidFill>
                  <a:schemeClr val="accent1">
                    <a:lumMod val="75000"/>
                  </a:schemeClr>
                </a:solidFill>
              </a:rPr>
              <a:t>Rileggi il tema partendo dall’ultima parola; ti aiuta a trovare errori di ortografia.</a:t>
            </a:r>
            <a:endParaRPr lang="it-CH" sz="2600" dirty="0">
              <a:solidFill>
                <a:schemeClr val="accent1">
                  <a:lumMod val="75000"/>
                </a:schemeClr>
              </a:solidFill>
            </a:endParaRPr>
          </a:p>
          <a:p>
            <a:r>
              <a:rPr lang="it-IT" sz="2600" dirty="0">
                <a:solidFill>
                  <a:schemeClr val="accent1">
                    <a:lumMod val="75000"/>
                  </a:schemeClr>
                </a:solidFill>
              </a:rPr>
              <a:t>Contare all’indietro nella mente, da </a:t>
            </a:r>
            <a:r>
              <a:rPr lang="it-IT" sz="2600" dirty="0" smtClean="0">
                <a:solidFill>
                  <a:schemeClr val="accent1">
                    <a:lumMod val="75000"/>
                  </a:schemeClr>
                </a:solidFill>
              </a:rPr>
              <a:t>50 o da 100 fino </a:t>
            </a:r>
            <a:r>
              <a:rPr lang="it-IT" sz="2600" dirty="0">
                <a:solidFill>
                  <a:schemeClr val="accent1">
                    <a:lumMod val="75000"/>
                  </a:schemeClr>
                </a:solidFill>
              </a:rPr>
              <a:t>ad 1</a:t>
            </a:r>
            <a:r>
              <a:rPr lang="it-IT" sz="2600" dirty="0" smtClean="0">
                <a:solidFill>
                  <a:schemeClr val="accent1">
                    <a:lumMod val="75000"/>
                  </a:schemeClr>
                </a:solidFill>
              </a:rPr>
              <a:t>. Oppure </a:t>
            </a:r>
            <a:r>
              <a:rPr lang="it-CH" sz="2600" dirty="0" smtClean="0">
                <a:solidFill>
                  <a:schemeClr val="accent1">
                    <a:lumMod val="75000"/>
                  </a:schemeClr>
                </a:solidFill>
              </a:rPr>
              <a:t>conta </a:t>
            </a:r>
            <a:r>
              <a:rPr lang="it-CH" sz="2600" dirty="0">
                <a:solidFill>
                  <a:schemeClr val="accent1">
                    <a:lumMod val="75000"/>
                  </a:schemeClr>
                </a:solidFill>
              </a:rPr>
              <a:t>nella mente da 100 fino ad 1, </a:t>
            </a:r>
            <a:r>
              <a:rPr lang="it-CH" sz="2600" dirty="0" smtClean="0">
                <a:solidFill>
                  <a:schemeClr val="accent1">
                    <a:lumMod val="75000"/>
                  </a:schemeClr>
                </a:solidFill>
              </a:rPr>
              <a:t>saltando </a:t>
            </a:r>
            <a:r>
              <a:rPr lang="it-CH" sz="2600" dirty="0">
                <a:solidFill>
                  <a:schemeClr val="accent1">
                    <a:lumMod val="75000"/>
                  </a:schemeClr>
                </a:solidFill>
              </a:rPr>
              <a:t>ogni tre numeri, parti sempre da 100, poi 97, 94, </a:t>
            </a:r>
            <a:r>
              <a:rPr lang="it-CH" sz="2600" dirty="0" smtClean="0">
                <a:solidFill>
                  <a:schemeClr val="accent1">
                    <a:lumMod val="75000"/>
                  </a:schemeClr>
                </a:solidFill>
              </a:rPr>
              <a:t>ecc. Se sbagli ricomincia dall’inizio.</a:t>
            </a:r>
          </a:p>
          <a:p>
            <a:pPr>
              <a:buNone/>
            </a:pPr>
            <a:endParaRPr lang="it-CH" sz="2600" dirty="0">
              <a:solidFill>
                <a:schemeClr val="accent1">
                  <a:lumMod val="75000"/>
                </a:schemeClr>
              </a:solidFill>
            </a:endParaRPr>
          </a:p>
          <a:p>
            <a:pPr>
              <a:buNone/>
            </a:pPr>
            <a:r>
              <a:rPr lang="it-CH" sz="2600" i="1" dirty="0" smtClean="0">
                <a:solidFill>
                  <a:schemeClr val="accent1">
                    <a:lumMod val="75000"/>
                  </a:schemeClr>
                </a:solidFill>
              </a:rPr>
              <a:t>Se ti vuoi divertire cerca su internet altri esempi.</a:t>
            </a:r>
          </a:p>
          <a:p>
            <a:endParaRPr lang="it-CH" dirty="0"/>
          </a:p>
          <a:p>
            <a:endParaRPr lang="it-CH" dirty="0"/>
          </a:p>
          <a:p>
            <a:endParaRPr lang="it-CH" dirty="0"/>
          </a:p>
          <a:p>
            <a:endParaRPr lang="it-CH" dirty="0"/>
          </a:p>
          <a:p>
            <a:endParaRPr lang="it-CH"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CH" dirty="0" smtClean="0">
                <a:solidFill>
                  <a:srgbClr val="C00000"/>
                </a:solidFill>
              </a:rPr>
              <a:t>A SCUOLA</a:t>
            </a:r>
            <a:endParaRPr lang="it-CH" dirty="0">
              <a:solidFill>
                <a:srgbClr val="C00000"/>
              </a:solidFill>
            </a:endParaRPr>
          </a:p>
        </p:txBody>
      </p:sp>
      <p:sp>
        <p:nvSpPr>
          <p:cNvPr id="3" name="Segnaposto contenuto 2"/>
          <p:cNvSpPr>
            <a:spLocks noGrp="1"/>
          </p:cNvSpPr>
          <p:nvPr>
            <p:ph idx="1"/>
          </p:nvPr>
        </p:nvSpPr>
        <p:spPr/>
        <p:txBody>
          <a:bodyPr/>
          <a:lstStyle/>
          <a:p>
            <a:r>
              <a:rPr lang="it-CH" sz="6000" b="1" dirty="0" smtClean="0">
                <a:solidFill>
                  <a:srgbClr val="FF0000"/>
                </a:solidFill>
              </a:rPr>
              <a:t>P</a:t>
            </a:r>
            <a:r>
              <a:rPr lang="it-CH" dirty="0" smtClean="0">
                <a:solidFill>
                  <a:srgbClr val="FF0000"/>
                </a:solidFill>
              </a:rPr>
              <a:t>ostura</a:t>
            </a:r>
            <a:r>
              <a:rPr lang="it-CH" sz="6000" dirty="0" smtClean="0">
                <a:solidFill>
                  <a:srgbClr val="FF0000"/>
                </a:solidFill>
              </a:rPr>
              <a:t>			</a:t>
            </a:r>
          </a:p>
          <a:p>
            <a:endParaRPr lang="it-CH" dirty="0"/>
          </a:p>
          <a:p>
            <a:r>
              <a:rPr lang="it-CH" sz="6000" b="1" dirty="0" smtClean="0">
                <a:solidFill>
                  <a:srgbClr val="FF0000"/>
                </a:solidFill>
              </a:rPr>
              <a:t>R</a:t>
            </a:r>
            <a:r>
              <a:rPr lang="it-CH" dirty="0" smtClean="0">
                <a:solidFill>
                  <a:srgbClr val="FF0000"/>
                </a:solidFill>
              </a:rPr>
              <a:t>espirazione		</a:t>
            </a:r>
            <a:endParaRPr lang="it-CH" sz="6000" dirty="0" smtClean="0">
              <a:solidFill>
                <a:srgbClr val="FF0000"/>
              </a:solidFill>
            </a:endParaRPr>
          </a:p>
          <a:p>
            <a:endParaRPr lang="it-CH" dirty="0"/>
          </a:p>
          <a:p>
            <a:r>
              <a:rPr lang="it-CH" sz="6000" b="1" dirty="0" smtClean="0">
                <a:solidFill>
                  <a:srgbClr val="FF0000"/>
                </a:solidFill>
              </a:rPr>
              <a:t>R</a:t>
            </a:r>
            <a:r>
              <a:rPr lang="it-CH" dirty="0" smtClean="0">
                <a:solidFill>
                  <a:srgbClr val="FF0000"/>
                </a:solidFill>
              </a:rPr>
              <a:t>isorse	</a:t>
            </a:r>
            <a:endParaRPr lang="it-CH" sz="6000" dirty="0">
              <a:solidFill>
                <a:srgbClr val="FF0000"/>
              </a:solidFill>
            </a:endParaRPr>
          </a:p>
        </p:txBody>
      </p:sp>
      <p:pic>
        <p:nvPicPr>
          <p:cNvPr id="4" name="Immagine 3" descr="Risultati immagini per postura"/>
          <p:cNvPicPr/>
          <p:nvPr/>
        </p:nvPicPr>
        <p:blipFill>
          <a:blip r:embed="rId2" cstate="print"/>
          <a:srcRect/>
          <a:stretch>
            <a:fillRect/>
          </a:stretch>
        </p:blipFill>
        <p:spPr bwMode="auto">
          <a:xfrm>
            <a:off x="2627784" y="1196752"/>
            <a:ext cx="2304256" cy="1800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2771803" y="4653136"/>
            <a:ext cx="1627535" cy="172800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5004048" y="2996952"/>
            <a:ext cx="2368188"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p:spPr>
        <p:txBody>
          <a:bodyPr/>
          <a:lstStyle/>
          <a:p>
            <a:r>
              <a:rPr lang="it-CH" dirty="0" smtClean="0">
                <a:solidFill>
                  <a:srgbClr val="C00000"/>
                </a:solidFill>
              </a:rPr>
              <a:t>A CASA   </a:t>
            </a:r>
            <a:r>
              <a:rPr lang="it-CH" b="1" dirty="0" err="1" smtClean="0">
                <a:solidFill>
                  <a:srgbClr val="FF0000"/>
                </a:solidFill>
              </a:rPr>
              <a:t>PRR+</a:t>
            </a:r>
            <a:endParaRPr lang="it-CH" b="1" dirty="0">
              <a:solidFill>
                <a:srgbClr val="FF0000"/>
              </a:solidFill>
            </a:endParaRPr>
          </a:p>
        </p:txBody>
      </p:sp>
      <p:sp>
        <p:nvSpPr>
          <p:cNvPr id="3" name="Segnaposto contenuto 2"/>
          <p:cNvSpPr>
            <a:spLocks noGrp="1"/>
          </p:cNvSpPr>
          <p:nvPr>
            <p:ph idx="1"/>
          </p:nvPr>
        </p:nvSpPr>
        <p:spPr>
          <a:xfrm>
            <a:off x="457200" y="1340768"/>
            <a:ext cx="8229600" cy="5256584"/>
          </a:xfrm>
        </p:spPr>
        <p:txBody>
          <a:bodyPr>
            <a:normAutofit fontScale="92500" lnSpcReduction="10000"/>
          </a:bodyPr>
          <a:lstStyle/>
          <a:p>
            <a:r>
              <a:rPr lang="it-CH" sz="6000" b="1" dirty="0" smtClean="0">
                <a:solidFill>
                  <a:srgbClr val="FF0000"/>
                </a:solidFill>
              </a:rPr>
              <a:t>O</a:t>
            </a:r>
            <a:r>
              <a:rPr lang="it-CH" dirty="0" smtClean="0">
                <a:solidFill>
                  <a:srgbClr val="FF0000"/>
                </a:solidFill>
              </a:rPr>
              <a:t>rdine</a:t>
            </a:r>
            <a:r>
              <a:rPr lang="it-CH" sz="2000" dirty="0" smtClean="0">
                <a:solidFill>
                  <a:srgbClr val="FF0000"/>
                </a:solidFill>
              </a:rPr>
              <a:t>	</a:t>
            </a:r>
          </a:p>
          <a:p>
            <a:endParaRPr lang="it-CH" sz="2800" b="1" dirty="0">
              <a:solidFill>
                <a:srgbClr val="FF0000"/>
              </a:solidFill>
            </a:endParaRPr>
          </a:p>
          <a:p>
            <a:r>
              <a:rPr lang="it-CH" sz="6000" b="1" dirty="0" smtClean="0">
                <a:solidFill>
                  <a:srgbClr val="FF0000"/>
                </a:solidFill>
              </a:rPr>
              <a:t>O</a:t>
            </a:r>
            <a:r>
              <a:rPr lang="it-CH" dirty="0" smtClean="0">
                <a:solidFill>
                  <a:srgbClr val="FF0000"/>
                </a:solidFill>
              </a:rPr>
              <a:t>biettivi</a:t>
            </a:r>
            <a:r>
              <a:rPr lang="it-CH" sz="2000" dirty="0" smtClean="0">
                <a:solidFill>
                  <a:srgbClr val="FF0000"/>
                </a:solidFill>
              </a:rPr>
              <a:t>		</a:t>
            </a:r>
            <a:endParaRPr lang="it-CH" sz="2800" dirty="0" smtClean="0">
              <a:solidFill>
                <a:srgbClr val="FF0000"/>
              </a:solidFill>
            </a:endParaRPr>
          </a:p>
          <a:p>
            <a:endParaRPr lang="it-CH" sz="2800" b="1" dirty="0">
              <a:solidFill>
                <a:srgbClr val="FF0000"/>
              </a:solidFill>
            </a:endParaRPr>
          </a:p>
          <a:p>
            <a:r>
              <a:rPr lang="it-CH" sz="6000" b="1" dirty="0" smtClean="0">
                <a:solidFill>
                  <a:srgbClr val="FF0000"/>
                </a:solidFill>
              </a:rPr>
              <a:t>C</a:t>
            </a:r>
            <a:r>
              <a:rPr lang="it-CH" dirty="0" smtClean="0">
                <a:solidFill>
                  <a:srgbClr val="FF0000"/>
                </a:solidFill>
              </a:rPr>
              <a:t>oncentra</a:t>
            </a:r>
            <a:r>
              <a:rPr lang="it-CH" sz="3600" dirty="0" smtClean="0">
                <a:solidFill>
                  <a:srgbClr val="FF0000"/>
                </a:solidFill>
              </a:rPr>
              <a:t>zione	</a:t>
            </a:r>
            <a:r>
              <a:rPr lang="it-CH" sz="2000" dirty="0" smtClean="0">
                <a:solidFill>
                  <a:srgbClr val="FF0000"/>
                </a:solidFill>
              </a:rPr>
              <a:t>	</a:t>
            </a:r>
            <a:endParaRPr lang="it-CH" sz="2800" b="1" dirty="0" smtClean="0">
              <a:solidFill>
                <a:srgbClr val="FF0000"/>
              </a:solidFill>
            </a:endParaRPr>
          </a:p>
          <a:p>
            <a:endParaRPr lang="it-CH" sz="2800" b="1" dirty="0">
              <a:solidFill>
                <a:srgbClr val="FF0000"/>
              </a:solidFill>
            </a:endParaRPr>
          </a:p>
          <a:p>
            <a:r>
              <a:rPr lang="it-CH" sz="6000" b="1" dirty="0" smtClean="0">
                <a:solidFill>
                  <a:srgbClr val="FF0000"/>
                </a:solidFill>
              </a:rPr>
              <a:t>P</a:t>
            </a:r>
            <a:r>
              <a:rPr lang="it-CH" sz="3500" dirty="0" smtClean="0">
                <a:solidFill>
                  <a:srgbClr val="FF0000"/>
                </a:solidFill>
              </a:rPr>
              <a:t>ausa</a:t>
            </a:r>
            <a:r>
              <a:rPr lang="it-CH" sz="2000" dirty="0" smtClean="0">
                <a:solidFill>
                  <a:srgbClr val="FF0000"/>
                </a:solidFill>
              </a:rPr>
              <a:t>	</a:t>
            </a:r>
            <a:endParaRPr lang="it-CH" sz="2800" b="1" dirty="0">
              <a:solidFill>
                <a:srgbClr val="FF0000"/>
              </a:solidFill>
            </a:endParaRPr>
          </a:p>
        </p:txBody>
      </p:sp>
      <p:pic>
        <p:nvPicPr>
          <p:cNvPr id="4" name="Immagine 3" descr="C:\Users\maurizio\Desktop\ordine_a_opt.jpg"/>
          <p:cNvPicPr/>
          <p:nvPr/>
        </p:nvPicPr>
        <p:blipFill>
          <a:blip r:embed="rId2" cstate="print"/>
          <a:srcRect/>
          <a:stretch>
            <a:fillRect/>
          </a:stretch>
        </p:blipFill>
        <p:spPr bwMode="auto">
          <a:xfrm>
            <a:off x="4499992" y="1340768"/>
            <a:ext cx="1440160" cy="1080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499992" y="2780928"/>
            <a:ext cx="1731814" cy="1044000"/>
          </a:xfrm>
          <a:prstGeom prst="rect">
            <a:avLst/>
          </a:prstGeom>
          <a:noFill/>
          <a:ln w="9525">
            <a:noFill/>
            <a:miter lim="800000"/>
            <a:headEnd/>
            <a:tailEnd/>
          </a:ln>
        </p:spPr>
      </p:pic>
      <p:pic>
        <p:nvPicPr>
          <p:cNvPr id="16" name="Picture 2" descr="C:\Users\maurizio\Desktop\Summer-Relax.jpg"/>
          <p:cNvPicPr>
            <a:picLocks noChangeAspect="1" noChangeArrowheads="1"/>
          </p:cNvPicPr>
          <p:nvPr/>
        </p:nvPicPr>
        <p:blipFill>
          <a:blip r:embed="rId4" cstate="print"/>
          <a:srcRect/>
          <a:stretch>
            <a:fillRect/>
          </a:stretch>
        </p:blipFill>
        <p:spPr bwMode="auto">
          <a:xfrm>
            <a:off x="4644005" y="5373216"/>
            <a:ext cx="1620918" cy="1080000"/>
          </a:xfrm>
          <a:prstGeom prst="rect">
            <a:avLst/>
          </a:prstGeom>
          <a:noFill/>
        </p:spPr>
      </p:pic>
      <p:pic>
        <p:nvPicPr>
          <p:cNvPr id="18" name="Picture 4"/>
          <p:cNvPicPr>
            <a:picLocks noChangeAspect="1" noChangeArrowheads="1"/>
          </p:cNvPicPr>
          <p:nvPr/>
        </p:nvPicPr>
        <p:blipFill>
          <a:blip r:embed="rId5" cstate="print"/>
          <a:srcRect/>
          <a:stretch>
            <a:fillRect/>
          </a:stretch>
        </p:blipFill>
        <p:spPr bwMode="auto">
          <a:xfrm>
            <a:off x="4571998" y="4149080"/>
            <a:ext cx="1558360" cy="104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CH" dirty="0" smtClean="0">
                <a:solidFill>
                  <a:srgbClr val="C00000"/>
                </a:solidFill>
              </a:rPr>
              <a:t>CONCLUSIONI</a:t>
            </a:r>
            <a:endParaRPr lang="it-CH" dirty="0">
              <a:solidFill>
                <a:srgbClr val="C00000"/>
              </a:solidFill>
            </a:endParaRPr>
          </a:p>
        </p:txBody>
      </p:sp>
      <p:sp>
        <p:nvSpPr>
          <p:cNvPr id="3" name="Segnaposto contenuto 2"/>
          <p:cNvSpPr>
            <a:spLocks noGrp="1"/>
          </p:cNvSpPr>
          <p:nvPr>
            <p:ph idx="1"/>
          </p:nvPr>
        </p:nvSpPr>
        <p:spPr/>
        <p:txBody>
          <a:bodyPr>
            <a:normAutofit/>
          </a:bodyPr>
          <a:lstStyle/>
          <a:p>
            <a:r>
              <a:rPr lang="it-CH" sz="2600" dirty="0" smtClean="0">
                <a:solidFill>
                  <a:schemeClr val="accent1">
                    <a:lumMod val="75000"/>
                  </a:schemeClr>
                </a:solidFill>
              </a:rPr>
              <a:t>Spero che questa presentazione possa completare e riassumere  le informazioni che vi ho trasmesso.</a:t>
            </a:r>
          </a:p>
          <a:p>
            <a:r>
              <a:rPr lang="it-CH" sz="2600" dirty="0" smtClean="0">
                <a:solidFill>
                  <a:schemeClr val="accent1">
                    <a:lumMod val="75000"/>
                  </a:schemeClr>
                </a:solidFill>
              </a:rPr>
              <a:t>Ricordatevi che più vi allenate più otterrete dei risultati.</a:t>
            </a:r>
          </a:p>
          <a:p>
            <a:r>
              <a:rPr lang="it-CH" sz="2600" dirty="0" smtClean="0">
                <a:solidFill>
                  <a:schemeClr val="accent1">
                    <a:lumMod val="75000"/>
                  </a:schemeClr>
                </a:solidFill>
              </a:rPr>
              <a:t> Cercate su internet i filmati inerenti al tema e condivideteli con i compagni. </a:t>
            </a:r>
          </a:p>
          <a:p>
            <a:r>
              <a:rPr lang="it-CH" sz="2600" dirty="0" smtClean="0">
                <a:solidFill>
                  <a:schemeClr val="accent1">
                    <a:lumMod val="75000"/>
                  </a:schemeClr>
                </a:solidFill>
              </a:rPr>
              <a:t>Sono a vostra disposizione per ulteriori chiarimenti.</a:t>
            </a:r>
          </a:p>
          <a:p>
            <a:r>
              <a:rPr lang="it-CH" sz="2600" dirty="0" smtClean="0">
                <a:solidFill>
                  <a:schemeClr val="accent1">
                    <a:lumMod val="75000"/>
                  </a:schemeClr>
                </a:solidFill>
              </a:rPr>
              <a:t>Vi invito ad inviarmi le vostre esperienze e osservazioni:  </a:t>
            </a:r>
            <a:r>
              <a:rPr lang="it-CH" sz="2600" dirty="0" smtClean="0">
                <a:solidFill>
                  <a:schemeClr val="accent1">
                    <a:lumMod val="75000"/>
                  </a:schemeClr>
                </a:solidFill>
                <a:hlinkClick r:id="rId2"/>
              </a:rPr>
              <a:t>carlotta.vannini@edu.ti.ch</a:t>
            </a:r>
            <a:r>
              <a:rPr lang="it-CH" sz="2600" dirty="0" smtClean="0">
                <a:solidFill>
                  <a:schemeClr val="accent1">
                    <a:lumMod val="75000"/>
                  </a:schemeClr>
                </a:solidFill>
              </a:rPr>
              <a:t> </a:t>
            </a:r>
          </a:p>
          <a:p>
            <a:endParaRPr lang="it-CH"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CH" dirty="0" smtClean="0">
                <a:solidFill>
                  <a:srgbClr val="C00000"/>
                </a:solidFill>
              </a:rPr>
              <a:t>LA CONCENTRAZIONE </a:t>
            </a:r>
            <a:endParaRPr lang="it-CH" dirty="0">
              <a:solidFill>
                <a:srgbClr val="C00000"/>
              </a:solidFill>
            </a:endParaRPr>
          </a:p>
        </p:txBody>
      </p:sp>
      <p:sp>
        <p:nvSpPr>
          <p:cNvPr id="3" name="Segnaposto contenuto 2"/>
          <p:cNvSpPr>
            <a:spLocks noGrp="1"/>
          </p:cNvSpPr>
          <p:nvPr>
            <p:ph idx="1"/>
          </p:nvPr>
        </p:nvSpPr>
        <p:spPr/>
        <p:txBody>
          <a:bodyPr>
            <a:noAutofit/>
          </a:bodyPr>
          <a:lstStyle/>
          <a:p>
            <a:r>
              <a:rPr lang="it-CH" sz="2000" b="1" dirty="0" smtClean="0">
                <a:solidFill>
                  <a:schemeClr val="accent1">
                    <a:lumMod val="75000"/>
                  </a:schemeClr>
                </a:solidFill>
              </a:rPr>
              <a:t>È la capacità  di focalizzare </a:t>
            </a:r>
            <a:r>
              <a:rPr lang="it-CH" sz="2000" dirty="0" smtClean="0">
                <a:solidFill>
                  <a:schemeClr val="accent1">
                    <a:lumMod val="75000"/>
                  </a:schemeClr>
                </a:solidFill>
              </a:rPr>
              <a:t>i propri pensieri in una direzione particolare per un tempo considerevole senza essere distratti da altre cose ( pensiamo all’energia del raggio laser che non viene </a:t>
            </a:r>
            <a:r>
              <a:rPr lang="it-CH" sz="2000" dirty="0">
                <a:solidFill>
                  <a:schemeClr val="accent1">
                    <a:lumMod val="75000"/>
                  </a:schemeClr>
                </a:solidFill>
              </a:rPr>
              <a:t>dispersa  in mille direzioni come ad esempio in una normale lampadina, ma viene concentrata  in  un singolo punto.  E’ questo principio che permette  ai dispositivi laser di generare fasci di luce talmente potenti da incidere e saldare materiali duri come il metallo</a:t>
            </a:r>
            <a:r>
              <a:rPr lang="it-CH" sz="2000" dirty="0" smtClean="0">
                <a:solidFill>
                  <a:schemeClr val="accent1">
                    <a:lumMod val="75000"/>
                  </a:schemeClr>
                </a:solidFill>
              </a:rPr>
              <a:t>.)</a:t>
            </a:r>
          </a:p>
          <a:p>
            <a:r>
              <a:rPr lang="it-CH" sz="2000" dirty="0" smtClean="0">
                <a:solidFill>
                  <a:schemeClr val="accent1">
                    <a:lumMod val="75000"/>
                  </a:schemeClr>
                </a:solidFill>
              </a:rPr>
              <a:t> È una delle </a:t>
            </a:r>
            <a:r>
              <a:rPr lang="it-CH" sz="2000" b="1" dirty="0" smtClean="0">
                <a:solidFill>
                  <a:schemeClr val="accent1">
                    <a:lumMod val="75000"/>
                  </a:schemeClr>
                </a:solidFill>
              </a:rPr>
              <a:t>abilità più importanti da sviluppare </a:t>
            </a:r>
            <a:r>
              <a:rPr lang="it-CH" sz="2000" dirty="0" smtClean="0">
                <a:solidFill>
                  <a:schemeClr val="accent1">
                    <a:lumMod val="75000"/>
                  </a:schemeClr>
                </a:solidFill>
              </a:rPr>
              <a:t>perché influenza numerose altre funzioni mentali quali creatività, memoria, flessibilità, intuizione, capacità di risolvere i </a:t>
            </a:r>
            <a:r>
              <a:rPr lang="it-CH" sz="2000" dirty="0" smtClean="0">
                <a:solidFill>
                  <a:schemeClr val="accent1">
                    <a:lumMod val="75000"/>
                  </a:schemeClr>
                </a:solidFill>
              </a:rPr>
              <a:t>problemi.</a:t>
            </a:r>
          </a:p>
          <a:p>
            <a:r>
              <a:rPr lang="it-CH" sz="2000" dirty="0" smtClean="0">
                <a:solidFill>
                  <a:schemeClr val="accent1">
                    <a:lumMod val="75000"/>
                  </a:schemeClr>
                </a:solidFill>
              </a:rPr>
              <a:t>È la capacità di riuscire a tenere ferma l’attenzione verso un determinato punto di riferimento, di interesse, ma è anche la capacità di </a:t>
            </a:r>
            <a:r>
              <a:rPr lang="it-CH" sz="2000" b="1" dirty="0" smtClean="0">
                <a:solidFill>
                  <a:schemeClr val="accent1">
                    <a:lumMod val="75000"/>
                  </a:schemeClr>
                </a:solidFill>
              </a:rPr>
              <a:t>riportare nuovamente l’attenzione</a:t>
            </a:r>
            <a:r>
              <a:rPr lang="it-CH" sz="2000" dirty="0" smtClean="0">
                <a:solidFill>
                  <a:schemeClr val="accent1">
                    <a:lumMod val="75000"/>
                  </a:schemeClr>
                </a:solidFill>
              </a:rPr>
              <a:t> nello stesso punto nel caso veniamo distratti da qualcosa</a:t>
            </a:r>
            <a:r>
              <a:rPr lang="it-CH" sz="2000" dirty="0" smtClean="0">
                <a:solidFill>
                  <a:schemeClr val="accent1">
                    <a:lumMod val="75000"/>
                  </a:schemeClr>
                </a:solidFill>
              </a:rPr>
              <a:t> </a:t>
            </a:r>
            <a:r>
              <a:rPr lang="it-CH" sz="2000" dirty="0" smtClean="0">
                <a:solidFill>
                  <a:schemeClr val="accent1">
                    <a:lumMod val="75000"/>
                  </a:schemeClr>
                </a:solidFill>
              </a:rPr>
              <a:t>.</a:t>
            </a:r>
          </a:p>
          <a:p>
            <a:pPr marL="0" indent="0">
              <a:buNone/>
            </a:pPr>
            <a:endParaRPr lang="it-CH" sz="2000" dirty="0" smtClean="0">
              <a:solidFill>
                <a:schemeClr val="accent1">
                  <a:lumMod val="75000"/>
                </a:schemeClr>
              </a:solidFill>
            </a:endParaRPr>
          </a:p>
          <a:p>
            <a:pPr marL="0" indent="0">
              <a:buNone/>
            </a:pPr>
            <a:endParaRPr lang="it-CH"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29600" cy="1143000"/>
          </a:xfrm>
        </p:spPr>
        <p:txBody>
          <a:bodyPr/>
          <a:lstStyle/>
          <a:p>
            <a:r>
              <a:rPr lang="it-CH" dirty="0" smtClean="0">
                <a:solidFill>
                  <a:srgbClr val="C00000"/>
                </a:solidFill>
              </a:rPr>
              <a:t>CONCENTRAZIONE</a:t>
            </a:r>
            <a:endParaRPr lang="it-CH" dirty="0">
              <a:solidFill>
                <a:srgbClr val="C00000"/>
              </a:solidFill>
            </a:endParaRPr>
          </a:p>
        </p:txBody>
      </p:sp>
      <p:sp>
        <p:nvSpPr>
          <p:cNvPr id="3" name="Segnaposto contenuto 2"/>
          <p:cNvSpPr>
            <a:spLocks noGrp="1"/>
          </p:cNvSpPr>
          <p:nvPr>
            <p:ph idx="1"/>
          </p:nvPr>
        </p:nvSpPr>
        <p:spPr/>
        <p:txBody>
          <a:bodyPr>
            <a:normAutofit/>
          </a:bodyPr>
          <a:lstStyle/>
          <a:p>
            <a:endParaRPr lang="it-CH" sz="2400" b="1" dirty="0" smtClean="0">
              <a:solidFill>
                <a:schemeClr val="accent1">
                  <a:lumMod val="75000"/>
                </a:schemeClr>
              </a:solidFill>
            </a:endParaRPr>
          </a:p>
          <a:p>
            <a:endParaRPr lang="it-CH" sz="2400" b="1" dirty="0">
              <a:solidFill>
                <a:schemeClr val="accent1">
                  <a:lumMod val="75000"/>
                </a:schemeClr>
              </a:solidFill>
            </a:endParaRPr>
          </a:p>
          <a:p>
            <a:r>
              <a:rPr lang="it-CH" sz="2400" b="1" dirty="0" smtClean="0">
                <a:solidFill>
                  <a:schemeClr val="accent1">
                    <a:lumMod val="75000"/>
                  </a:schemeClr>
                </a:solidFill>
              </a:rPr>
              <a:t>È </a:t>
            </a:r>
            <a:r>
              <a:rPr lang="it-CH" sz="2400" b="1" dirty="0">
                <a:solidFill>
                  <a:schemeClr val="accent1">
                    <a:lumMod val="75000"/>
                  </a:schemeClr>
                </a:solidFill>
              </a:rPr>
              <a:t>lo stato mentale </a:t>
            </a:r>
            <a:r>
              <a:rPr lang="it-CH" sz="2400" dirty="0">
                <a:solidFill>
                  <a:schemeClr val="accent1">
                    <a:lumMod val="75000"/>
                  </a:schemeClr>
                </a:solidFill>
              </a:rPr>
              <a:t>in cui la mente usa la maggior parte delle sue abilità nell'assolvere un compito determinato. Quando la mente è concentrata su qualcosa gli altri stimoli vengono ignorati in proporzione all'intensità della concentrazione stessa. È un atto della mente in cui è </a:t>
            </a:r>
            <a:r>
              <a:rPr lang="it-CH" sz="2400" b="1" dirty="0">
                <a:solidFill>
                  <a:schemeClr val="accent1">
                    <a:lumMod val="75000"/>
                  </a:schemeClr>
                </a:solidFill>
              </a:rPr>
              <a:t>implicata la volontà</a:t>
            </a:r>
            <a:r>
              <a:rPr lang="it-CH" sz="2400" dirty="0">
                <a:solidFill>
                  <a:schemeClr val="accent1">
                    <a:lumMod val="75000"/>
                  </a:schemeClr>
                </a:solidFill>
              </a:rPr>
              <a:t>.</a:t>
            </a:r>
          </a:p>
        </p:txBody>
      </p:sp>
    </p:spTree>
    <p:extLst>
      <p:ext uri="{BB962C8B-B14F-4D97-AF65-F5344CB8AC3E}">
        <p14:creationId xmlns:p14="http://schemas.microsoft.com/office/powerpoint/2010/main" val="3531710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CH" dirty="0" smtClean="0">
                <a:solidFill>
                  <a:srgbClr val="C00000"/>
                </a:solidFill>
              </a:rPr>
              <a:t>ATTENZIONE</a:t>
            </a:r>
            <a:endParaRPr lang="it-CH" dirty="0">
              <a:solidFill>
                <a:srgbClr val="C00000"/>
              </a:solidFill>
            </a:endParaRPr>
          </a:p>
        </p:txBody>
      </p:sp>
      <p:sp>
        <p:nvSpPr>
          <p:cNvPr id="3" name="Segnaposto contenuto 2"/>
          <p:cNvSpPr>
            <a:spLocks noGrp="1"/>
          </p:cNvSpPr>
          <p:nvPr>
            <p:ph idx="1"/>
          </p:nvPr>
        </p:nvSpPr>
        <p:spPr/>
        <p:txBody>
          <a:bodyPr>
            <a:normAutofit/>
          </a:bodyPr>
          <a:lstStyle/>
          <a:p>
            <a:r>
              <a:rPr lang="it-CH" sz="2200" dirty="0">
                <a:solidFill>
                  <a:schemeClr val="accent1">
                    <a:lumMod val="75000"/>
                  </a:schemeClr>
                </a:solidFill>
              </a:rPr>
              <a:t>L'</a:t>
            </a:r>
            <a:r>
              <a:rPr lang="it-CH" sz="2200" b="1" dirty="0">
                <a:solidFill>
                  <a:schemeClr val="accent1">
                    <a:lumMod val="75000"/>
                  </a:schemeClr>
                </a:solidFill>
              </a:rPr>
              <a:t>attenzione</a:t>
            </a:r>
            <a:r>
              <a:rPr lang="it-CH" sz="2200" dirty="0">
                <a:solidFill>
                  <a:schemeClr val="accent1">
                    <a:lumMod val="75000"/>
                  </a:schemeClr>
                </a:solidFill>
              </a:rPr>
              <a:t> è un </a:t>
            </a:r>
            <a:r>
              <a:rPr lang="it-CH" sz="2200" dirty="0" smtClean="0">
                <a:solidFill>
                  <a:schemeClr val="accent1">
                    <a:lumMod val="75000"/>
                  </a:schemeClr>
                </a:solidFill>
              </a:rPr>
              <a:t>processo</a:t>
            </a:r>
            <a:r>
              <a:rPr lang="it-CH" sz="2200" dirty="0">
                <a:solidFill>
                  <a:schemeClr val="accent1">
                    <a:lumMod val="75000"/>
                  </a:schemeClr>
                </a:solidFill>
              </a:rPr>
              <a:t> della </a:t>
            </a:r>
            <a:r>
              <a:rPr lang="it-CH" sz="2200" dirty="0" smtClean="0">
                <a:solidFill>
                  <a:schemeClr val="accent1">
                    <a:lumMod val="75000"/>
                  </a:schemeClr>
                </a:solidFill>
              </a:rPr>
              <a:t>mente</a:t>
            </a:r>
            <a:r>
              <a:rPr lang="it-CH" sz="2200" dirty="0">
                <a:solidFill>
                  <a:schemeClr val="accent1">
                    <a:lumMod val="75000"/>
                  </a:schemeClr>
                </a:solidFill>
              </a:rPr>
              <a:t> che permette di selezionare stimoli ambientali, ignorandone altri</a:t>
            </a:r>
            <a:r>
              <a:rPr lang="it-CH" sz="2200" dirty="0" smtClean="0">
                <a:solidFill>
                  <a:schemeClr val="accent1">
                    <a:lumMod val="75000"/>
                  </a:schemeClr>
                </a:solidFill>
              </a:rPr>
              <a:t>. </a:t>
            </a:r>
            <a:r>
              <a:rPr lang="it-CH" sz="2200" dirty="0">
                <a:solidFill>
                  <a:schemeClr val="accent1">
                    <a:lumMod val="75000"/>
                  </a:schemeClr>
                </a:solidFill>
              </a:rPr>
              <a:t>È </a:t>
            </a:r>
            <a:r>
              <a:rPr lang="it-CH" sz="2200" b="1" dirty="0" smtClean="0">
                <a:solidFill>
                  <a:schemeClr val="accent1">
                    <a:lumMod val="75000"/>
                  </a:schemeClr>
                </a:solidFill>
              </a:rPr>
              <a:t>un </a:t>
            </a:r>
            <a:r>
              <a:rPr lang="it-CH" sz="2200" b="1" dirty="0">
                <a:solidFill>
                  <a:schemeClr val="accent1">
                    <a:lumMod val="75000"/>
                  </a:schemeClr>
                </a:solidFill>
              </a:rPr>
              <a:t>processo </a:t>
            </a:r>
            <a:r>
              <a:rPr lang="it-CH" sz="2200" b="1" dirty="0" smtClean="0">
                <a:solidFill>
                  <a:schemeClr val="accent1">
                    <a:lumMod val="75000"/>
                  </a:schemeClr>
                </a:solidFill>
              </a:rPr>
              <a:t>prevalentemente passivo</a:t>
            </a:r>
            <a:r>
              <a:rPr lang="it-CH" sz="2200" dirty="0" smtClean="0">
                <a:solidFill>
                  <a:schemeClr val="accent1">
                    <a:lumMod val="75000"/>
                  </a:schemeClr>
                </a:solidFill>
              </a:rPr>
              <a:t> </a:t>
            </a:r>
            <a:r>
              <a:rPr lang="it-CH" sz="2200" dirty="0">
                <a:solidFill>
                  <a:schemeClr val="accent1">
                    <a:lumMod val="75000"/>
                  </a:schemeClr>
                </a:solidFill>
              </a:rPr>
              <a:t>ovvero una reazione istintiva o </a:t>
            </a:r>
            <a:r>
              <a:rPr lang="it-CH" sz="2200" dirty="0" smtClean="0">
                <a:solidFill>
                  <a:schemeClr val="accent1">
                    <a:lumMod val="75000"/>
                  </a:schemeClr>
                </a:solidFill>
              </a:rPr>
              <a:t>neurofisiologica</a:t>
            </a:r>
            <a:r>
              <a:rPr lang="it-CH" sz="2200" dirty="0">
                <a:solidFill>
                  <a:schemeClr val="accent1">
                    <a:lumMod val="75000"/>
                  </a:schemeClr>
                </a:solidFill>
              </a:rPr>
              <a:t> del </a:t>
            </a:r>
            <a:r>
              <a:rPr lang="it-CH" sz="2200" dirty="0" smtClean="0">
                <a:solidFill>
                  <a:schemeClr val="accent1">
                    <a:lumMod val="75000"/>
                  </a:schemeClr>
                </a:solidFill>
              </a:rPr>
              <a:t>cervello</a:t>
            </a:r>
            <a:r>
              <a:rPr lang="it-CH" sz="2200" dirty="0">
                <a:solidFill>
                  <a:schemeClr val="accent1">
                    <a:lumMod val="75000"/>
                  </a:schemeClr>
                </a:solidFill>
              </a:rPr>
              <a:t> a stimoli esterni o interni </a:t>
            </a:r>
            <a:r>
              <a:rPr lang="it-CH" sz="2200" dirty="0" smtClean="0">
                <a:solidFill>
                  <a:schemeClr val="accent1">
                    <a:lumMod val="75000"/>
                  </a:schemeClr>
                </a:solidFill>
              </a:rPr>
              <a:t>sensoriali.</a:t>
            </a:r>
            <a:r>
              <a:rPr lang="it-CH" sz="2200" dirty="0">
                <a:solidFill>
                  <a:schemeClr val="accent1">
                    <a:lumMod val="75000"/>
                  </a:schemeClr>
                </a:solidFill>
              </a:rPr>
              <a:t> </a:t>
            </a:r>
            <a:endParaRPr lang="it-CH" sz="2200" dirty="0" smtClean="0">
              <a:solidFill>
                <a:schemeClr val="accent1">
                  <a:lumMod val="75000"/>
                </a:schemeClr>
              </a:solidFill>
            </a:endParaRPr>
          </a:p>
          <a:p>
            <a:endParaRPr lang="it-CH" sz="2200" dirty="0">
              <a:solidFill>
                <a:schemeClr val="accent1">
                  <a:lumMod val="75000"/>
                </a:schemeClr>
              </a:solidFill>
            </a:endParaRPr>
          </a:p>
          <a:p>
            <a:r>
              <a:rPr lang="it-CH" sz="2200" dirty="0" smtClean="0">
                <a:solidFill>
                  <a:schemeClr val="accent1">
                    <a:lumMod val="75000"/>
                  </a:schemeClr>
                </a:solidFill>
              </a:rPr>
              <a:t>Posso </a:t>
            </a:r>
            <a:r>
              <a:rPr lang="it-CH" sz="2200" dirty="0" smtClean="0">
                <a:solidFill>
                  <a:schemeClr val="accent1">
                    <a:lumMod val="75000"/>
                  </a:schemeClr>
                </a:solidFill>
              </a:rPr>
              <a:t>essere attento a quello che mi circonda senza essere necessariamente concentrato su qualcosa</a:t>
            </a:r>
            <a:r>
              <a:rPr lang="it-CH" sz="2200" dirty="0" smtClean="0">
                <a:solidFill>
                  <a:schemeClr val="accent1">
                    <a:lumMod val="75000"/>
                  </a:schemeClr>
                </a:solidFill>
              </a:rPr>
              <a:t>.</a:t>
            </a:r>
          </a:p>
          <a:p>
            <a:endParaRPr lang="it-CH" sz="2200" dirty="0" smtClean="0">
              <a:solidFill>
                <a:schemeClr val="accent1">
                  <a:lumMod val="75000"/>
                </a:schemeClr>
              </a:solidFill>
            </a:endParaRPr>
          </a:p>
          <a:p>
            <a:r>
              <a:rPr lang="it-CH" sz="2200" dirty="0" smtClean="0">
                <a:solidFill>
                  <a:schemeClr val="accent1">
                    <a:lumMod val="75000"/>
                  </a:schemeClr>
                </a:solidFill>
              </a:rPr>
              <a:t>Dire a qualcuno: »stai attento!» significa solamente indicare un punto definito, dove uno o più dei nostri sensi si deve dirigere.</a:t>
            </a:r>
            <a:endParaRPr lang="it-CH" sz="2200" dirty="0">
              <a:solidFill>
                <a:schemeClr val="accent1">
                  <a:lumMod val="75000"/>
                </a:schemeClr>
              </a:solidFill>
            </a:endParaRPr>
          </a:p>
          <a:p>
            <a:pPr>
              <a:buNone/>
            </a:pPr>
            <a:r>
              <a:rPr lang="it-IT" sz="2200" dirty="0">
                <a:solidFill>
                  <a:schemeClr val="accent1">
                    <a:lumMod val="75000"/>
                  </a:schemeClr>
                </a:solidFill>
              </a:rPr>
              <a:t> </a:t>
            </a:r>
            <a:endParaRPr lang="it-CH" sz="2200" dirty="0">
              <a:solidFill>
                <a:schemeClr val="accent1">
                  <a:lumMod val="75000"/>
                </a:schemeClr>
              </a:solidFill>
            </a:endParaRPr>
          </a:p>
          <a:p>
            <a:endParaRPr lang="it-CH"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CH" dirty="0" smtClean="0">
                <a:solidFill>
                  <a:srgbClr val="C00000"/>
                </a:solidFill>
              </a:rPr>
              <a:t>DA CHE COSA DIPENDE LA CAPACITÀ </a:t>
            </a:r>
            <a:r>
              <a:rPr lang="it-CH" dirty="0" err="1" smtClean="0">
                <a:solidFill>
                  <a:srgbClr val="C00000"/>
                </a:solidFill>
              </a:rPr>
              <a:t>DI</a:t>
            </a:r>
            <a:r>
              <a:rPr lang="it-CH" dirty="0" smtClean="0">
                <a:solidFill>
                  <a:srgbClr val="C00000"/>
                </a:solidFill>
              </a:rPr>
              <a:t> CONCENTRARSI?</a:t>
            </a:r>
            <a:endParaRPr lang="it-CH" dirty="0">
              <a:solidFill>
                <a:srgbClr val="C00000"/>
              </a:solidFill>
            </a:endParaRPr>
          </a:p>
        </p:txBody>
      </p:sp>
      <p:sp>
        <p:nvSpPr>
          <p:cNvPr id="3" name="Segnaposto contenuto 2"/>
          <p:cNvSpPr>
            <a:spLocks noGrp="1"/>
          </p:cNvSpPr>
          <p:nvPr>
            <p:ph idx="1"/>
          </p:nvPr>
        </p:nvSpPr>
        <p:spPr/>
        <p:txBody>
          <a:bodyPr/>
          <a:lstStyle/>
          <a:p>
            <a:endParaRPr lang="it-CH" sz="2200" dirty="0" smtClean="0">
              <a:solidFill>
                <a:schemeClr val="accent1">
                  <a:lumMod val="75000"/>
                </a:schemeClr>
              </a:solidFill>
            </a:endParaRPr>
          </a:p>
          <a:p>
            <a:endParaRPr lang="it-CH" sz="2200" dirty="0">
              <a:solidFill>
                <a:schemeClr val="accent1">
                  <a:lumMod val="75000"/>
                </a:schemeClr>
              </a:solidFill>
            </a:endParaRPr>
          </a:p>
          <a:p>
            <a:r>
              <a:rPr lang="it-CH" sz="2200" dirty="0" smtClean="0">
                <a:solidFill>
                  <a:schemeClr val="accent1">
                    <a:lumMod val="75000"/>
                  </a:schemeClr>
                </a:solidFill>
              </a:rPr>
              <a:t>Dall</a:t>
            </a:r>
            <a:r>
              <a:rPr lang="it-CH" sz="2200" dirty="0">
                <a:solidFill>
                  <a:schemeClr val="accent1">
                    <a:lumMod val="75000"/>
                  </a:schemeClr>
                </a:solidFill>
              </a:rPr>
              <a:t>' interesse  per il  lavoro che state svolgendo. </a:t>
            </a:r>
            <a:endParaRPr lang="it-CH" sz="2200" dirty="0" smtClean="0">
              <a:solidFill>
                <a:schemeClr val="accent1">
                  <a:lumMod val="75000"/>
                </a:schemeClr>
              </a:solidFill>
            </a:endParaRPr>
          </a:p>
          <a:p>
            <a:endParaRPr lang="it-CH" sz="2200" dirty="0" smtClean="0">
              <a:solidFill>
                <a:schemeClr val="accent1">
                  <a:lumMod val="75000"/>
                </a:schemeClr>
              </a:solidFill>
            </a:endParaRPr>
          </a:p>
          <a:p>
            <a:r>
              <a:rPr lang="it-CH" sz="2200" dirty="0" smtClean="0">
                <a:solidFill>
                  <a:schemeClr val="accent1">
                    <a:lumMod val="75000"/>
                  </a:schemeClr>
                </a:solidFill>
              </a:rPr>
              <a:t>Dalla capacità dell’oratore di catturare la vostra attenzione.</a:t>
            </a:r>
          </a:p>
          <a:p>
            <a:endParaRPr lang="it-CH" sz="2200" dirty="0" smtClean="0">
              <a:solidFill>
                <a:schemeClr val="accent1">
                  <a:lumMod val="75000"/>
                </a:schemeClr>
              </a:solidFill>
            </a:endParaRPr>
          </a:p>
          <a:p>
            <a:r>
              <a:rPr lang="it-CH" sz="2200" dirty="0">
                <a:solidFill>
                  <a:schemeClr val="accent1">
                    <a:lumMod val="75000"/>
                  </a:schemeClr>
                </a:solidFill>
              </a:rPr>
              <a:t>D</a:t>
            </a:r>
            <a:r>
              <a:rPr lang="it-CH" sz="2200" dirty="0" smtClean="0">
                <a:solidFill>
                  <a:schemeClr val="accent1">
                    <a:lumMod val="75000"/>
                  </a:schemeClr>
                </a:solidFill>
              </a:rPr>
              <a:t>al </a:t>
            </a:r>
            <a:r>
              <a:rPr lang="it-CH" sz="2200" dirty="0">
                <a:solidFill>
                  <a:schemeClr val="accent1">
                    <a:lumMod val="75000"/>
                  </a:schemeClr>
                </a:solidFill>
              </a:rPr>
              <a:t>vostro entusiasmo per un progetto, un compito o un'attività. </a:t>
            </a:r>
            <a:endParaRPr lang="it-CH" sz="2200" dirty="0" smtClean="0">
              <a:solidFill>
                <a:schemeClr val="accent1">
                  <a:lumMod val="75000"/>
                </a:schemeClr>
              </a:solidFill>
            </a:endParaRPr>
          </a:p>
          <a:p>
            <a:endParaRPr lang="it-CH" sz="2200" dirty="0" smtClean="0">
              <a:solidFill>
                <a:schemeClr val="accent1">
                  <a:lumMod val="75000"/>
                </a:schemeClr>
              </a:solidFill>
            </a:endParaRPr>
          </a:p>
          <a:p>
            <a:r>
              <a:rPr lang="it-CH" sz="2200" dirty="0" smtClean="0">
                <a:solidFill>
                  <a:schemeClr val="accent1">
                    <a:lumMod val="75000"/>
                  </a:schemeClr>
                </a:solidFill>
              </a:rPr>
              <a:t>Dal vostro stato psico-fisico: umore, stanchezza, alimentazione, ecc.</a:t>
            </a:r>
            <a:endParaRPr lang="it-CH" sz="2200" dirty="0">
              <a:solidFill>
                <a:schemeClr val="accent1">
                  <a:lumMod val="75000"/>
                </a:schemeClr>
              </a:solidFill>
            </a:endParaRPr>
          </a:p>
          <a:p>
            <a:endParaRPr lang="it-CH"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CH" dirty="0" smtClean="0">
                <a:solidFill>
                  <a:srgbClr val="C00000"/>
                </a:solidFill>
              </a:rPr>
              <a:t>SI PUÒ ALLENARE LA CONCENTRAZIONE?</a:t>
            </a:r>
            <a:endParaRPr lang="it-CH" dirty="0">
              <a:solidFill>
                <a:srgbClr val="C00000"/>
              </a:solidFill>
            </a:endParaRPr>
          </a:p>
        </p:txBody>
      </p:sp>
      <p:sp>
        <p:nvSpPr>
          <p:cNvPr id="3" name="Segnaposto contenuto 2"/>
          <p:cNvSpPr>
            <a:spLocks noGrp="1"/>
          </p:cNvSpPr>
          <p:nvPr>
            <p:ph idx="1"/>
          </p:nvPr>
        </p:nvSpPr>
        <p:spPr/>
        <p:txBody>
          <a:bodyPr>
            <a:normAutofit/>
          </a:bodyPr>
          <a:lstStyle/>
          <a:p>
            <a:endParaRPr lang="it-IT" sz="2400" dirty="0" smtClean="0">
              <a:solidFill>
                <a:schemeClr val="accent1">
                  <a:lumMod val="75000"/>
                </a:schemeClr>
              </a:solidFill>
            </a:endParaRPr>
          </a:p>
          <a:p>
            <a:r>
              <a:rPr lang="it-IT" sz="2400" dirty="0" smtClean="0">
                <a:solidFill>
                  <a:schemeClr val="accent1">
                    <a:lumMod val="75000"/>
                  </a:schemeClr>
                </a:solidFill>
              </a:rPr>
              <a:t>Può </a:t>
            </a:r>
            <a:r>
              <a:rPr lang="it-IT" sz="2400" dirty="0">
                <a:solidFill>
                  <a:schemeClr val="accent1">
                    <a:lumMod val="75000"/>
                  </a:schemeClr>
                </a:solidFill>
              </a:rPr>
              <a:t>essere </a:t>
            </a:r>
            <a:r>
              <a:rPr lang="it-IT" sz="2400" b="1" dirty="0">
                <a:solidFill>
                  <a:schemeClr val="accent1">
                    <a:lumMod val="75000"/>
                  </a:schemeClr>
                </a:solidFill>
              </a:rPr>
              <a:t>sviluppata e potenziata </a:t>
            </a:r>
            <a:r>
              <a:rPr lang="it-IT" sz="2400" dirty="0">
                <a:solidFill>
                  <a:schemeClr val="accent1">
                    <a:lumMod val="75000"/>
                  </a:schemeClr>
                </a:solidFill>
              </a:rPr>
              <a:t>come qualsiasi altra abilità, attraverso </a:t>
            </a:r>
            <a:r>
              <a:rPr lang="it-IT" sz="2400" dirty="0" smtClean="0">
                <a:solidFill>
                  <a:schemeClr val="accent1">
                    <a:lumMod val="75000"/>
                  </a:schemeClr>
                </a:solidFill>
              </a:rPr>
              <a:t>l’allenamento costante. Se pratichi un’attività sportiva, </a:t>
            </a:r>
            <a:r>
              <a:rPr lang="it-IT" sz="2400" dirty="0">
                <a:solidFill>
                  <a:schemeClr val="accent1">
                    <a:lumMod val="75000"/>
                  </a:schemeClr>
                </a:solidFill>
              </a:rPr>
              <a:t>studi una lingua straniera, saprai che il tempo che dedichi </a:t>
            </a:r>
            <a:r>
              <a:rPr lang="it-IT" sz="2400" dirty="0" smtClean="0">
                <a:solidFill>
                  <a:schemeClr val="accent1">
                    <a:lumMod val="75000"/>
                  </a:schemeClr>
                </a:solidFill>
              </a:rPr>
              <a:t>allo </a:t>
            </a:r>
            <a:r>
              <a:rPr lang="it-IT" sz="2400" dirty="0">
                <a:solidFill>
                  <a:schemeClr val="accent1">
                    <a:lumMod val="75000"/>
                  </a:schemeClr>
                </a:solidFill>
              </a:rPr>
              <a:t>studio o alla pratica, determina i risultati che riuscirai ad </a:t>
            </a:r>
            <a:r>
              <a:rPr lang="it-IT" sz="2400" dirty="0" smtClean="0">
                <a:solidFill>
                  <a:schemeClr val="accent1">
                    <a:lumMod val="75000"/>
                  </a:schemeClr>
                </a:solidFill>
              </a:rPr>
              <a:t>ottenere.</a:t>
            </a:r>
          </a:p>
          <a:p>
            <a:endParaRPr lang="it-IT" sz="2400" dirty="0" smtClean="0">
              <a:solidFill>
                <a:schemeClr val="accent1">
                  <a:lumMod val="75000"/>
                </a:schemeClr>
              </a:solidFill>
            </a:endParaRPr>
          </a:p>
          <a:p>
            <a:r>
              <a:rPr lang="it-IT" sz="2400" dirty="0" smtClean="0">
                <a:solidFill>
                  <a:schemeClr val="accent1">
                    <a:lumMod val="75000"/>
                  </a:schemeClr>
                </a:solidFill>
              </a:rPr>
              <a:t>La tua </a:t>
            </a:r>
            <a:r>
              <a:rPr lang="it-IT" sz="2400" b="1" dirty="0" smtClean="0">
                <a:solidFill>
                  <a:schemeClr val="accent1">
                    <a:lumMod val="75000"/>
                  </a:schemeClr>
                </a:solidFill>
              </a:rPr>
              <a:t>consapevolezza</a:t>
            </a:r>
            <a:r>
              <a:rPr lang="it-IT" sz="2400" dirty="0" smtClean="0">
                <a:solidFill>
                  <a:schemeClr val="accent1">
                    <a:lumMod val="75000"/>
                  </a:schemeClr>
                </a:solidFill>
              </a:rPr>
              <a:t> è fondamentale nell’accorgerti che stai pensando ad altro, questa ti aiuta a riportare la tua concentrazione su quello che stavi facendo.</a:t>
            </a:r>
            <a:endParaRPr lang="it-CH" sz="2400" dirty="0">
              <a:solidFill>
                <a:schemeClr val="accent1">
                  <a:lumMod val="75000"/>
                </a:schemeClr>
              </a:solidFill>
            </a:endParaRPr>
          </a:p>
          <a:p>
            <a:endParaRPr lang="it-CH" dirty="0"/>
          </a:p>
          <a:p>
            <a:endParaRPr lang="it-CH"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196752"/>
          </a:xfrm>
        </p:spPr>
        <p:txBody>
          <a:bodyPr>
            <a:normAutofit/>
          </a:bodyPr>
          <a:lstStyle/>
          <a:p>
            <a:r>
              <a:rPr lang="it-CH" sz="4000" dirty="0" smtClean="0">
                <a:solidFill>
                  <a:srgbClr val="C00000"/>
                </a:solidFill>
              </a:rPr>
              <a:t>SUGGERIMENTI</a:t>
            </a:r>
            <a:endParaRPr lang="it-CH" sz="4000" dirty="0">
              <a:solidFill>
                <a:srgbClr val="C00000"/>
              </a:solidFill>
            </a:endParaRPr>
          </a:p>
        </p:txBody>
      </p:sp>
      <p:sp>
        <p:nvSpPr>
          <p:cNvPr id="3" name="Segnaposto contenuto 2"/>
          <p:cNvSpPr>
            <a:spLocks noGrp="1"/>
          </p:cNvSpPr>
          <p:nvPr>
            <p:ph idx="1"/>
          </p:nvPr>
        </p:nvSpPr>
        <p:spPr>
          <a:xfrm>
            <a:off x="457200" y="1268760"/>
            <a:ext cx="8229600" cy="4752528"/>
          </a:xfrm>
        </p:spPr>
        <p:txBody>
          <a:bodyPr>
            <a:normAutofit fontScale="92500" lnSpcReduction="20000"/>
          </a:bodyPr>
          <a:lstStyle/>
          <a:p>
            <a:pPr marL="457200" indent="-457200"/>
            <a:endParaRPr lang="it-CH" sz="3500" dirty="0" smtClean="0">
              <a:solidFill>
                <a:schemeClr val="accent1">
                  <a:lumMod val="75000"/>
                </a:schemeClr>
              </a:solidFill>
            </a:endParaRPr>
          </a:p>
          <a:p>
            <a:pPr marL="457200" indent="-457200"/>
            <a:r>
              <a:rPr lang="it-CH" sz="2600" dirty="0" smtClean="0">
                <a:solidFill>
                  <a:schemeClr val="accent1">
                    <a:lumMod val="75000"/>
                  </a:schemeClr>
                </a:solidFill>
              </a:rPr>
              <a:t>Quando inizi a studiare o segui una lezione ricordati del </a:t>
            </a:r>
            <a:r>
              <a:rPr lang="it-CH" sz="3500" b="1" dirty="0" smtClean="0">
                <a:solidFill>
                  <a:srgbClr val="FF0000"/>
                </a:solidFill>
              </a:rPr>
              <a:t>PRR</a:t>
            </a:r>
            <a:r>
              <a:rPr lang="it-CH" sz="2600" b="1" dirty="0" smtClean="0">
                <a:solidFill>
                  <a:schemeClr val="accent1">
                    <a:lumMod val="75000"/>
                  </a:schemeClr>
                </a:solidFill>
              </a:rPr>
              <a:t> </a:t>
            </a:r>
            <a:r>
              <a:rPr lang="it-CH" sz="2600" dirty="0" smtClean="0">
                <a:solidFill>
                  <a:schemeClr val="accent1">
                    <a:lumMod val="75000"/>
                  </a:schemeClr>
                </a:solidFill>
              </a:rPr>
              <a:t> (postura, respirazione, risorse).</a:t>
            </a:r>
          </a:p>
          <a:p>
            <a:pPr marL="457200" indent="-457200"/>
            <a:endParaRPr lang="it-CH" sz="2600" dirty="0" smtClean="0">
              <a:solidFill>
                <a:schemeClr val="accent1">
                  <a:lumMod val="75000"/>
                </a:schemeClr>
              </a:solidFill>
            </a:endParaRPr>
          </a:p>
          <a:p>
            <a:pPr marL="514350" indent="-514350"/>
            <a:r>
              <a:rPr lang="it-CH" sz="3500" b="1" dirty="0" smtClean="0">
                <a:solidFill>
                  <a:srgbClr val="FF0000"/>
                </a:solidFill>
              </a:rPr>
              <a:t>ORDINE - ORGANIZZAZIONE </a:t>
            </a:r>
            <a:r>
              <a:rPr lang="it-CH" sz="3500" dirty="0" smtClean="0">
                <a:solidFill>
                  <a:srgbClr val="FF0000"/>
                </a:solidFill>
              </a:rPr>
              <a:t> </a:t>
            </a:r>
            <a:r>
              <a:rPr lang="it-CH" sz="2600" dirty="0" smtClean="0">
                <a:solidFill>
                  <a:schemeClr val="accent1">
                    <a:lumMod val="75000"/>
                  </a:schemeClr>
                </a:solidFill>
              </a:rPr>
              <a:t>: elimina  tutto il superfluo sulla tua scrivania, lascia “riposare la tua tecnologia”. </a:t>
            </a:r>
          </a:p>
          <a:p>
            <a:pPr marL="514350" indent="-514350"/>
            <a:r>
              <a:rPr lang="it-CH" sz="2600" u="sng" dirty="0" smtClean="0">
                <a:solidFill>
                  <a:schemeClr val="accent1">
                    <a:lumMod val="75000"/>
                  </a:schemeClr>
                </a:solidFill>
              </a:rPr>
              <a:t>Più ordine = meno distrazione.</a:t>
            </a:r>
            <a:r>
              <a:rPr lang="it-CH" sz="2600" dirty="0" smtClean="0">
                <a:solidFill>
                  <a:schemeClr val="accent1">
                    <a:lumMod val="75000"/>
                  </a:schemeClr>
                </a:solidFill>
              </a:rPr>
              <a:t> </a:t>
            </a:r>
          </a:p>
          <a:p>
            <a:pPr marL="514350" indent="-514350"/>
            <a:endParaRPr lang="it-CH" sz="2600" dirty="0" smtClean="0">
              <a:solidFill>
                <a:schemeClr val="accent1">
                  <a:lumMod val="75000"/>
                </a:schemeClr>
              </a:solidFill>
            </a:endParaRPr>
          </a:p>
          <a:p>
            <a:r>
              <a:rPr lang="it-CH" sz="2600" dirty="0" smtClean="0">
                <a:solidFill>
                  <a:schemeClr val="accent1">
                    <a:lumMod val="75000"/>
                  </a:schemeClr>
                </a:solidFill>
              </a:rPr>
              <a:t>   Ordina anche le tue idee: da quale materia vuoi iniziare?  Non lasciare quella più ostica alla fine,   al limite mettila in seconda posizione!  Quanto tempo hai a disposizione? Ecc.</a:t>
            </a:r>
          </a:p>
          <a:p>
            <a:pPr>
              <a:buNone/>
            </a:pPr>
            <a:endParaRPr lang="it-CH" sz="4000" dirty="0" smtClean="0">
              <a:solidFill>
                <a:schemeClr val="accent1">
                  <a:lumMod val="75000"/>
                </a:schemeClr>
              </a:solidFill>
            </a:endParaRPr>
          </a:p>
          <a:p>
            <a:endParaRPr lang="it-CH" sz="3100" dirty="0" smtClean="0"/>
          </a:p>
          <a:p>
            <a:endParaRPr lang="it-CH" sz="2400" dirty="0" smtClean="0"/>
          </a:p>
          <a:p>
            <a:endParaRPr lang="it-CH" sz="2400" dirty="0"/>
          </a:p>
          <a:p>
            <a:endParaRPr lang="it-CH" sz="2400" dirty="0" smtClean="0"/>
          </a:p>
          <a:p>
            <a:endParaRPr lang="it-CH" sz="2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CH" dirty="0" smtClean="0">
                <a:solidFill>
                  <a:srgbClr val="C00000"/>
                </a:solidFill>
              </a:rPr>
              <a:t>SUGGERIMENTI</a:t>
            </a:r>
            <a:endParaRPr lang="it-CH" dirty="0">
              <a:solidFill>
                <a:srgbClr val="C00000"/>
              </a:solidFill>
            </a:endParaRPr>
          </a:p>
        </p:txBody>
      </p:sp>
      <p:sp>
        <p:nvSpPr>
          <p:cNvPr id="3" name="Segnaposto contenuto 2"/>
          <p:cNvSpPr>
            <a:spLocks noGrp="1"/>
          </p:cNvSpPr>
          <p:nvPr>
            <p:ph idx="1"/>
          </p:nvPr>
        </p:nvSpPr>
        <p:spPr>
          <a:xfrm>
            <a:off x="457200" y="1268760"/>
            <a:ext cx="8229600" cy="5256584"/>
          </a:xfrm>
        </p:spPr>
        <p:txBody>
          <a:bodyPr>
            <a:normAutofit fontScale="55000" lnSpcReduction="20000"/>
          </a:bodyPr>
          <a:lstStyle/>
          <a:p>
            <a:endParaRPr lang="it-CH" sz="3600" b="1" dirty="0" smtClean="0">
              <a:solidFill>
                <a:schemeClr val="accent1">
                  <a:lumMod val="75000"/>
                </a:schemeClr>
              </a:solidFill>
            </a:endParaRPr>
          </a:p>
          <a:p>
            <a:r>
              <a:rPr lang="it-CH" sz="4000" b="1" dirty="0" smtClean="0">
                <a:solidFill>
                  <a:schemeClr val="accent1">
                    <a:lumMod val="75000"/>
                  </a:schemeClr>
                </a:solidFill>
              </a:rPr>
              <a:t>Lavora alla scrivania, non a letto.</a:t>
            </a:r>
            <a:r>
              <a:rPr lang="it-CH" sz="4000" dirty="0" smtClean="0">
                <a:solidFill>
                  <a:schemeClr val="accent1">
                    <a:lumMod val="75000"/>
                  </a:schemeClr>
                </a:solidFill>
              </a:rPr>
              <a:t> Il letto è dove dormi; la scrivania è dove lavori e ti concentri. La tua mente fa queste associazioni in modo inconscio, e questo significa che stai mandando un segnale di "sonno" alla tua mente se cerchi di lavorare a letto. È controproducente perché in questo modo chiedi al tuo cervello di fare due cose contemporaneamente: concentrarsi e dormire. Invece, chiedi al tuo cervello di concentrarsi "o" dormire scegliendo la tua postazione di lavoro con attenzione.</a:t>
            </a:r>
            <a:endParaRPr lang="it-CH" sz="4000" b="1" dirty="0" smtClean="0">
              <a:solidFill>
                <a:schemeClr val="accent1">
                  <a:lumMod val="75000"/>
                </a:schemeClr>
              </a:solidFill>
            </a:endParaRPr>
          </a:p>
          <a:p>
            <a:r>
              <a:rPr lang="it-CH" sz="5800" b="1" dirty="0" smtClean="0">
                <a:solidFill>
                  <a:srgbClr val="FF0000"/>
                </a:solidFill>
              </a:rPr>
              <a:t>OBIETTIVI</a:t>
            </a:r>
            <a:r>
              <a:rPr lang="it-CH" sz="4000" dirty="0" smtClean="0">
                <a:solidFill>
                  <a:schemeClr val="accent1">
                    <a:lumMod val="75000"/>
                  </a:schemeClr>
                </a:solidFill>
              </a:rPr>
              <a:t>: prefissati di terminare lo studio ad un determinato orario, sii consapevole che stai studiando per te stesso, per allargare le tue conoscenze e anche per ottenere voti soddisfacenti. </a:t>
            </a:r>
          </a:p>
          <a:p>
            <a:pPr>
              <a:buNone/>
            </a:pPr>
            <a:r>
              <a:rPr lang="it-CH" sz="4000" dirty="0" smtClean="0">
                <a:solidFill>
                  <a:schemeClr val="accent1">
                    <a:lumMod val="75000"/>
                  </a:schemeClr>
                </a:solidFill>
              </a:rPr>
              <a:t>	</a:t>
            </a:r>
            <a:r>
              <a:rPr lang="it-CH" sz="4000" b="1" dirty="0" smtClean="0">
                <a:solidFill>
                  <a:schemeClr val="accent1">
                    <a:lumMod val="75000"/>
                  </a:schemeClr>
                </a:solidFill>
              </a:rPr>
              <a:t> Impara a fare una cosa alla volta, e a finirla. </a:t>
            </a:r>
            <a:r>
              <a:rPr lang="it-CH" sz="4000" dirty="0" smtClean="0">
                <a:solidFill>
                  <a:schemeClr val="accent1">
                    <a:lumMod val="75000"/>
                  </a:schemeClr>
                </a:solidFill>
              </a:rPr>
              <a:t>Se fai mille cose e parti con un nuovo progetto senza aver finito quello prima, stai dicendo al tuo cervello che va benissimo passare da un argomento all’altro. Se vuoi davvero migliorare la tua concentrazione, inizia a convincere il tuo cervello a finire un compito "prima" di iniziarne un altro</a:t>
            </a:r>
          </a:p>
          <a:p>
            <a:endParaRPr lang="it-CH" sz="4000" dirty="0" smtClean="0">
              <a:solidFill>
                <a:schemeClr val="tx2">
                  <a:lumMod val="60000"/>
                  <a:lumOff val="40000"/>
                </a:schemeClr>
              </a:solidFill>
            </a:endParaRPr>
          </a:p>
          <a:p>
            <a:endParaRPr lang="it-CH" sz="3600" b="1" dirty="0" smtClean="0">
              <a:solidFill>
                <a:srgbClr val="C00000"/>
              </a:solidFill>
            </a:endParaRPr>
          </a:p>
          <a:p>
            <a:endParaRPr lang="it-CH" dirty="0" smtClean="0"/>
          </a:p>
          <a:p>
            <a:endParaRPr lang="it-CH"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CH" dirty="0" smtClean="0">
                <a:solidFill>
                  <a:srgbClr val="C00000"/>
                </a:solidFill>
              </a:rPr>
              <a:t>SUGGERIMENTI</a:t>
            </a:r>
            <a:endParaRPr lang="it-CH" dirty="0">
              <a:solidFill>
                <a:srgbClr val="C00000"/>
              </a:solidFill>
            </a:endParaRPr>
          </a:p>
        </p:txBody>
      </p:sp>
      <p:sp>
        <p:nvSpPr>
          <p:cNvPr id="3" name="Segnaposto contenuto 2"/>
          <p:cNvSpPr>
            <a:spLocks noGrp="1"/>
          </p:cNvSpPr>
          <p:nvPr>
            <p:ph idx="1"/>
          </p:nvPr>
        </p:nvSpPr>
        <p:spPr>
          <a:xfrm>
            <a:off x="457200" y="1340768"/>
            <a:ext cx="8229600" cy="4968552"/>
          </a:xfrm>
        </p:spPr>
        <p:txBody>
          <a:bodyPr>
            <a:normAutofit fontScale="70000" lnSpcReduction="20000"/>
          </a:bodyPr>
          <a:lstStyle/>
          <a:p>
            <a:r>
              <a:rPr lang="it-CH" sz="4600" b="1" dirty="0" smtClean="0">
                <a:solidFill>
                  <a:srgbClr val="FF0000"/>
                </a:solidFill>
              </a:rPr>
              <a:t>CONCENTRATI</a:t>
            </a:r>
            <a:r>
              <a:rPr lang="it-CH" sz="3600" b="1" dirty="0" smtClean="0">
                <a:solidFill>
                  <a:schemeClr val="accent1">
                    <a:lumMod val="75000"/>
                  </a:schemeClr>
                </a:solidFill>
              </a:rPr>
              <a:t>:</a:t>
            </a:r>
            <a:r>
              <a:rPr lang="it-CH" b="1" dirty="0" smtClean="0">
                <a:solidFill>
                  <a:schemeClr val="accent1">
                    <a:lumMod val="75000"/>
                  </a:schemeClr>
                </a:solidFill>
              </a:rPr>
              <a:t>  </a:t>
            </a:r>
            <a:r>
              <a:rPr lang="it-CH" dirty="0" smtClean="0">
                <a:solidFill>
                  <a:schemeClr val="accent1">
                    <a:lumMod val="75000"/>
                  </a:schemeClr>
                </a:solidFill>
              </a:rPr>
              <a:t>fai </a:t>
            </a:r>
            <a:r>
              <a:rPr lang="it-CH" b="1" dirty="0" smtClean="0">
                <a:solidFill>
                  <a:schemeClr val="accent1">
                    <a:lumMod val="75000"/>
                  </a:schemeClr>
                </a:solidFill>
              </a:rPr>
              <a:t>  una cosa alla volta</a:t>
            </a:r>
            <a:r>
              <a:rPr lang="it-CH" dirty="0" smtClean="0">
                <a:solidFill>
                  <a:schemeClr val="accent1">
                    <a:lumMod val="75000"/>
                  </a:schemeClr>
                </a:solidFill>
              </a:rPr>
              <a:t>: il cervello è “costruito” per fare ciò!!!!!!!</a:t>
            </a:r>
          </a:p>
          <a:p>
            <a:pPr>
              <a:buNone/>
            </a:pPr>
            <a:r>
              <a:rPr lang="it-CH" dirty="0" smtClean="0">
                <a:solidFill>
                  <a:schemeClr val="accent1">
                    <a:lumMod val="75000"/>
                  </a:schemeClr>
                </a:solidFill>
              </a:rPr>
              <a:t>	</a:t>
            </a:r>
            <a:r>
              <a:rPr lang="it-CH" b="1" u="sng" dirty="0" smtClean="0">
                <a:solidFill>
                  <a:schemeClr val="accent1">
                    <a:lumMod val="75000"/>
                  </a:schemeClr>
                </a:solidFill>
              </a:rPr>
              <a:t>Fare o pensare</a:t>
            </a:r>
            <a:r>
              <a:rPr lang="it-CH" dirty="0" smtClean="0">
                <a:solidFill>
                  <a:schemeClr val="accent1">
                    <a:lumMod val="75000"/>
                  </a:schemeClr>
                </a:solidFill>
              </a:rPr>
              <a:t> molte</a:t>
            </a:r>
            <a:r>
              <a:rPr lang="it-CH" b="1" dirty="0" smtClean="0">
                <a:solidFill>
                  <a:schemeClr val="accent1">
                    <a:lumMod val="75000"/>
                  </a:schemeClr>
                </a:solidFill>
              </a:rPr>
              <a:t> cose contemporaneamente  rende distratti </a:t>
            </a:r>
            <a:r>
              <a:rPr lang="it-CH" dirty="0" smtClean="0">
                <a:solidFill>
                  <a:schemeClr val="accent1">
                    <a:lumMod val="75000"/>
                  </a:schemeClr>
                </a:solidFill>
              </a:rPr>
              <a:t>, è un modo inefficiente al contrario di quanto molti credono!! </a:t>
            </a:r>
          </a:p>
          <a:p>
            <a:pPr>
              <a:buNone/>
            </a:pPr>
            <a:r>
              <a:rPr lang="it-CH" dirty="0" smtClean="0">
                <a:solidFill>
                  <a:schemeClr val="accent1">
                    <a:lumMod val="75000"/>
                  </a:schemeClr>
                </a:solidFill>
              </a:rPr>
              <a:t>	Se senti che stai perdendo la concentrazione, controlla la tua postura e impegnati a proseguire per altri 2-5 minuti.</a:t>
            </a:r>
          </a:p>
          <a:p>
            <a:pPr>
              <a:buNone/>
            </a:pPr>
            <a:r>
              <a:rPr lang="it-CH" dirty="0" smtClean="0">
                <a:solidFill>
                  <a:schemeClr val="accent1">
                    <a:lumMod val="75000"/>
                  </a:schemeClr>
                </a:solidFill>
              </a:rPr>
              <a:t>	Studia ad alta voce, raccontati o racconta a qualcuno quello che hai appena studiato riassumendolo con le tue parole ( elaborazione).	</a:t>
            </a:r>
          </a:p>
          <a:p>
            <a:r>
              <a:rPr lang="it-CH" dirty="0" smtClean="0">
                <a:solidFill>
                  <a:schemeClr val="accent1">
                    <a:lumMod val="75000"/>
                  </a:schemeClr>
                </a:solidFill>
              </a:rPr>
              <a:t>È bene sapere che da studi fatti il livello di  </a:t>
            </a:r>
            <a:r>
              <a:rPr lang="it-CH" b="1" dirty="0" smtClean="0">
                <a:solidFill>
                  <a:schemeClr val="accent1">
                    <a:lumMod val="75000"/>
                  </a:schemeClr>
                </a:solidFill>
              </a:rPr>
              <a:t>concentrazione </a:t>
            </a:r>
            <a:r>
              <a:rPr lang="it-CH" dirty="0" smtClean="0">
                <a:solidFill>
                  <a:schemeClr val="accent1">
                    <a:lumMod val="75000"/>
                  </a:schemeClr>
                </a:solidFill>
              </a:rPr>
              <a:t> può mantenersi </a:t>
            </a:r>
            <a:r>
              <a:rPr lang="it-CH" b="1" dirty="0" smtClean="0">
                <a:solidFill>
                  <a:schemeClr val="accent1">
                    <a:lumMod val="75000"/>
                  </a:schemeClr>
                </a:solidFill>
              </a:rPr>
              <a:t>ca.40 minuti </a:t>
            </a:r>
            <a:r>
              <a:rPr lang="it-CH" dirty="0" smtClean="0">
                <a:solidFill>
                  <a:schemeClr val="accent1">
                    <a:lumMod val="75000"/>
                  </a:schemeClr>
                </a:solidFill>
              </a:rPr>
              <a:t>consecutivi, poi il cervello tende a non recepire al meglio! </a:t>
            </a:r>
          </a:p>
          <a:p>
            <a:r>
              <a:rPr lang="it-CH" dirty="0" smtClean="0">
                <a:solidFill>
                  <a:schemeClr val="accent1">
                    <a:lumMod val="75000"/>
                  </a:schemeClr>
                </a:solidFill>
              </a:rPr>
              <a:t>Fai delle </a:t>
            </a:r>
            <a:r>
              <a:rPr lang="it-CH" sz="4600" b="1" dirty="0" smtClean="0">
                <a:solidFill>
                  <a:srgbClr val="FF0000"/>
                </a:solidFill>
              </a:rPr>
              <a:t>PAUSE</a:t>
            </a:r>
            <a:r>
              <a:rPr lang="it-CH" dirty="0" smtClean="0">
                <a:solidFill>
                  <a:schemeClr val="accent1">
                    <a:lumMod val="75000"/>
                  </a:schemeClr>
                </a:solidFill>
              </a:rPr>
              <a:t>,  sono fondamentali ( e non sentirti in colpa!!!) </a:t>
            </a:r>
            <a:r>
              <a:rPr lang="it-CH" b="1" dirty="0" smtClean="0">
                <a:solidFill>
                  <a:schemeClr val="accent1">
                    <a:lumMod val="75000"/>
                  </a:schemeClr>
                </a:solidFill>
              </a:rPr>
              <a:t> </a:t>
            </a:r>
            <a:r>
              <a:rPr lang="it-CH" dirty="0" smtClean="0">
                <a:solidFill>
                  <a:schemeClr val="accent1">
                    <a:lumMod val="75000"/>
                  </a:schemeClr>
                </a:solidFill>
              </a:rPr>
              <a:t>per poter </a:t>
            </a:r>
            <a:r>
              <a:rPr lang="it-CH" b="1" dirty="0" smtClean="0">
                <a:solidFill>
                  <a:schemeClr val="accent1">
                    <a:lumMod val="75000"/>
                  </a:schemeClr>
                </a:solidFill>
              </a:rPr>
              <a:t>recuperare</a:t>
            </a:r>
            <a:r>
              <a:rPr lang="it-CH" dirty="0" smtClean="0">
                <a:solidFill>
                  <a:schemeClr val="accent1">
                    <a:lumMod val="75000"/>
                  </a:schemeClr>
                </a:solidFill>
              </a:rPr>
              <a:t> le capacità cognitive, le proprie risorse. Alzati , fai qualche movimento di coordinazione (cross crawl).</a:t>
            </a:r>
          </a:p>
          <a:p>
            <a:endParaRPr lang="it-CH"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449</Words>
  <Application>Microsoft Office PowerPoint</Application>
  <PresentationFormat>Presentazione su schermo (4:3)</PresentationFormat>
  <Paragraphs>91</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Tema di Office</vt:lpstr>
      <vt:lpstr>CONCENTRAZIONE</vt:lpstr>
      <vt:lpstr>LA CONCENTRAZIONE </vt:lpstr>
      <vt:lpstr>CONCENTRAZIONE</vt:lpstr>
      <vt:lpstr>ATTENZIONE</vt:lpstr>
      <vt:lpstr>DA CHE COSA DIPENDE LA CAPACITÀ DI CONCENTRARSI?</vt:lpstr>
      <vt:lpstr>SI PUÒ ALLENARE LA CONCENTRAZIONE?</vt:lpstr>
      <vt:lpstr>SUGGERIMENTI</vt:lpstr>
      <vt:lpstr>SUGGERIMENTI</vt:lpstr>
      <vt:lpstr>SUGGERIMENTI</vt:lpstr>
      <vt:lpstr>ESPERIENZE</vt:lpstr>
      <vt:lpstr>ESPERIENZE</vt:lpstr>
      <vt:lpstr>A SCUOLA</vt:lpstr>
      <vt:lpstr>A CASA   PRR+</vt:lpstr>
      <vt:lpstr>CONCLUSIONI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CONCENTRAZIONE</dc:title>
  <dc:creator>maurizio</dc:creator>
  <cp:lastModifiedBy>Carlotta Vannini</cp:lastModifiedBy>
  <cp:revision>48</cp:revision>
  <cp:lastPrinted>2017-01-11T09:56:53Z</cp:lastPrinted>
  <dcterms:created xsi:type="dcterms:W3CDTF">2017-01-09T08:51:36Z</dcterms:created>
  <dcterms:modified xsi:type="dcterms:W3CDTF">2017-01-11T09:58:02Z</dcterms:modified>
</cp:coreProperties>
</file>