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575" r:id="rId2"/>
    <p:sldId id="627" r:id="rId3"/>
    <p:sldId id="641" r:id="rId4"/>
    <p:sldId id="632" r:id="rId5"/>
    <p:sldId id="643" r:id="rId6"/>
    <p:sldId id="644" r:id="rId7"/>
    <p:sldId id="576" r:id="rId8"/>
    <p:sldId id="580" r:id="rId9"/>
    <p:sldId id="633" r:id="rId10"/>
    <p:sldId id="579" r:id="rId11"/>
    <p:sldId id="585" r:id="rId12"/>
    <p:sldId id="583" r:id="rId13"/>
    <p:sldId id="588" r:id="rId14"/>
    <p:sldId id="584" r:id="rId15"/>
    <p:sldId id="586" r:id="rId16"/>
    <p:sldId id="587" r:id="rId17"/>
    <p:sldId id="589" r:id="rId18"/>
    <p:sldId id="590" r:id="rId19"/>
    <p:sldId id="640" r:id="rId20"/>
    <p:sldId id="592" r:id="rId21"/>
    <p:sldId id="593" r:id="rId22"/>
    <p:sldId id="594" r:id="rId23"/>
    <p:sldId id="651" r:id="rId24"/>
    <p:sldId id="591" r:id="rId25"/>
    <p:sldId id="642" r:id="rId26"/>
    <p:sldId id="598" r:id="rId27"/>
    <p:sldId id="597" r:id="rId28"/>
    <p:sldId id="600" r:id="rId29"/>
    <p:sldId id="629" r:id="rId30"/>
    <p:sldId id="628" r:id="rId31"/>
    <p:sldId id="599" r:id="rId32"/>
    <p:sldId id="602" r:id="rId33"/>
    <p:sldId id="603" r:id="rId34"/>
    <p:sldId id="604" r:id="rId35"/>
    <p:sldId id="595" r:id="rId36"/>
    <p:sldId id="596" r:id="rId37"/>
    <p:sldId id="606" r:id="rId38"/>
    <p:sldId id="631" r:id="rId39"/>
    <p:sldId id="635" r:id="rId40"/>
    <p:sldId id="607" r:id="rId41"/>
    <p:sldId id="608" r:id="rId42"/>
    <p:sldId id="610" r:id="rId43"/>
    <p:sldId id="611" r:id="rId44"/>
    <p:sldId id="612" r:id="rId45"/>
    <p:sldId id="613" r:id="rId46"/>
    <p:sldId id="614" r:id="rId47"/>
    <p:sldId id="636" r:id="rId48"/>
    <p:sldId id="609" r:id="rId49"/>
    <p:sldId id="615" r:id="rId50"/>
    <p:sldId id="637" r:id="rId51"/>
    <p:sldId id="616" r:id="rId52"/>
    <p:sldId id="620" r:id="rId53"/>
    <p:sldId id="621" r:id="rId54"/>
    <p:sldId id="638" r:id="rId55"/>
    <p:sldId id="622" r:id="rId56"/>
    <p:sldId id="623" r:id="rId57"/>
    <p:sldId id="624" r:id="rId58"/>
    <p:sldId id="625" r:id="rId59"/>
    <p:sldId id="626" r:id="rId60"/>
    <p:sldId id="630" r:id="rId61"/>
    <p:sldId id="639" r:id="rId62"/>
    <p:sldId id="617" r:id="rId63"/>
    <p:sldId id="618" r:id="rId64"/>
    <p:sldId id="619" r:id="rId65"/>
    <p:sldId id="649" r:id="rId66"/>
    <p:sldId id="650" r:id="rId67"/>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1915"/>
    <a:srgbClr val="BB0F0B"/>
    <a:srgbClr val="2CA323"/>
    <a:srgbClr val="C51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88" y="-42"/>
      </p:cViewPr>
      <p:guideLst>
        <p:guide orient="horz" pos="2160"/>
        <p:guide pos="2880"/>
      </p:guideLst>
    </p:cSldViewPr>
  </p:slideViewPr>
  <p:notesTextViewPr>
    <p:cViewPr>
      <p:scale>
        <a:sx n="1" d="1"/>
        <a:sy n="1" d="1"/>
      </p:scale>
      <p:origin x="0" y="0"/>
    </p:cViewPr>
  </p:notesTextViewPr>
  <p:sorterViewPr>
    <p:cViewPr>
      <p:scale>
        <a:sx n="100" d="100"/>
        <a:sy n="100" d="100"/>
      </p:scale>
      <p:origin x="0" y="6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it-CH"/>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36BEB1B-29A9-4F9B-A270-E8A012AA01A8}" type="datetimeFigureOut">
              <a:rPr lang="it-CH"/>
              <a:pPr>
                <a:defRPr/>
              </a:pPr>
              <a:t>24.11.2017</a:t>
            </a:fld>
            <a:endParaRPr lang="it-CH"/>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it-CH"/>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3D0F5EA5-0526-4245-B258-1C70AFB84970}" type="slidenum">
              <a:rPr lang="it-CH"/>
              <a:pPr>
                <a:defRPr/>
              </a:pPr>
              <a:t>‹N›</a:t>
            </a:fld>
            <a:endParaRPr lang="it-CH"/>
          </a:p>
        </p:txBody>
      </p:sp>
    </p:spTree>
    <p:extLst>
      <p:ext uri="{BB962C8B-B14F-4D97-AF65-F5344CB8AC3E}">
        <p14:creationId xmlns:p14="http://schemas.microsoft.com/office/powerpoint/2010/main" val="408064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CH"/>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FDA498-41B9-42D8-9A63-1B35A1DF99F5}" type="datetimeFigureOut">
              <a:rPr lang="it-CH"/>
              <a:pPr>
                <a:defRPr/>
              </a:pPr>
              <a:t>24.11.2017</a:t>
            </a:fld>
            <a:endParaRPr lang="it-CH"/>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CH"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CH"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CH"/>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8E3D9A-AAEA-4963-9A25-C6E3DBEFBB4A}" type="slidenum">
              <a:rPr lang="it-CH"/>
              <a:pPr>
                <a:defRPr/>
              </a:pPr>
              <a:t>‹N›</a:t>
            </a:fld>
            <a:endParaRPr lang="it-CH"/>
          </a:p>
        </p:txBody>
      </p:sp>
    </p:spTree>
    <p:extLst>
      <p:ext uri="{BB962C8B-B14F-4D97-AF65-F5344CB8AC3E}">
        <p14:creationId xmlns:p14="http://schemas.microsoft.com/office/powerpoint/2010/main" val="3057538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BA7DBC25-6509-49EF-A5FF-9AC1A5341B21}" type="datetimeFigureOut">
              <a:rPr lang="de-CH"/>
              <a:pPr>
                <a:defRPr/>
              </a:pPr>
              <a:t>24.11.2017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B786DB0A-1D3C-4955-B4CF-EA7368BB249A}" type="slidenum">
              <a:rPr lang="de-CH"/>
              <a:pPr>
                <a:defRPr/>
              </a:pPr>
              <a:t>‹N›</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543F1F69-2C7B-4EA6-BB10-820530377E4B}" type="datetimeFigureOut">
              <a:rPr lang="de-CH"/>
              <a:pPr>
                <a:defRPr/>
              </a:pPr>
              <a:t>24.11.2017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CDE2F7F3-A9A8-4FDE-9C3B-9A0183ED6AD4}" type="slidenum">
              <a:rPr lang="de-CH"/>
              <a:pPr>
                <a:defRPr/>
              </a:pPr>
              <a:t>‹N›</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0"/>
          </p:nvPr>
        </p:nvSpPr>
        <p:spPr/>
        <p:txBody>
          <a:bodyPr/>
          <a:lstStyle>
            <a:lvl1pPr>
              <a:defRPr/>
            </a:lvl1pPr>
          </a:lstStyle>
          <a:p>
            <a:pPr>
              <a:defRPr/>
            </a:pPr>
            <a:fld id="{83BE391C-C730-4E83-94DC-6E042E21E4C0}" type="datetimeFigureOut">
              <a:rPr lang="de-CH"/>
              <a:pPr>
                <a:defRPr/>
              </a:pPr>
              <a:t>24.11.2017</a:t>
            </a:fld>
            <a:endParaRPr lang="de-CH"/>
          </a:p>
        </p:txBody>
      </p:sp>
      <p:sp>
        <p:nvSpPr>
          <p:cNvPr id="8" name="Footer Placeholder 4"/>
          <p:cNvSpPr>
            <a:spLocks noGrp="1"/>
          </p:cNvSpPr>
          <p:nvPr>
            <p:ph type="ftr" sz="quarter" idx="11"/>
          </p:nvPr>
        </p:nvSpPr>
        <p:spPr/>
        <p:txBody>
          <a:bodyPr/>
          <a:lstStyle>
            <a:lvl1pPr>
              <a:defRPr/>
            </a:lvl1pPr>
          </a:lstStyle>
          <a:p>
            <a:pPr>
              <a:defRPr/>
            </a:pPr>
            <a:endParaRPr lang="de-CH"/>
          </a:p>
        </p:txBody>
      </p:sp>
      <p:sp>
        <p:nvSpPr>
          <p:cNvPr id="9" name="Slide Number Placeholder 5"/>
          <p:cNvSpPr>
            <a:spLocks noGrp="1"/>
          </p:cNvSpPr>
          <p:nvPr>
            <p:ph type="sldNum" sz="quarter" idx="12"/>
          </p:nvPr>
        </p:nvSpPr>
        <p:spPr/>
        <p:txBody>
          <a:bodyPr/>
          <a:lstStyle>
            <a:lvl1pPr>
              <a:defRPr/>
            </a:lvl1pPr>
          </a:lstStyle>
          <a:p>
            <a:pPr>
              <a:defRPr/>
            </a:pPr>
            <a:fld id="{4B741916-D160-4855-B6AC-A14A3FB84DBF}" type="slidenum">
              <a:rPr lang="de-CH"/>
              <a:pPr>
                <a:defRPr/>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2FB1A3D-8CF1-4A57-A4F1-4202C2C0170B}" type="datetimeFigureOut">
              <a:rPr lang="de-CH"/>
              <a:pPr>
                <a:defRPr/>
              </a:pPr>
              <a:t>24.11.2017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95B21547-D7F2-497B-AAF5-C4BB474406F2}" type="slidenum">
              <a:rPr lang="de-CH"/>
              <a:pPr>
                <a:defRPr/>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4"/>
          </p:nvPr>
        </p:nvSpPr>
        <p:spPr/>
        <p:txBody>
          <a:bodyPr/>
          <a:lstStyle>
            <a:lvl1pPr>
              <a:defRPr/>
            </a:lvl1pPr>
          </a:lstStyle>
          <a:p>
            <a:pPr>
              <a:defRPr/>
            </a:pPr>
            <a:fld id="{90F8A452-3BD6-40B7-9F5B-A537AB56C525}" type="datetimeFigureOut">
              <a:rPr lang="de-CH"/>
              <a:pPr>
                <a:defRPr/>
              </a:pPr>
              <a:t>24.11.2017</a:t>
            </a:fld>
            <a:endParaRPr lang="de-CH"/>
          </a:p>
        </p:txBody>
      </p:sp>
      <p:sp>
        <p:nvSpPr>
          <p:cNvPr id="6" name="Footer Placeholder 4"/>
          <p:cNvSpPr>
            <a:spLocks noGrp="1"/>
          </p:cNvSpPr>
          <p:nvPr>
            <p:ph type="ftr" sz="quarter" idx="15"/>
          </p:nvPr>
        </p:nvSpPr>
        <p:spPr/>
        <p:txBody>
          <a:bodyPr/>
          <a:lstStyle>
            <a:lvl1pPr>
              <a:defRPr/>
            </a:lvl1pPr>
          </a:lstStyle>
          <a:p>
            <a:pPr>
              <a:defRPr/>
            </a:pPr>
            <a:endParaRPr lang="de-CH"/>
          </a:p>
        </p:txBody>
      </p:sp>
      <p:sp>
        <p:nvSpPr>
          <p:cNvPr id="7" name="Slide Number Placeholder 5"/>
          <p:cNvSpPr>
            <a:spLocks noGrp="1"/>
          </p:cNvSpPr>
          <p:nvPr>
            <p:ph type="sldNum" sz="quarter" idx="16"/>
          </p:nvPr>
        </p:nvSpPr>
        <p:spPr/>
        <p:txBody>
          <a:bodyPr/>
          <a:lstStyle>
            <a:lvl1pPr>
              <a:defRPr/>
            </a:lvl1pPr>
          </a:lstStyle>
          <a:p>
            <a:pPr>
              <a:defRPr/>
            </a:pPr>
            <a:fld id="{0107C879-BB59-46EA-A94D-B387E663BEBD}" type="slidenum">
              <a:rPr lang="de-CH"/>
              <a:pPr>
                <a:defRPr/>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5"/>
          </p:nvPr>
        </p:nvSpPr>
        <p:spPr/>
        <p:txBody>
          <a:bodyPr/>
          <a:lstStyle>
            <a:lvl1pPr>
              <a:defRPr/>
            </a:lvl1pPr>
          </a:lstStyle>
          <a:p>
            <a:pPr>
              <a:defRPr/>
            </a:pPr>
            <a:fld id="{0FD1F8BA-F778-4218-9F30-5BC9B9278DC9}" type="datetimeFigureOut">
              <a:rPr lang="de-CH"/>
              <a:pPr>
                <a:defRPr/>
              </a:pPr>
              <a:t>24.11.2017</a:t>
            </a:fld>
            <a:endParaRPr lang="de-CH"/>
          </a:p>
        </p:txBody>
      </p:sp>
      <p:sp>
        <p:nvSpPr>
          <p:cNvPr id="8" name="Footer Placeholder 4"/>
          <p:cNvSpPr>
            <a:spLocks noGrp="1"/>
          </p:cNvSpPr>
          <p:nvPr>
            <p:ph type="ftr" sz="quarter" idx="16"/>
          </p:nvPr>
        </p:nvSpPr>
        <p:spPr/>
        <p:txBody>
          <a:bodyPr/>
          <a:lstStyle>
            <a:lvl1pPr>
              <a:defRPr/>
            </a:lvl1pPr>
          </a:lstStyle>
          <a:p>
            <a:pPr>
              <a:defRPr/>
            </a:pPr>
            <a:endParaRPr lang="de-CH"/>
          </a:p>
        </p:txBody>
      </p:sp>
      <p:sp>
        <p:nvSpPr>
          <p:cNvPr id="9" name="Slide Number Placeholder 5"/>
          <p:cNvSpPr>
            <a:spLocks noGrp="1"/>
          </p:cNvSpPr>
          <p:nvPr>
            <p:ph type="sldNum" sz="quarter" idx="17"/>
          </p:nvPr>
        </p:nvSpPr>
        <p:spPr/>
        <p:txBody>
          <a:bodyPr/>
          <a:lstStyle>
            <a:lvl1pPr>
              <a:defRPr/>
            </a:lvl1pPr>
          </a:lstStyle>
          <a:p>
            <a:pPr>
              <a:defRPr/>
            </a:pPr>
            <a:fld id="{6E1C92A3-009A-4015-A22E-F7A7DA10F65A}"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54364489-E3F8-4695-9FA3-EB0021AA5627}" type="datetimeFigureOut">
              <a:rPr lang="de-CH"/>
              <a:pPr>
                <a:defRPr/>
              </a:pPr>
              <a:t>24.11.2017</a:t>
            </a:fld>
            <a:endParaRPr lang="de-CH"/>
          </a:p>
        </p:txBody>
      </p:sp>
      <p:sp>
        <p:nvSpPr>
          <p:cNvPr id="4" name="Footer Placeholder 4"/>
          <p:cNvSpPr>
            <a:spLocks noGrp="1"/>
          </p:cNvSpPr>
          <p:nvPr>
            <p:ph type="ftr" sz="quarter" idx="11"/>
          </p:nvPr>
        </p:nvSpPr>
        <p:spPr/>
        <p:txBody>
          <a:bodyPr/>
          <a:lstStyle>
            <a:lvl1pPr>
              <a:defRPr/>
            </a:lvl1pPr>
          </a:lstStyle>
          <a:p>
            <a:pPr>
              <a:defRPr/>
            </a:pPr>
            <a:endParaRPr lang="de-CH"/>
          </a:p>
        </p:txBody>
      </p:sp>
      <p:sp>
        <p:nvSpPr>
          <p:cNvPr id="5" name="Slide Number Placeholder 5"/>
          <p:cNvSpPr>
            <a:spLocks noGrp="1"/>
          </p:cNvSpPr>
          <p:nvPr>
            <p:ph type="sldNum" sz="quarter" idx="12"/>
          </p:nvPr>
        </p:nvSpPr>
        <p:spPr/>
        <p:txBody>
          <a:bodyPr/>
          <a:lstStyle>
            <a:lvl1pPr>
              <a:defRPr/>
            </a:lvl1pPr>
          </a:lstStyle>
          <a:p>
            <a:pPr>
              <a:defRPr/>
            </a:pPr>
            <a:fld id="{FBE66B89-0582-469A-8CAC-0D2A8C8312CD}"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7D0E91-ED94-4B8E-8D14-8920E28B6F65}" type="datetimeFigureOut">
              <a:rPr lang="de-CH"/>
              <a:pPr>
                <a:defRPr/>
              </a:pPr>
              <a:t>24.11.2017</a:t>
            </a:fld>
            <a:endParaRPr lang="de-CH"/>
          </a:p>
        </p:txBody>
      </p:sp>
      <p:sp>
        <p:nvSpPr>
          <p:cNvPr id="3" name="Footer Placeholder 4"/>
          <p:cNvSpPr>
            <a:spLocks noGrp="1"/>
          </p:cNvSpPr>
          <p:nvPr>
            <p:ph type="ftr" sz="quarter" idx="11"/>
          </p:nvPr>
        </p:nvSpPr>
        <p:spPr/>
        <p:txBody>
          <a:bodyPr/>
          <a:lstStyle>
            <a:lvl1pPr>
              <a:defRPr/>
            </a:lvl1pPr>
          </a:lstStyle>
          <a:p>
            <a:pPr>
              <a:defRPr/>
            </a:pPr>
            <a:endParaRPr lang="de-CH"/>
          </a:p>
        </p:txBody>
      </p:sp>
      <p:sp>
        <p:nvSpPr>
          <p:cNvPr id="4" name="Slide Number Placeholder 5"/>
          <p:cNvSpPr>
            <a:spLocks noGrp="1"/>
          </p:cNvSpPr>
          <p:nvPr>
            <p:ph type="sldNum" sz="quarter" idx="12"/>
          </p:nvPr>
        </p:nvSpPr>
        <p:spPr/>
        <p:txBody>
          <a:bodyPr/>
          <a:lstStyle>
            <a:lvl1pPr>
              <a:defRPr/>
            </a:lvl1pPr>
          </a:lstStyle>
          <a:p>
            <a:pPr>
              <a:defRPr/>
            </a:pPr>
            <a:fld id="{56847067-E9D4-47DD-AA6D-0FEEE8C7EDD7}" type="slidenum">
              <a:rPr lang="de-CH"/>
              <a:pPr>
                <a:defRPr/>
              </a:pPr>
              <a:t>‹N›</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E3ECD66C-4233-422A-99A0-6D5CFA8EF768}" type="datetimeFigureOut">
              <a:rPr lang="de-CH"/>
              <a:pPr>
                <a:defRPr/>
              </a:pPr>
              <a:t>24.11.2017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2EF2EF3F-7016-4580-BA26-D63FC4C71574}" type="slidenum">
              <a:rPr lang="de-CH"/>
              <a:pPr>
                <a:defRPr/>
              </a:pPr>
              <a:t>‹N›</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347E3AB6-A095-41D2-A603-1FB0967AA8BF}" type="datetimeFigureOut">
              <a:rPr lang="de-CH"/>
              <a:pPr>
                <a:defRPr/>
              </a:pPr>
              <a:t>24.11.2017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0A7D0FE8-980D-42EB-A18E-8720603A1F76}" type="slidenum">
              <a:rPr lang="de-CH"/>
              <a:pPr>
                <a:defRPr/>
              </a:pPr>
              <a:t>‹N›</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FE0718B1-FBD1-4F43-8DD2-0A68A5DD03E9}" type="datetimeFigureOut">
              <a:rPr lang="de-CH"/>
              <a:pPr>
                <a:defRPr/>
              </a:pPr>
              <a:t>24.11.2017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4D182961-BAA8-4209-A673-A046AAF9C17E}" type="slidenum">
              <a:rPr lang="de-CH"/>
              <a:pPr>
                <a:defRPr/>
              </a:pPr>
              <a:t>‹N›</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27AF6D3B-F1FC-463D-95A4-545CE72DD07E}" type="datetimeFigureOut">
              <a:rPr lang="de-CH"/>
              <a:pPr>
                <a:defRPr/>
              </a:pPr>
              <a:t>24.11.2017</a:t>
            </a:fld>
            <a:endParaRPr lang="de-CH"/>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de-CH"/>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10E67E6E-659A-4E26-8A4E-6C0193F4F90E}" type="slidenum">
              <a:rPr lang="de-CH"/>
              <a:pPr>
                <a:defRPr/>
              </a:pPr>
              <a:t>‹N›</a:t>
            </a:fld>
            <a:endParaRPr lang="de-CH"/>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h/url?sa=i&amp;rct=j&amp;q=&amp;esrc=s&amp;source=images&amp;cd=&amp;cad=rja&amp;uact=8&amp;ved=0ahUKEwju4cu5uc_XAhUR4KQKHSmWBoIQjRwIBw&amp;url=https://www.amazon.it/Apprendimento-cooperativo-classe-Migliorare-rendimento/dp/8859008255&amp;psig=AOvVaw3JdM4yu31flZ0W-WN2EGgz&amp;ust=1511346150949741"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h/url?sa=i&amp;rct=j&amp;q=&amp;esrc=s&amp;source=images&amp;cd=&amp;cad=rja&amp;uact=8&amp;ved=0ahUKEwjI787R7s7XAhXGtRQKHWmBCMMQjRwIBw&amp;url=http://www.freelance-events.it/formazione_25.html&amp;psig=AOvVaw2umdLfNGHVnyWxpN20YriD&amp;ust=1511326084721064"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h/url?sa=i&amp;rct=j&amp;q=&amp;esrc=s&amp;source=images&amp;cd=&amp;cad=rja&amp;uact=8&amp;ved=0ahUKEwjI787R7s7XAhXGtRQKHWmBCMMQjRwIBw&amp;url=http://www.freelance-events.it/formazione_25.html&amp;psig=AOvVaw2umdLfNGHVnyWxpN20YriD&amp;ust=151132608472106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h/url?sa=i&amp;rct=j&amp;q=&amp;esrc=s&amp;source=images&amp;cd=&amp;cad=rja&amp;uact=8&amp;ved=0ahUKEwj3_KSz787XAhUGOhQKHa0NDdMQjRwIBw&amp;url=https://www.slideshare.net/nadiavalsecchi56/la-memoria-e-leta-che-avanza&amp;psig=AOvVaw01c4RRMAPTnUfTJv79wkNT&amp;ust=1511326285072069"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h/url?sa=i&amp;rct=j&amp;q=&amp;esrc=s&amp;source=images&amp;cd=&amp;cad=rja&amp;uact=8&amp;ved=0ahUKEwj3_KSz787XAhUGOhQKHa0NDdMQjRwIBw&amp;url=https://www.slideshare.net/nadiavalsecchi56/la-memoria-e-leta-che-avanza&amp;psig=AOvVaw01c4RRMAPTnUfTJv79wkNT&amp;ust=1511326285072069"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h/url?sa=i&amp;rct=j&amp;q=&amp;esrc=s&amp;source=images&amp;cd=&amp;cad=rja&amp;uact=8&amp;ved=0ahUKEwi688mm8M7XAhWF1RQKHRynBtQQjRwIBw&amp;url=http://www.naturasegreta.it/gorillaUtilizzoAttrezzi.php&amp;psig=AOvVaw19xJRY_5Ycx4Fysrqklcws&amp;ust=1511326549067783"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h/url?sa=i&amp;rct=j&amp;q=&amp;esrc=s&amp;source=images&amp;cd=&amp;cad=rja&amp;uact=8&amp;ved=0ahUKEwiOuKG_8s7XAhWEPxQKHSmSAUcQjRwIBw&amp;url=https://giornalismocomunicazione.wordpress.com/tag/vegetariani/&amp;psig=AOvVaw18TG76FX2tKLd1myY15syt&amp;ust=1511327126172084"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h/url?sa=i&amp;rct=j&amp;q=&amp;esrc=s&amp;source=images&amp;cd=&amp;cad=rja&amp;uact=8&amp;ved=0ahUKEwj4n_DF8c7XAhWGOxQKHcEEB9AQjRwIBw&amp;url=http://www.ansa.it/scienza/notizie/ragazzi/primopiano/2012/05/12/Anche-scimpanze-hanno-diverse-culture-_6860186.html&amp;psig=AOvVaw349DbSJ6eA5mTPLoSXYOQ8&amp;ust=151132688411104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h/url?sa=i&amp;rct=j&amp;q=&amp;esrc=s&amp;source=images&amp;cd=&amp;cad=rja&amp;uact=8&amp;ved=0ahUKEwiwhYrNr8zXAhVBuBQKHRbLBQkQjRwIBw&amp;url=https://www.slideshare.net/ivamartini/ascolto&amp;psig=AOvVaw0sphAgxrXQZb4NAkEWMgkd&amp;ust=1511240386532027"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h/url?sa=i&amp;rct=j&amp;q=&amp;esrc=s&amp;source=images&amp;cd=&amp;cad=rja&amp;uact=8&amp;ved=0ahUKEwjt3ZbZr8zXAhWGPRQKHTSjDfwQjRwIBw&amp;url=http://www.adiscuola.it/beyondthebarriers/sezione2/flipped-classroom-linsegnamento-capovolto/?lang=it&amp;psig=AOvVaw0sphAgxrXQZb4NAkEWMgkd&amp;ust=1511240386532027"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h/url?sa=i&amp;rct=j&amp;q=&amp;esrc=s&amp;source=images&amp;cd=&amp;cad=rja&amp;uact=8&amp;ved=0ahUKEwjQvYyNsMzXAhXKcRQKHR95AVsQjRwIBw&amp;url=https://www.associazioneitalianamentoring.it/single-post/2016/02/16/Dallascolto-passivo-allascolto-attivo-in-4-passi&amp;psig=AOvVaw0sphAgxrXQZb4NAkEWMgkd&amp;ust=1511240386532027"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h/url?sa=i&amp;rct=j&amp;q=&amp;esrc=s&amp;source=images&amp;cd=&amp;cad=rja&amp;uact=8&amp;ved=0ahUKEwjLz_rOsczXAhXDxRQKHQTFD-0QjRwIBw&amp;url=http://footage.framepool.com/it/shot/693694502-incarico-docente-letteratura-libro-di-scuola&amp;psig=AOvVaw1Pg0P7rtSKhusER1yle_7H&amp;ust=1511240967420450"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h/url?sa=i&amp;rct=j&amp;q=&amp;esrc=s&amp;source=images&amp;cd=&amp;cad=rja&amp;uact=8&amp;ved=0ahUKEwjHrPTisMzXAhVE0RQKHSK-DaIQjRwIBw&amp;url=https://www.tuttoscuola.com/partecipazione-informazione-coinvolgimento-strumenti-decisivi/&amp;psig=AOvVaw2Hb10PngkE5nDA7Va8lRUJ&amp;ust=1511240764586176"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ch/url?sa=i&amp;rct=j&amp;q=&amp;esrc=s&amp;source=images&amp;cd=&amp;cad=rja&amp;uact=8&amp;ved=0ahUKEwiNycPkntLXAhXC3KQKHUWaDGQQjRwIBw&amp;url=https://www.studenti.it/tecniche-studio-migliorare-concentrazione.html&amp;psig=AOvVaw3Wjvd3Y4T_84EOi6tXvWSF&amp;ust=1511441272812186"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h/url?sa=i&amp;rct=j&amp;q=&amp;esrc=s&amp;source=images&amp;cd=&amp;cad=rja&amp;uact=8&amp;ved=0ahUKEwjr2bq3nNLXAhWD-6QKHdZEAnoQjRwIBw&amp;url=http://www.lostudenteincrisi.it/app-concentrarsi-nello-studio-sprecare-tempo/&amp;psig=AOvVaw3Wjvd3Y4T_84EOi6tXvWSF&amp;ust=1511441272812186" TargetMode="External"/><Relationship Id="rId1" Type="http://schemas.openxmlformats.org/officeDocument/2006/relationships/slideLayout" Target="../slideLayouts/slideLayout6.xml"/><Relationship Id="rId6" Type="http://schemas.openxmlformats.org/officeDocument/2006/relationships/hyperlink" Target="http://www.google.ch/url?sa=i&amp;rct=j&amp;q=&amp;esrc=s&amp;source=images&amp;cd=&amp;cad=rja&amp;uact=8&amp;ved=0ahUKEwijs--g-c7XAhWIhRoKHRI0Ab0QjRwIBw&amp;url=http://www.secretary.it/professione/rubriche/formazione-e-carriera/larte-della-concentrazione/&amp;psig=AOvVaw0gI0xmCgZ_ZznUCxIh9KAx&amp;ust=1511328946761763" TargetMode="External"/><Relationship Id="rId5" Type="http://schemas.openxmlformats.org/officeDocument/2006/relationships/image" Target="../media/image24.jpeg"/><Relationship Id="rId4" Type="http://schemas.openxmlformats.org/officeDocument/2006/relationships/hyperlink" Target="http://www.google.ch/url?sa=i&amp;rct=j&amp;q=&amp;esrc=s&amp;source=images&amp;cd=&amp;cad=rja&amp;uact=8&amp;ved=0ahUKEwjIpIezm9LXAhVMKuwKHZraBEgQjRwIBw&amp;url=http://impresaincorso.it/7-consigli-per-essere-piu-produttivo-ed-evitare-le-distrazioni/&amp;psig=AOvVaw12TXvJ1l_eAyile0tT9c35&amp;ust=1511441099413722" TargetMode="External"/><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h/url?sa=i&amp;rct=j&amp;q=&amp;esrc=s&amp;source=images&amp;cd=&amp;cad=rja&amp;uact=8&amp;ved=0ahUKEwj387O_m9LXAhVE16QKHTrfAHEQjRwIBw&amp;url=http://www.amando.it/societa/attualita/distrazioni-volante.html&amp;psig=AOvVaw12TXvJ1l_eAyile0tT9c35&amp;ust=1511441099413722" TargetMode="Externa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hyperlink" Target="http://www.google.ch/url?sa=i&amp;rct=j&amp;q=&amp;esrc=s&amp;source=images&amp;cd=&amp;cad=rja&amp;uact=8&amp;ved=0ahUKEwjTh975nNLXAhUFzqQKHS48C2gQjRwIBw&amp;url=http://www.ilfriuli.it/articolo/Cronaca/Incidenti-points-_colpa_delle_distrazioni,_delle_precedenze_e_della_velocit%C3%A0/2/170326&amp;psig=AOvVaw3Wjvd3Y4T_84EOi6tXvWSF&amp;ust=151144127281218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ch/url?sa=i&amp;rct=j&amp;q=&amp;esrc=s&amp;source=images&amp;cd=&amp;cad=rja&amp;uact=8&amp;ved=0ahUKEwi5ypLAis_XAhUEZVAKHUtzD-YQjRwIBw&amp;url=http://www.seton.it/cartelli-pericolo-attenzione-corrente-elettrica.html&amp;psig=AOvVaw0cv5VpUeIwZxEYUINkcmbz&amp;ust=1511333511099869"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h/url?sa=i&amp;rct=j&amp;q=&amp;esrc=s&amp;source=images&amp;cd=&amp;cad=rja&amp;uact=8&amp;ved=0ahUKEwjKndW_gtDXAhUR6KQKHQCwCZgQjRwIBw&amp;url=http://www.icercolepatti.gov.it/orienteering-imparare-a-non-perdersi-nel-bosco-e-nella-vita-fin-da-piccoli/&amp;psig=AOvVaw1GZqouxxDeRtk0YSYqADCG&amp;ust=1511365782312765"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h/url?sa=i&amp;rct=j&amp;q=&amp;esrc=s&amp;source=images&amp;cd=&amp;cad=rja&amp;uact=8&amp;ved=0ahUKEwiJiI7Wm9LXAhXIKOwKHRMOAw0QjRwIBw&amp;url=https://www.motivazionepersonale.com/motivazione-allo-studio-tecniche-vincenti/&amp;psig=AOvVaw3Wjvd3Y4T_84EOi6tXvWSF&amp;ust=1511441272812186"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ch/url?sa=i&amp;rct=j&amp;q=&amp;esrc=s&amp;source=images&amp;cd=&amp;cad=rja&amp;uact=8&amp;ved=0ahUKEwiqmdLtg9DXAhXB-aQKHWeRDnsQjRwIBw&amp;url=http://assoanalisti.it/analisi-tattica-toronto-greg-vanney/&amp;psig=AOvVaw1WjprSMMuZQBBZSSBf3soM&amp;ust=1511366042235986"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ch/url?sa=i&amp;rct=j&amp;q=&amp;esrc=s&amp;source=images&amp;cd=&amp;cad=rja&amp;uact=8&amp;ved=0ahUKEwi5ypLAis_XAhUEZVAKHUtzD-YQjRwIBw&amp;url=http://www.seton.it/cartelli-pericolo-attenzione-corrente-elettrica.html&amp;psig=AOvVaw0cv5VpUeIwZxEYUINkcmbz&amp;ust=1511333511099869"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ogle.ch/url?sa=i&amp;rct=j&amp;q=&amp;esrc=s&amp;source=images&amp;cd=&amp;cad=rja&amp;uact=8&amp;ved=0ahUKEwiH2tT1js_XAhVQZlAKHaHJDTUQjRwIBw&amp;url=https://www.sportilus.com/sportopedia/biatlon-kombinacija-skijaskog-trcanja-i-streljastva/&amp;psig=AOvVaw2l5Z9SUb0lLzDzhX8dnegX&amp;ust=1511334772620877"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h/url?sa=i&amp;rct=j&amp;q=&amp;esrc=s&amp;source=images&amp;cd=&amp;cad=rja&amp;uact=8&amp;ved=0ahUKEwjjif7H-c7XAhVKnBoKHewMCAoQjRwIBw&amp;url=http://www.mentesport.net/allenare-la-concentrazione-in-quattro-step-ecco-come/&amp;psig=AOvVaw0gI0xmCgZ_ZznUCxIh9KAx&amp;ust=1511328946761763" TargetMode="Externa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hyperlink" Target="https://www.google.ch/url?sa=i&amp;rct=j&amp;q=&amp;esrc=s&amp;source=images&amp;cd=&amp;cad=rja&amp;uact=8&amp;ved=0ahUKEwjutdbj-c7XAhWL2BoKHR2wC1UQjRwIBw&amp;url=https://massimilianobanda.wordpress.com/tag/concentrazione/&amp;psig=AOvVaw0gI0xmCgZ_ZznUCxIh9KAx&amp;ust=151132894676176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h/url?sa=i&amp;rct=j&amp;q=&amp;esrc=s&amp;source=images&amp;cd=&amp;cad=rja&amp;uact=8&amp;ved=0ahUKEwiBv6eMiM_XAhWPJlAKHYWhCgwQjRwIBw&amp;url=http://www.gazzetta.it/Calcio/Mondiali/28-05-2014/mondiale-1994-roberto-baggio-codino-brasile-finale-80777179611.shtml&amp;psig=AOvVaw0_JveHP_v2iHyjsNal7KOG&amp;ust=1511332926064534" TargetMode="Externa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hyperlink" Target="http://www.google.ch/url?sa=i&amp;rct=j&amp;q=&amp;esrc=s&amp;source=images&amp;cd=&amp;cad=rja&amp;uact=8&amp;ved=0ahUKEwih8taViM_XAhWNJVAKHQEmB-gQjRwIBw&amp;url=http://mondiali.net/28840-usa-94-maledetti-rigori-brasile-tetracampeon/&amp;psig=AOvVaw0_JveHP_v2iHyjsNal7KOG&amp;ust=151133292606453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h/url?sa=i&amp;rct=j&amp;q=&amp;esrc=s&amp;source=images&amp;cd=&amp;cad=rja&amp;uact=8&amp;ved=0ahUKEwjjif7H-c7XAhVKnBoKHewMCAoQjRwIBw&amp;url=http://www.mentesport.net/allenare-la-concentrazione-in-quattro-step-ecco-come/&amp;psig=AOvVaw0gI0xmCgZ_ZznUCxIh9KAx&amp;ust=1511328946761763" TargetMode="Externa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hyperlink" Target="https://www.google.ch/url?sa=i&amp;rct=j&amp;q=&amp;esrc=s&amp;source=images&amp;cd=&amp;cad=rja&amp;uact=8&amp;ved=0ahUKEwjutdbj-c7XAhWL2BoKHR2wC1UQjRwIBw&amp;url=https://massimilianobanda.wordpress.com/tag/concentrazione/&amp;psig=AOvVaw0gI0xmCgZ_ZznUCxIh9KAx&amp;ust=151132894676176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h/url?sa=i&amp;rct=j&amp;q=&amp;esrc=s&amp;source=images&amp;cd=&amp;cad=rja&amp;uact=8&amp;ved=0ahUKEwjRhbSwkc_XAhVBLVAKHQbwCMoQjRwIBw&amp;url=https://it.123rf.com/photo_41541289_sport-ragazza-meditando-in-natura-verde-parco-all-alba.html&amp;psig=AOvVaw0Sm0of4kBjOe19ZfpiYREc&amp;ust=1511335426728124" TargetMode="Externa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hyperlink" Target="http://www.google.ch/url?sa=i&amp;rct=j&amp;q=&amp;esrc=s&amp;source=images&amp;cd=&amp;cad=rja&amp;uact=8&amp;ved=0ahUKEwjmtKLIkc_XAhVLKVAKHeo-BncQjRwIBw&amp;url=http://www.ponenteoggi.it/categorie/leggi-articolo/argomento/sport/articolo/sport-e-natura-una-pedalata-notturna-in-quota.html&amp;psig=AOvVaw0Sm0of4kBjOe19ZfpiYREc&amp;ust=151133542672812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h/url?sa=i&amp;rct=j&amp;q=&amp;esrc=s&amp;source=images&amp;cd=&amp;cad=rja&amp;uact=8&amp;ved=0ahUKEwiZqfypks_XAhWGL1AKHfZnAJ0QjRwIBw&amp;url=http://divenire.ch/?p=522&amp;psig=AOvVaw1mrWmSSYjBScoNxgTtPtVf&amp;ust=1511335665002380" TargetMode="Externa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hyperlink" Target="http://www.google.ch/url?sa=i&amp;rct=j&amp;q=&amp;esrc=s&amp;source=images&amp;cd=&amp;cad=rja&amp;uact=8&amp;ved=0ahUKEwj8w8a0ks_XAhXHaVAKHdPsBrAQjRwIBw&amp;url=http://remi-d.com/how-does-stress-relate-to-acne/&amp;psig=AOvVaw1mrWmSSYjBScoNxgTtPtVf&amp;ust=1511335665002380"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h/url?sa=i&amp;rct=j&amp;q=&amp;esrc=s&amp;source=images&amp;cd=&amp;cad=rja&amp;uact=8&amp;ved=0ahUKEwjMkOyfycXQAhXJPRoKHV_VBEsQjRwIBw&amp;url=http://www.perderepesofacile.it/bruciare-grassi-autunno-riprendiamo-lattivita-fisica/&amp;bvm=bv.139782543,d.d2s&amp;psig=AFQjCNF1cxFQzyMk10wPM2fwpmt6b1ca8g&amp;ust=148022049995727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it/url?sa=i&amp;rct=j&amp;q=&amp;esrc=s&amp;source=images&amp;cd=&amp;cad=rja&amp;uact=8&amp;ved=0ahUKEwiyvZbv97fRAhXG7RQKHbHQA9sQjRwIBw&amp;url=http://slideplayer.it/slide/189772/&amp;bvm=bv.143423383,d.d24&amp;psig=AFQjCNHcIgbJA5ZGeOkqOepLJbPMeogwog&amp;ust=1484150001896371"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http://www.google.it/url?sa=i&amp;rct=j&amp;q=&amp;esrc=s&amp;source=images&amp;cd=&amp;cad=rja&amp;uact=8&amp;ved=0ahUKEwjH1cjq9bfRAhUHVxQKHdS0Dt4QjRwIBw&amp;url=http://www.keywordsking.com/dG9uaW8gIGJvcmc/&amp;psig=AFQjCNGb9POS8MF1hJDqRdl6tl7CFAawGA&amp;ust=1484149308328773"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h/url?sa=i&amp;rct=j&amp;q=&amp;esrc=s&amp;source=images&amp;cd=&amp;cad=rja&amp;uact=8&amp;ved=0ahUKEwinvqizpM_XAhWFbVAKHd8NClEQjRwIBw&amp;url=http://www.ricettivamente.it/10-principi-fondamentali-per-sviluppare-la-forza-mentale/&amp;psig=AOvVaw3wrHjObf2HSqj-ND_BjEfW&amp;ust=1511340531098650"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h/url?sa=i&amp;rct=j&amp;q=&amp;esrc=s&amp;source=images&amp;cd=&amp;cad=rja&amp;uact=8&amp;ved=0ahUKEwjfpL_UpM_XAhURKFAKHWdTApIQjRwIBw&amp;url=http://www.ubitennis.com/blog/2015/12/27/federico-di-carlo-usate-la-forza-tennisti/&amp;psig=AOvVaw3wrHjObf2HSqj-ND_BjEfW&amp;ust=1511340531098650"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h/url?sa=i&amp;rct=j&amp;q=&amp;esrc=s&amp;source=images&amp;cd=&amp;cad=rja&amp;uact=8&amp;ved=0ahUKEwiJ4KSKz9HXAhUQFOwKHTKgCLcQjRwIBw&amp;url=http://www.treccani.it/enciclopedia/tuffo/&amp;psig=AOvVaw2ThXfcoXKmqLOUb7xjHGrW&amp;ust=1511420711696688" TargetMode="Externa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hyperlink" Target="http://www.google.ch/url?sa=i&amp;rct=j&amp;q=&amp;esrc=s&amp;source=images&amp;cd=&amp;cad=rja&amp;uact=8&amp;ved=0ahUKEwjojdqtz9HXAhWRJewKHQykA9EQjRwIBw&amp;url=http://www.quelchepassalosport.it/2016/road-to-rio-2016-tuffi-nuoto-sincronizzato/&amp;psig=AOvVaw2ThXfcoXKmqLOUb7xjHGrW&amp;ust=1511420711696688"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google.ch/url?sa=i&amp;rct=j&amp;q=&amp;esrc=s&amp;source=images&amp;cd=&amp;cad=rja&amp;uact=8&amp;ved=0ahUKEwiC6JeDsMrXAhXGShQKHehDCgsQjRwIBw&amp;url=https://www.youtube.com/watch?v=DWMdW5gg82w&amp;psig=AOvVaw0VOn_v1kDop4Wp4RzW35hE&amp;ust=1511171858562762" TargetMode="External"/><Relationship Id="rId1" Type="http://schemas.openxmlformats.org/officeDocument/2006/relationships/slideLayout" Target="../slideLayouts/slideLayout6.xml"/><Relationship Id="rId4" Type="http://schemas.openxmlformats.org/officeDocument/2006/relationships/image" Target="https://i.ytimg.com/vi/DWMdW5gg82w/maxresdefault.jp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google.ch/url?sa=i&amp;rct=j&amp;q=&amp;esrc=s&amp;source=images&amp;cd=&amp;cad=rja&amp;uact=8&amp;ved=0ahUKEwjIx8iUsMrXAhWKvBQKHXmHAl8QjRwIBw&amp;url=https://aspiretoinspire.altervista.org/organizzare-lo-studio-universitario/&amp;psig=AOvVaw0VOn_v1kDop4Wp4RzW35hE&amp;ust=1511171858562762" TargetMode="External"/><Relationship Id="rId1" Type="http://schemas.openxmlformats.org/officeDocument/2006/relationships/slideLayout" Target="../slideLayouts/slideLayout6.xml"/><Relationship Id="rId4" Type="http://schemas.openxmlformats.org/officeDocument/2006/relationships/image" Target="https://aspiretoinspire.altervista.org/wp-content/uploads/2017/03/20170301_225227.jp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h/url?sa=i&amp;rct=j&amp;q=&amp;esrc=s&amp;source=images&amp;cd=&amp;cad=rja&amp;uact=8&amp;ved=0ahUKEwjjm5H2687XAhVCvBQKHa0yAuIQjRwIBw&amp;url=http://www.tecnologia-ambiente.it/alimenti-per-potenziare-il-cervello&amp;psig=AOvVaw3v2Di5W3GUrEVpB-P2veJV&amp;ust=1511325379304849"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h/url?sa=i&amp;rct=j&amp;q=&amp;esrc=s&amp;source=images&amp;cd=&amp;cad=rja&amp;uact=8&amp;ved=0ahUKEwiJnv-l7c7XAhWJ1RQKHWt_Bb8QjRwIBw&amp;url=https://www.wellme.it/dieta-e-alimentazione/nutrirsi-sano/6084-super-alimenti-cervello&amp;psig=AOvVaw3v2Di5W3GUrEVpB-P2veJV&amp;ust=1511325379304849"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5"/>
          <p:cNvSpPr>
            <a:spLocks noGrp="1"/>
          </p:cNvSpPr>
          <p:nvPr>
            <p:ph type="title" idx="4294967295"/>
          </p:nvPr>
        </p:nvSpPr>
        <p:spPr bwMode="auto">
          <a:xfrm>
            <a:off x="323850" y="404813"/>
            <a:ext cx="8229600" cy="2330450"/>
          </a:xfrm>
          <a:noFill/>
        </p:spPr>
        <p:txBody>
          <a:bodyPr wrap="square" numCol="1" anchorCtr="0" compatLnSpc="1">
            <a:prstTxWarp prst="textNoShape">
              <a:avLst/>
            </a:prstTxWarp>
          </a:bodyPr>
          <a:lstStyle/>
          <a:p>
            <a:pPr eaLnBrk="1" hangingPunct="1">
              <a:lnSpc>
                <a:spcPts val="3200"/>
              </a:lnSpc>
            </a:pPr>
            <a:r>
              <a:rPr lang="it-CH" sz="4400" b="1" smtClean="0">
                <a:effectLst/>
                <a:latin typeface="Comic Sans MS" pitchFamily="66" charset="0"/>
              </a:rPr>
              <a:t>COME OTTIMIZZARE IL</a:t>
            </a:r>
            <a:br>
              <a:rPr lang="it-CH" sz="4400" b="1" smtClean="0">
                <a:effectLst/>
                <a:latin typeface="Comic Sans MS" pitchFamily="66" charset="0"/>
              </a:rPr>
            </a:br>
            <a:r>
              <a:rPr lang="it-CH" sz="4400" b="1" smtClean="0">
                <a:effectLst/>
                <a:latin typeface="Comic Sans MS" pitchFamily="66" charset="0"/>
              </a:rPr>
              <a:t/>
            </a:r>
            <a:br>
              <a:rPr lang="it-CH" sz="4400" b="1" smtClean="0">
                <a:effectLst/>
                <a:latin typeface="Comic Sans MS" pitchFamily="66" charset="0"/>
              </a:rPr>
            </a:br>
            <a:r>
              <a:rPr lang="it-CH" sz="4400" b="1" smtClean="0">
                <a:effectLst/>
                <a:latin typeface="Comic Sans MS" pitchFamily="66" charset="0"/>
              </a:rPr>
              <a:t> RENDIMENTO COGNITIVO</a:t>
            </a:r>
            <a:br>
              <a:rPr lang="it-CH" sz="44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pic>
        <p:nvPicPr>
          <p:cNvPr id="15362" name="Picture 2" descr="Risultati immagini per rendimento cognitivo">
            <a:hlinkClick r:id="rId2"/>
          </p:cNvPr>
          <p:cNvPicPr>
            <a:picLocks noChangeAspect="1" noChangeArrowheads="1"/>
          </p:cNvPicPr>
          <p:nvPr/>
        </p:nvPicPr>
        <p:blipFill>
          <a:blip r:embed="rId3"/>
          <a:srcRect/>
          <a:stretch>
            <a:fillRect/>
          </a:stretch>
        </p:blipFill>
        <p:spPr bwMode="auto">
          <a:xfrm>
            <a:off x="3348038" y="2735263"/>
            <a:ext cx="2663825"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5"/>
          <p:cNvSpPr>
            <a:spLocks noGrp="1"/>
          </p:cNvSpPr>
          <p:nvPr>
            <p:ph type="title" idx="4294967295"/>
          </p:nvPr>
        </p:nvSpPr>
        <p:spPr bwMode="auto">
          <a:xfrm>
            <a:off x="395288" y="549275"/>
            <a:ext cx="8229600" cy="720725"/>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 come e quanto si apprende</a:t>
            </a:r>
            <a:br>
              <a:rPr lang="it-CH" sz="1800" b="1" u="sng" smtClean="0">
                <a:effectLst/>
                <a:latin typeface="Comic Sans MS" pitchFamily="66" charset="0"/>
              </a:rPr>
            </a:br>
            <a:endParaRPr lang="it-CH" sz="1800" b="1" u="sng" smtClean="0">
              <a:effectLst/>
              <a:latin typeface="Comic Sans MS" pitchFamily="66" charset="0"/>
            </a:endParaRPr>
          </a:p>
        </p:txBody>
      </p:sp>
      <p:pic>
        <p:nvPicPr>
          <p:cNvPr id="22530" name="Picture 7" descr="Immagine correlata">
            <a:hlinkClick r:id="rId2"/>
          </p:cNvPr>
          <p:cNvPicPr>
            <a:picLocks noChangeAspect="1" noChangeArrowheads="1"/>
          </p:cNvPicPr>
          <p:nvPr/>
        </p:nvPicPr>
        <p:blipFill>
          <a:blip r:embed="rId3"/>
          <a:srcRect/>
          <a:stretch>
            <a:fillRect/>
          </a:stretch>
        </p:blipFill>
        <p:spPr bwMode="auto">
          <a:xfrm>
            <a:off x="900113" y="1184275"/>
            <a:ext cx="7272337" cy="531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5"/>
          <p:cNvSpPr>
            <a:spLocks noGrp="1"/>
          </p:cNvSpPr>
          <p:nvPr>
            <p:ph type="title" idx="4294967295"/>
          </p:nvPr>
        </p:nvSpPr>
        <p:spPr bwMode="auto">
          <a:xfrm>
            <a:off x="250825" y="836613"/>
            <a:ext cx="8229600" cy="4679950"/>
          </a:xfrm>
          <a:noFill/>
        </p:spPr>
        <p:txBody>
          <a:bodyPr wrap="square" numCol="1" anchorCtr="0" compatLnSpc="1">
            <a:prstTxWarp prst="textNoShape">
              <a:avLst/>
            </a:prstTxWarp>
          </a:bodyPr>
          <a:lstStyle/>
          <a:p>
            <a:pPr algn="l" eaLnBrk="1" hangingPunct="1">
              <a:lnSpc>
                <a:spcPts val="3200"/>
              </a:lnSpc>
            </a:pPr>
            <a:r>
              <a:rPr lang="it-CH" sz="18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La memoria è stimolata in maniera differente da differenti stimoli. Si memorizza maggiormente se si interagisce attivamente. </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Memorizzo:</a:t>
            </a:r>
            <a:br>
              <a:rPr lang="it-IT" sz="1600" b="1" smtClean="0">
                <a:effectLst/>
                <a:latin typeface="Comic Sans MS" pitchFamily="66" charset="0"/>
              </a:rPr>
            </a:br>
            <a:r>
              <a:rPr lang="it-IT" sz="1600" b="1" smtClean="0">
                <a:effectLst/>
                <a:latin typeface="Comic Sans MS" pitchFamily="66" charset="0"/>
              </a:rPr>
              <a:t>10% di ciò che leggo</a:t>
            </a:r>
            <a:br>
              <a:rPr lang="it-IT" sz="1600" b="1" smtClean="0">
                <a:effectLst/>
                <a:latin typeface="Comic Sans MS" pitchFamily="66" charset="0"/>
              </a:rPr>
            </a:br>
            <a:r>
              <a:rPr lang="it-IT" sz="1600" b="1" smtClean="0">
                <a:effectLst/>
                <a:latin typeface="Comic Sans MS" pitchFamily="66" charset="0"/>
              </a:rPr>
              <a:t>20% di ciò che sento</a:t>
            </a:r>
            <a:br>
              <a:rPr lang="it-IT" sz="1600" b="1" smtClean="0">
                <a:effectLst/>
                <a:latin typeface="Comic Sans MS" pitchFamily="66" charset="0"/>
              </a:rPr>
            </a:br>
            <a:r>
              <a:rPr lang="it-IT" sz="1600" b="1" smtClean="0">
                <a:effectLst/>
                <a:latin typeface="Comic Sans MS" pitchFamily="66" charset="0"/>
              </a:rPr>
              <a:t>20% di ciò che vedo</a:t>
            </a:r>
            <a:br>
              <a:rPr lang="it-IT" sz="1600" b="1" smtClean="0">
                <a:effectLst/>
                <a:latin typeface="Comic Sans MS" pitchFamily="66" charset="0"/>
              </a:rPr>
            </a:br>
            <a:r>
              <a:rPr lang="it-IT" sz="1600" b="1" smtClean="0">
                <a:effectLst/>
                <a:latin typeface="Comic Sans MS" pitchFamily="66" charset="0"/>
              </a:rPr>
              <a:t>40-50% di ciò che vedo e sento</a:t>
            </a:r>
            <a:br>
              <a:rPr lang="it-IT" sz="1600" b="1" smtClean="0">
                <a:effectLst/>
                <a:latin typeface="Comic Sans MS" pitchFamily="66" charset="0"/>
              </a:rPr>
            </a:br>
            <a:r>
              <a:rPr lang="it-IT" sz="1600" b="1" smtClean="0">
                <a:solidFill>
                  <a:srgbClr val="FF0000"/>
                </a:solidFill>
                <a:effectLst/>
                <a:latin typeface="Comic Sans MS" pitchFamily="66" charset="0"/>
              </a:rPr>
              <a:t>70% durante la partecipazione ATTIVA</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90% di ciò che FACCIO ATTIVAMENTE</a:t>
            </a:r>
            <a:endParaRPr lang="it-CH" sz="1600" b="1" smtClean="0">
              <a:solidFill>
                <a:srgbClr val="FF0000"/>
              </a:solidFill>
              <a:effectLst/>
              <a:latin typeface="Comic Sans MS" pitchFamily="66" charset="0"/>
            </a:endParaRPr>
          </a:p>
        </p:txBody>
      </p:sp>
      <p:pic>
        <p:nvPicPr>
          <p:cNvPr id="23554" name="Picture 7" descr="Immagine correlata">
            <a:hlinkClick r:id="rId2"/>
          </p:cNvPr>
          <p:cNvPicPr>
            <a:picLocks noChangeAspect="1" noChangeArrowheads="1"/>
          </p:cNvPicPr>
          <p:nvPr/>
        </p:nvPicPr>
        <p:blipFill>
          <a:blip r:embed="rId3"/>
          <a:srcRect/>
          <a:stretch>
            <a:fillRect/>
          </a:stretch>
        </p:blipFill>
        <p:spPr bwMode="auto">
          <a:xfrm>
            <a:off x="4713288" y="2852738"/>
            <a:ext cx="37052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5"/>
          <p:cNvSpPr>
            <a:spLocks noGrp="1"/>
          </p:cNvSpPr>
          <p:nvPr>
            <p:ph type="title" idx="4294967295"/>
          </p:nvPr>
        </p:nvSpPr>
        <p:spPr bwMode="auto">
          <a:xfrm>
            <a:off x="395288" y="549275"/>
            <a:ext cx="8229600" cy="720725"/>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 come si memorizza</a:t>
            </a: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pic>
        <p:nvPicPr>
          <p:cNvPr id="24578" name="Picture 5" descr="Risultati immagini per processi di memoria">
            <a:hlinkClick r:id="rId2"/>
          </p:cNvPr>
          <p:cNvPicPr>
            <a:picLocks noChangeAspect="1" noChangeArrowheads="1"/>
          </p:cNvPicPr>
          <p:nvPr/>
        </p:nvPicPr>
        <p:blipFill>
          <a:blip r:embed="rId3"/>
          <a:srcRect/>
          <a:stretch>
            <a:fillRect/>
          </a:stretch>
        </p:blipFill>
        <p:spPr bwMode="auto">
          <a:xfrm>
            <a:off x="971550" y="960438"/>
            <a:ext cx="7129463" cy="5356225"/>
          </a:xfrm>
          <a:prstGeom prst="rect">
            <a:avLst/>
          </a:prstGeom>
          <a:noFill/>
          <a:ln w="9525">
            <a:noFill/>
            <a:miter lim="800000"/>
            <a:headEnd/>
            <a:tailEnd/>
          </a:ln>
        </p:spPr>
      </p:pic>
      <p:pic>
        <p:nvPicPr>
          <p:cNvPr id="24580" name="Picture 5" descr="Risultati immagini per processi di memoria">
            <a:hlinkClick r:id="rId2"/>
          </p:cNvPr>
          <p:cNvPicPr>
            <a:picLocks noChangeAspect="1" noChangeArrowheads="1"/>
          </p:cNvPicPr>
          <p:nvPr/>
        </p:nvPicPr>
        <p:blipFill>
          <a:blip r:embed="rId3"/>
          <a:srcRect/>
          <a:stretch>
            <a:fillRect/>
          </a:stretch>
        </p:blipFill>
        <p:spPr bwMode="auto">
          <a:xfrm>
            <a:off x="971550" y="981075"/>
            <a:ext cx="7129463" cy="535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5"/>
          <p:cNvSpPr>
            <a:spLocks noGrp="1"/>
          </p:cNvSpPr>
          <p:nvPr>
            <p:ph type="title" idx="4294967295"/>
          </p:nvPr>
        </p:nvSpPr>
        <p:spPr bwMode="auto">
          <a:xfrm>
            <a:off x="395288" y="549275"/>
            <a:ext cx="8229600" cy="720725"/>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 come si memorizza</a:t>
            </a: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sp>
        <p:nvSpPr>
          <p:cNvPr id="25602" name="Rectangle 4"/>
          <p:cNvSpPr>
            <a:spLocks noChangeArrowheads="1"/>
          </p:cNvSpPr>
          <p:nvPr/>
        </p:nvSpPr>
        <p:spPr bwMode="auto">
          <a:xfrm>
            <a:off x="755650" y="981075"/>
            <a:ext cx="7632700" cy="2781300"/>
          </a:xfrm>
          <a:prstGeom prst="rect">
            <a:avLst/>
          </a:prstGeom>
          <a:noFill/>
          <a:ln w="9525">
            <a:noFill/>
            <a:miter lim="800000"/>
            <a:headEnd/>
            <a:tailEnd/>
          </a:ln>
        </p:spPr>
        <p:txBody>
          <a:bodyPr anchor="ctr">
            <a:spAutoFit/>
          </a:bodyPr>
          <a:lstStyle/>
          <a:p>
            <a:pPr algn="ctr"/>
            <a:r>
              <a:rPr lang="it-IT" sz="1600" b="1">
                <a:solidFill>
                  <a:schemeClr val="tx2"/>
                </a:solidFill>
                <a:latin typeface="Comic Sans MS" pitchFamily="66" charset="0"/>
              </a:rPr>
              <a:t>Solo una piccola parte delle informazioni viene registrate se ascoltiamo o guardiamo passivamente. </a:t>
            </a:r>
          </a:p>
          <a:p>
            <a:pPr algn="ctr"/>
            <a:endParaRPr lang="it-CH" sz="1600" b="1">
              <a:solidFill>
                <a:schemeClr val="tx2"/>
              </a:solidFill>
              <a:latin typeface="Comic Sans MS" pitchFamily="66" charset="0"/>
            </a:endParaRPr>
          </a:p>
          <a:p>
            <a:pPr algn="ctr"/>
            <a:endParaRPr lang="it-IT" sz="1600">
              <a:solidFill>
                <a:schemeClr val="tx2"/>
              </a:solidFill>
              <a:latin typeface="Comic Sans MS" pitchFamily="66" charset="0"/>
            </a:endParaRPr>
          </a:p>
          <a:p>
            <a:pPr algn="ctr"/>
            <a:r>
              <a:rPr lang="it-IT" sz="1600" b="1">
                <a:solidFill>
                  <a:schemeClr val="tx2"/>
                </a:solidFill>
                <a:latin typeface="Comic Sans MS" pitchFamily="66" charset="0"/>
              </a:rPr>
              <a:t>Delle informazioni che percepiamo solo quelle a cui PRESTIAMO ATTENZIONE vengono immagazzinate.</a:t>
            </a:r>
          </a:p>
          <a:p>
            <a:pPr algn="ctr"/>
            <a:endParaRPr lang="it-CH" sz="1600" b="1">
              <a:solidFill>
                <a:schemeClr val="tx2"/>
              </a:solidFill>
              <a:latin typeface="Comic Sans MS" pitchFamily="66" charset="0"/>
            </a:endParaRPr>
          </a:p>
          <a:p>
            <a:pPr algn="ctr"/>
            <a:endParaRPr lang="it-IT" sz="1600">
              <a:solidFill>
                <a:schemeClr val="tx2"/>
              </a:solidFill>
              <a:latin typeface="Comic Sans MS" pitchFamily="66" charset="0"/>
            </a:endParaRPr>
          </a:p>
          <a:p>
            <a:pPr algn="ctr"/>
            <a:r>
              <a:rPr lang="it-IT" sz="1600" b="1">
                <a:solidFill>
                  <a:schemeClr val="tx2"/>
                </a:solidFill>
                <a:latin typeface="Comic Sans MS" pitchFamily="66" charset="0"/>
              </a:rPr>
              <a:t>Di queste solo quelle che vengono regolarmente ripetute, o alle quali diamo particolare importanza (attraverso associazioni o attraverso lo sviluppo di un errore concettuale).</a:t>
            </a:r>
            <a:r>
              <a:rPr lang="it-IT" sz="1600">
                <a:solidFill>
                  <a:schemeClr val="tx2"/>
                </a:solidFill>
                <a:latin typeface="Comic Sans MS" pitchFamily="66" charset="0"/>
              </a:rPr>
              <a:t> </a:t>
            </a:r>
          </a:p>
        </p:txBody>
      </p:sp>
      <p:pic>
        <p:nvPicPr>
          <p:cNvPr id="25603" name="Picture 5" descr="Risultati immagini per processi di memoria">
            <a:hlinkClick r:id="rId2"/>
          </p:cNvPr>
          <p:cNvPicPr>
            <a:picLocks noChangeAspect="1" noChangeArrowheads="1"/>
          </p:cNvPicPr>
          <p:nvPr/>
        </p:nvPicPr>
        <p:blipFill>
          <a:blip r:embed="rId3"/>
          <a:srcRect/>
          <a:stretch>
            <a:fillRect/>
          </a:stretch>
        </p:blipFill>
        <p:spPr bwMode="auto">
          <a:xfrm>
            <a:off x="3059113" y="3949700"/>
            <a:ext cx="3363912"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5"/>
          <p:cNvSpPr>
            <a:spLocks noGrp="1"/>
          </p:cNvSpPr>
          <p:nvPr>
            <p:ph type="title" idx="4294967295"/>
          </p:nvPr>
        </p:nvSpPr>
        <p:spPr bwMode="auto">
          <a:xfrm>
            <a:off x="539750" y="333375"/>
            <a:ext cx="8229600" cy="3019425"/>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 memoria e apprendimento (il mondo dei primati ci aiuta a far chiarezza)</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2000" b="1" smtClean="0">
                <a:solidFill>
                  <a:srgbClr val="C51401"/>
                </a:solidFill>
                <a:effectLst/>
                <a:latin typeface="Comic Sans MS" pitchFamily="66" charset="0"/>
              </a:rPr>
              <a:t>memoria</a:t>
            </a:r>
            <a:r>
              <a:rPr lang="it-CH" sz="1600" b="1" smtClean="0">
                <a:effectLst/>
                <a:latin typeface="Comic Sans MS" pitchFamily="66" charset="0"/>
              </a:rPr>
              <a:t>: assimilazione di un concetto</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2000" b="1" smtClean="0">
                <a:solidFill>
                  <a:srgbClr val="C51401"/>
                </a:solidFill>
                <a:effectLst/>
                <a:latin typeface="Comic Sans MS" pitchFamily="66" charset="0"/>
              </a:rPr>
              <a:t>apprendimento</a:t>
            </a:r>
            <a:r>
              <a:rPr lang="it-CH" sz="1600" b="1" smtClean="0">
                <a:effectLst/>
                <a:latin typeface="Comic Sans MS" pitchFamily="66" charset="0"/>
              </a:rPr>
              <a:t>: capacità di applicare il concetto assimilato per la risoluzione di un problema</a:t>
            </a: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pic>
        <p:nvPicPr>
          <p:cNvPr id="26626" name="Picture 5" descr="Risultati immagini per gorilla in acqua con bastone">
            <a:hlinkClick r:id="rId2"/>
          </p:cNvPr>
          <p:cNvPicPr>
            <a:picLocks noChangeAspect="1" noChangeArrowheads="1"/>
          </p:cNvPicPr>
          <p:nvPr/>
        </p:nvPicPr>
        <p:blipFill>
          <a:blip r:embed="rId3"/>
          <a:srcRect/>
          <a:stretch>
            <a:fillRect/>
          </a:stretch>
        </p:blipFill>
        <p:spPr bwMode="auto">
          <a:xfrm>
            <a:off x="2195513" y="3352800"/>
            <a:ext cx="4608512" cy="32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5"/>
          <p:cNvSpPr>
            <a:spLocks noGrp="1"/>
          </p:cNvSpPr>
          <p:nvPr>
            <p:ph type="title" idx="4294967295"/>
          </p:nvPr>
        </p:nvSpPr>
        <p:spPr bwMode="auto">
          <a:xfrm>
            <a:off x="395288" y="0"/>
            <a:ext cx="8229600" cy="2205038"/>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La memoria è favorita attraverso:</a:t>
            </a:r>
            <a:br>
              <a:rPr lang="it-IT" sz="1600" b="1" smtClean="0">
                <a:effectLst/>
                <a:latin typeface="Comic Sans MS" pitchFamily="66" charset="0"/>
              </a:rPr>
            </a:br>
            <a:r>
              <a:rPr lang="it-IT" sz="1600" b="1" smtClean="0">
                <a:solidFill>
                  <a:srgbClr val="C51401"/>
                </a:solidFill>
                <a:effectLst/>
                <a:latin typeface="Comic Sans MS" pitchFamily="66" charset="0"/>
              </a:rPr>
              <a:t>la ripetizione</a:t>
            </a:r>
            <a:br>
              <a:rPr lang="it-IT" sz="1600" b="1" smtClean="0">
                <a:solidFill>
                  <a:srgbClr val="C51401"/>
                </a:solidFill>
                <a:effectLst/>
                <a:latin typeface="Comic Sans MS" pitchFamily="66" charset="0"/>
              </a:rPr>
            </a:br>
            <a:r>
              <a:rPr lang="it-IT" sz="1600" b="1" smtClean="0">
                <a:solidFill>
                  <a:srgbClr val="C51401"/>
                </a:solidFill>
                <a:effectLst/>
                <a:latin typeface="Comic Sans MS" pitchFamily="66" charset="0"/>
              </a:rPr>
              <a:t>le associazioni</a:t>
            </a:r>
            <a:br>
              <a:rPr lang="it-IT" sz="1600" b="1" smtClean="0">
                <a:solidFill>
                  <a:srgbClr val="C51401"/>
                </a:solidFill>
                <a:effectLst/>
                <a:latin typeface="Comic Sans MS" pitchFamily="66" charset="0"/>
              </a:rPr>
            </a:br>
            <a:r>
              <a:rPr lang="it-IT" sz="1600" b="1" smtClean="0">
                <a:solidFill>
                  <a:srgbClr val="C51401"/>
                </a:solidFill>
                <a:effectLst/>
                <a:latin typeface="Comic Sans MS" pitchFamily="66" charset="0"/>
              </a:rPr>
              <a:t>l’impatto emotivo</a:t>
            </a:r>
            <a:r>
              <a:rPr lang="it-IT" sz="1600" b="1" smtClean="0">
                <a:effectLst/>
                <a:latin typeface="Comic Sans MS" pitchFamily="66" charset="0"/>
              </a:rPr>
              <a:t> </a:t>
            </a:r>
            <a:r>
              <a:rPr lang="it-IT" sz="1600" b="1" smtClean="0">
                <a:solidFill>
                  <a:srgbClr val="C51401"/>
                </a:solidFill>
                <a:effectLst/>
                <a:latin typeface="Comic Sans MS" pitchFamily="66" charset="0"/>
              </a:rPr>
              <a:t>(fattori motivazionali)</a:t>
            </a:r>
            <a:endParaRPr lang="it-CH" sz="1600" b="1" smtClean="0">
              <a:solidFill>
                <a:srgbClr val="C51401"/>
              </a:solidFill>
              <a:effectLst/>
              <a:latin typeface="Comic Sans MS" pitchFamily="66" charset="0"/>
            </a:endParaRPr>
          </a:p>
        </p:txBody>
      </p:sp>
      <p:pic>
        <p:nvPicPr>
          <p:cNvPr id="27650" name="Picture 6" descr="Risultati immagini per scimpanze legnetto formiche">
            <a:hlinkClick r:id="rId2"/>
          </p:cNvPr>
          <p:cNvPicPr>
            <a:picLocks noChangeAspect="1" noChangeArrowheads="1"/>
          </p:cNvPicPr>
          <p:nvPr/>
        </p:nvPicPr>
        <p:blipFill>
          <a:blip r:embed="rId3"/>
          <a:srcRect/>
          <a:stretch>
            <a:fillRect/>
          </a:stretch>
        </p:blipFill>
        <p:spPr bwMode="auto">
          <a:xfrm>
            <a:off x="1908175" y="2420938"/>
            <a:ext cx="5280025"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5"/>
          <p:cNvSpPr>
            <a:spLocks noGrp="1"/>
          </p:cNvSpPr>
          <p:nvPr>
            <p:ph type="title" idx="4294967295"/>
          </p:nvPr>
        </p:nvSpPr>
        <p:spPr bwMode="auto">
          <a:xfrm>
            <a:off x="468313" y="0"/>
            <a:ext cx="8229600" cy="2205038"/>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solidFill>
                  <a:srgbClr val="C51401"/>
                </a:solidFill>
                <a:effectLst/>
                <a:latin typeface="Comic Sans MS" pitchFamily="66" charset="0"/>
              </a:rPr>
              <a:t>impatto emotivo e fattori motivazionali</a:t>
            </a:r>
            <a:r>
              <a:rPr lang="it-CH" sz="1600" b="1" smtClean="0">
                <a:effectLst/>
                <a:latin typeface="Comic Sans MS" pitchFamily="66" charset="0"/>
              </a:rPr>
              <a:t>, </a:t>
            </a:r>
            <a:r>
              <a:rPr lang="it-CH" sz="1600" b="1" smtClean="0">
                <a:solidFill>
                  <a:srgbClr val="C51401"/>
                </a:solidFill>
                <a:effectLst/>
                <a:latin typeface="Comic Sans MS" pitchFamily="66" charset="0"/>
              </a:rPr>
              <a:t>L’ERRORE</a:t>
            </a:r>
            <a:r>
              <a:rPr lang="it-CH" sz="1600" b="1" smtClean="0">
                <a:effectLst/>
                <a:latin typeface="Comic Sans MS" pitchFamily="66" charset="0"/>
              </a:rPr>
              <a:t> alla base dell’apprendimento:</a:t>
            </a:r>
            <a:br>
              <a:rPr lang="it-CH" sz="1600" b="1" smtClean="0">
                <a:effectLst/>
                <a:latin typeface="Comic Sans MS" pitchFamily="66" charset="0"/>
              </a:rPr>
            </a:br>
            <a:r>
              <a:rPr lang="it-CH" sz="1600" b="1" smtClean="0">
                <a:effectLst/>
                <a:latin typeface="Comic Sans MS" pitchFamily="66" charset="0"/>
              </a:rPr>
              <a:t>solo attraverso una partecipazione attiva possono emergere errori concettuali, che grazie alla necessità di risolverli (fattori motivazionali) vengono MENTALMENTE corretti</a:t>
            </a:r>
          </a:p>
        </p:txBody>
      </p:sp>
      <p:pic>
        <p:nvPicPr>
          <p:cNvPr id="28674" name="Picture 3" descr="Risultati immagini per scimpanze rompe noci">
            <a:hlinkClick r:id="rId2"/>
          </p:cNvPr>
          <p:cNvPicPr>
            <a:picLocks noChangeAspect="1" noChangeArrowheads="1"/>
          </p:cNvPicPr>
          <p:nvPr/>
        </p:nvPicPr>
        <p:blipFill>
          <a:blip r:embed="rId3"/>
          <a:srcRect/>
          <a:stretch>
            <a:fillRect/>
          </a:stretch>
        </p:blipFill>
        <p:spPr bwMode="auto">
          <a:xfrm>
            <a:off x="1763713" y="2420938"/>
            <a:ext cx="5834062" cy="413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5"/>
          <p:cNvSpPr>
            <a:spLocks noGrp="1"/>
          </p:cNvSpPr>
          <p:nvPr>
            <p:ph type="title" idx="4294967295"/>
          </p:nvPr>
        </p:nvSpPr>
        <p:spPr bwMode="auto">
          <a:xfrm>
            <a:off x="468313" y="333375"/>
            <a:ext cx="8229600" cy="2376488"/>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Durante </a:t>
            </a:r>
            <a:r>
              <a:rPr lang="it-IT" sz="1600" b="1" smtClean="0">
                <a:solidFill>
                  <a:srgbClr val="FF0000"/>
                </a:solidFill>
                <a:effectLst/>
                <a:latin typeface="Comic Sans MS" pitchFamily="66" charset="0"/>
              </a:rPr>
              <a:t>l’ascolto passivo </a:t>
            </a:r>
            <a:r>
              <a:rPr lang="it-IT" sz="1600" b="1" smtClean="0">
                <a:effectLst/>
                <a:latin typeface="Comic Sans MS" pitchFamily="66" charset="0"/>
              </a:rPr>
              <a:t>più dell’80% delle informazioni NON VENGONO ASSIMILATE, l’organismo NON è predisposto all’apprendimento (postura e sguardo ne sono la prova)</a:t>
            </a:r>
            <a:br>
              <a:rPr lang="it-IT" sz="1600" b="1" smtClean="0">
                <a:effectLst/>
                <a:latin typeface="Comic Sans MS" pitchFamily="66" charset="0"/>
              </a:rPr>
            </a:br>
            <a:r>
              <a:rPr lang="it-IT" sz="1600" b="1" smtClean="0">
                <a:solidFill>
                  <a:srgbClr val="FF0000"/>
                </a:solidFill>
                <a:effectLst/>
                <a:latin typeface="Comic Sans MS" pitchFamily="66" charset="0"/>
              </a:rPr>
              <a:t>L’ascolto attivo, la cooperazione e l’interazione </a:t>
            </a:r>
            <a:r>
              <a:rPr lang="it-IT" sz="1600" b="1" smtClean="0">
                <a:effectLst/>
                <a:latin typeface="Comic Sans MS" pitchFamily="66" charset="0"/>
              </a:rPr>
              <a:t>permettono L’ASSIMILAZIONE DEL 70% DELLE INFORMAZIONI</a:t>
            </a:r>
            <a:endParaRPr lang="it-CH" sz="1600" b="1" smtClean="0">
              <a:effectLst/>
              <a:latin typeface="Comic Sans MS" pitchFamily="66" charset="0"/>
            </a:endParaRPr>
          </a:p>
        </p:txBody>
      </p:sp>
      <p:pic>
        <p:nvPicPr>
          <p:cNvPr id="29698" name="irc_mi" descr="Risultati immagini per ascolto passivo">
            <a:hlinkClick r:id="rId2"/>
          </p:cNvPr>
          <p:cNvPicPr>
            <a:picLocks noChangeAspect="1" noChangeArrowheads="1"/>
          </p:cNvPicPr>
          <p:nvPr/>
        </p:nvPicPr>
        <p:blipFill>
          <a:blip r:embed="rId3"/>
          <a:srcRect/>
          <a:stretch>
            <a:fillRect/>
          </a:stretch>
        </p:blipFill>
        <p:spPr bwMode="auto">
          <a:xfrm>
            <a:off x="1979613" y="2982913"/>
            <a:ext cx="5135562"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5"/>
          <p:cNvSpPr>
            <a:spLocks noGrp="1"/>
          </p:cNvSpPr>
          <p:nvPr>
            <p:ph type="title" idx="4294967295"/>
          </p:nvPr>
        </p:nvSpPr>
        <p:spPr bwMode="auto">
          <a:xfrm>
            <a:off x="395288" y="549275"/>
            <a:ext cx="8229600" cy="15843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600" b="1" smtClean="0">
                <a:solidFill>
                  <a:srgbClr val="C51401"/>
                </a:solidFill>
                <a:effectLst/>
                <a:latin typeface="Comic Sans MS" pitchFamily="66" charset="0"/>
              </a:rPr>
              <a:t>Ascolto passivo: postura e sguardo</a:t>
            </a:r>
            <a:r>
              <a:rPr lang="it-IT" sz="1600" b="1" smtClean="0">
                <a:effectLst/>
                <a:latin typeface="Comic Sans MS" pitchFamily="66" charset="0"/>
              </a:rPr>
              <a:t> sono lo specchio dell’attenzione. Se manca la predisposizione all’attenzione, l’apprendimento è compromesso</a:t>
            </a:r>
            <a:endParaRPr lang="it-CH" sz="1600" b="1" smtClean="0">
              <a:effectLst/>
              <a:latin typeface="Comic Sans MS" pitchFamily="66" charset="0"/>
            </a:endParaRPr>
          </a:p>
        </p:txBody>
      </p:sp>
      <p:pic>
        <p:nvPicPr>
          <p:cNvPr id="30722" name="irc_mi" descr="Risultati immagini per ascolto passivo">
            <a:hlinkClick r:id="rId2"/>
          </p:cNvPr>
          <p:cNvPicPr>
            <a:picLocks noChangeAspect="1" noChangeArrowheads="1"/>
          </p:cNvPicPr>
          <p:nvPr/>
        </p:nvPicPr>
        <p:blipFill>
          <a:blip r:embed="rId3"/>
          <a:srcRect/>
          <a:stretch>
            <a:fillRect/>
          </a:stretch>
        </p:blipFill>
        <p:spPr bwMode="auto">
          <a:xfrm>
            <a:off x="2484438" y="3429000"/>
            <a:ext cx="4176712"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4400" b="1" smtClean="0">
                <a:solidFill>
                  <a:srgbClr val="0070C0"/>
                </a:solidFill>
                <a:effectLst/>
                <a:latin typeface="Comic Sans MS" pitchFamily="66" charset="0"/>
              </a:rPr>
              <a:t>3) Motivazione e partecipazione attiva</a:t>
            </a:r>
            <a:endParaRPr lang="it-CH" sz="3600" b="1" smtClean="0">
              <a:solidFill>
                <a:srgbClr val="0070C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5"/>
          <p:cNvSpPr>
            <a:spLocks noGrp="1"/>
          </p:cNvSpPr>
          <p:nvPr>
            <p:ph type="title" idx="4294967295"/>
          </p:nvPr>
        </p:nvSpPr>
        <p:spPr bwMode="auto">
          <a:xfrm>
            <a:off x="323850" y="1196975"/>
            <a:ext cx="8229600" cy="5329238"/>
          </a:xfrm>
          <a:noFill/>
        </p:spPr>
        <p:txBody>
          <a:bodyPr wrap="square" numCol="1" anchorCtr="0" compatLnSpc="1">
            <a:prstTxWarp prst="textNoShape">
              <a:avLst/>
            </a:prstTxWarp>
          </a:bodyPr>
          <a:lstStyle/>
          <a:p>
            <a:pPr eaLnBrk="1" hangingPunct="1">
              <a:lnSpc>
                <a:spcPts val="3200"/>
              </a:lnSpc>
            </a:pPr>
            <a:r>
              <a:rPr lang="it-CH" sz="2400" b="1" smtClean="0">
                <a:solidFill>
                  <a:srgbClr val="FF0000"/>
                </a:solidFill>
                <a:effectLst/>
                <a:latin typeface="Comic Sans MS" pitchFamily="66" charset="0"/>
              </a:rPr>
              <a:t>COME OTTIMIZZARE IL RENDIMENTO COGNITIVO; temi trattati</a:t>
            </a:r>
            <a:r>
              <a:rPr lang="it-CH" sz="2400" b="1" smtClean="0">
                <a:effectLst/>
                <a:latin typeface="Comic Sans MS" pitchFamily="66" charset="0"/>
              </a:rPr>
              <a:t/>
            </a:r>
            <a:br>
              <a:rPr lang="it-CH" sz="24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r>
              <a:rPr lang="it-CH" sz="2400" b="1" smtClean="0">
                <a:solidFill>
                  <a:srgbClr val="0070C0"/>
                </a:solidFill>
                <a:effectLst/>
                <a:latin typeface="Comic Sans MS" pitchFamily="66" charset="0"/>
              </a:rPr>
              <a:t>1) </a:t>
            </a:r>
            <a:r>
              <a:rPr lang="it-CH" sz="2000" b="1" smtClean="0">
                <a:solidFill>
                  <a:srgbClr val="0070C0"/>
                </a:solidFill>
                <a:effectLst/>
                <a:latin typeface="Comic Sans MS" pitchFamily="66" charset="0"/>
              </a:rPr>
              <a:t>Alimentazione consapevole</a:t>
            </a:r>
            <a:r>
              <a:rPr lang="it-CH" sz="2000" b="1" smtClean="0">
                <a:solidFill>
                  <a:srgbClr val="FF0000"/>
                </a:solidFill>
                <a:effectLst/>
                <a:latin typeface="Comic Sans MS" pitchFamily="66" charset="0"/>
              </a:rPr>
              <a:t/>
            </a:r>
            <a:br>
              <a:rPr lang="it-CH" sz="2000" b="1" smtClean="0">
                <a:solidFill>
                  <a:srgbClr val="FF0000"/>
                </a:solidFill>
                <a:effectLst/>
                <a:latin typeface="Comic Sans MS" pitchFamily="66" charset="0"/>
              </a:rPr>
            </a:br>
            <a:r>
              <a:rPr lang="it-CH" sz="2000" b="1" smtClean="0">
                <a:solidFill>
                  <a:srgbClr val="0070C0"/>
                </a:solidFill>
                <a:effectLst/>
                <a:latin typeface="Comic Sans MS" pitchFamily="66" charset="0"/>
              </a:rPr>
              <a:t>2) Strategie di studio</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3) Motivazione e partecipazione attiva</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4) Attenzione e concentrazione nell’apprendimento</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5) Tecniche di concentrazione e rilassamento: l’attività fisica</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6) Tecniche di concentrazione e rilassamento: il training autogeno</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7) Conoscere i propri limiti aiuta a programmare</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8) Mental training</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9) Strategie di gestione del tempo</a:t>
            </a:r>
            <a:br>
              <a:rPr lang="it-CH" sz="2000" b="1" smtClean="0">
                <a:solidFill>
                  <a:srgbClr val="0070C0"/>
                </a:solidFill>
                <a:effectLst/>
                <a:latin typeface="Comic Sans MS" pitchFamily="66" charset="0"/>
              </a:rPr>
            </a:br>
            <a:r>
              <a:rPr lang="it-CH" sz="2000" b="1" smtClean="0">
                <a:solidFill>
                  <a:srgbClr val="0070C0"/>
                </a:solidFill>
                <a:effectLst/>
                <a:latin typeface="Comic Sans MS" pitchFamily="66" charset="0"/>
              </a:rPr>
              <a:t>10) Strategie di programmazione e organizzazione delle attività</a:t>
            </a:r>
            <a:endParaRPr lang="it-CH" sz="2000" b="1" smtClean="0">
              <a:solidFill>
                <a:srgbClr val="FF000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5"/>
          <p:cNvSpPr>
            <a:spLocks noGrp="1"/>
          </p:cNvSpPr>
          <p:nvPr>
            <p:ph type="title" idx="4294967295"/>
          </p:nvPr>
        </p:nvSpPr>
        <p:spPr bwMode="auto">
          <a:xfrm>
            <a:off x="395288" y="549275"/>
            <a:ext cx="8229600" cy="15843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600" b="1" smtClean="0">
                <a:solidFill>
                  <a:srgbClr val="C51401"/>
                </a:solidFill>
                <a:effectLst/>
                <a:latin typeface="Comic Sans MS" pitchFamily="66" charset="0"/>
              </a:rPr>
              <a:t>Ascolto attivo: postura e sguardo</a:t>
            </a:r>
            <a:r>
              <a:rPr lang="it-IT" sz="1600" b="1" smtClean="0">
                <a:effectLst/>
                <a:latin typeface="Comic Sans MS" pitchFamily="66" charset="0"/>
              </a:rPr>
              <a:t> sono lo specchio dell’attenzione. </a:t>
            </a:r>
            <a:r>
              <a:rPr lang="it-IT" sz="1600" b="1" smtClean="0">
                <a:solidFill>
                  <a:srgbClr val="C51401"/>
                </a:solidFill>
                <a:effectLst/>
                <a:latin typeface="Comic Sans MS" pitchFamily="66" charset="0"/>
              </a:rPr>
              <a:t>Fattori motivazionali, interazione e cooperazione</a:t>
            </a:r>
            <a:r>
              <a:rPr lang="it-IT" sz="1600" b="1" smtClean="0">
                <a:effectLst/>
                <a:latin typeface="Comic Sans MS" pitchFamily="66" charset="0"/>
              </a:rPr>
              <a:t> favoriscono memoria e apprendimento. </a:t>
            </a:r>
            <a:endParaRPr lang="it-CH" sz="1600" b="1" smtClean="0">
              <a:effectLst/>
              <a:latin typeface="Comic Sans MS" pitchFamily="66" charset="0"/>
            </a:endParaRPr>
          </a:p>
        </p:txBody>
      </p:sp>
      <p:pic>
        <p:nvPicPr>
          <p:cNvPr id="32770" name="irc_mi" descr="Risultati immagini per ascolto passivo">
            <a:hlinkClick r:id="rId2"/>
          </p:cNvPr>
          <p:cNvPicPr>
            <a:picLocks noChangeAspect="1" noChangeArrowheads="1"/>
          </p:cNvPicPr>
          <p:nvPr/>
        </p:nvPicPr>
        <p:blipFill>
          <a:blip r:embed="rId3"/>
          <a:srcRect/>
          <a:stretch>
            <a:fillRect/>
          </a:stretch>
        </p:blipFill>
        <p:spPr bwMode="auto">
          <a:xfrm>
            <a:off x="2268538" y="2636838"/>
            <a:ext cx="4681537" cy="371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5"/>
          <p:cNvSpPr>
            <a:spLocks noGrp="1"/>
          </p:cNvSpPr>
          <p:nvPr>
            <p:ph type="title" idx="4294967295"/>
          </p:nvPr>
        </p:nvSpPr>
        <p:spPr bwMode="auto">
          <a:xfrm>
            <a:off x="539750" y="404813"/>
            <a:ext cx="8229600" cy="1584325"/>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a:t>
            </a:r>
            <a:r>
              <a:rPr lang="it-CH" sz="1800" b="1" smtClean="0">
                <a:effectLst/>
                <a:latin typeface="Comic Sans MS" pitchFamily="66" charset="0"/>
              </a:rPr>
              <a:t/>
            </a:r>
            <a:br>
              <a:rPr lang="it-CH" sz="1800" b="1" smtClean="0">
                <a:effectLst/>
                <a:latin typeface="Comic Sans MS" pitchFamily="66" charset="0"/>
              </a:rPr>
            </a:br>
            <a:r>
              <a:rPr lang="it-IT" sz="1800" b="1" smtClean="0">
                <a:solidFill>
                  <a:srgbClr val="C51401"/>
                </a:solidFill>
                <a:effectLst/>
                <a:latin typeface="Comic Sans MS" pitchFamily="66" charset="0"/>
              </a:rPr>
              <a:t>LA PARTECIPAZIONE ATTIVA</a:t>
            </a:r>
            <a:r>
              <a:rPr lang="it-IT" sz="1800" b="1" smtClean="0">
                <a:effectLst/>
                <a:latin typeface="Comic Sans MS" pitchFamily="66" charset="0"/>
              </a:rPr>
              <a:t> FAVORISCE L’APPRENDIMENTO: PIÙ DEL 90% DELLE INFORMAZIONI E DEGLI STIMOLI VENGONO REGISTRATI</a:t>
            </a:r>
            <a:endParaRPr lang="it-CH" sz="1800" b="1" smtClean="0">
              <a:effectLst/>
              <a:latin typeface="Comic Sans MS" pitchFamily="66" charset="0"/>
            </a:endParaRPr>
          </a:p>
        </p:txBody>
      </p:sp>
      <p:pic>
        <p:nvPicPr>
          <p:cNvPr id="33794" name="irc_mi" descr="Risultati immagini per LAVORO DI GRUPPO SCUOLA">
            <a:hlinkClick r:id="rId2"/>
          </p:cNvPr>
          <p:cNvPicPr>
            <a:picLocks noChangeAspect="1" noChangeArrowheads="1"/>
          </p:cNvPicPr>
          <p:nvPr/>
        </p:nvPicPr>
        <p:blipFill>
          <a:blip r:embed="rId3"/>
          <a:srcRect/>
          <a:stretch>
            <a:fillRect/>
          </a:stretch>
        </p:blipFill>
        <p:spPr bwMode="auto">
          <a:xfrm>
            <a:off x="1042988" y="2420938"/>
            <a:ext cx="7596187" cy="400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5"/>
          <p:cNvSpPr>
            <a:spLocks noGrp="1"/>
          </p:cNvSpPr>
          <p:nvPr>
            <p:ph type="title" idx="4294967295"/>
          </p:nvPr>
        </p:nvSpPr>
        <p:spPr bwMode="auto">
          <a:xfrm>
            <a:off x="395288" y="549275"/>
            <a:ext cx="8229600" cy="2087563"/>
          </a:xfrm>
          <a:noFill/>
        </p:spPr>
        <p:txBody>
          <a:bodyPr wrap="square" numCol="1" anchorCtr="0" compatLnSpc="1">
            <a:prstTxWarp prst="textNoShape">
              <a:avLst/>
            </a:prstTxWarp>
          </a:bodyPr>
          <a:lstStyle/>
          <a:p>
            <a:pPr eaLnBrk="1" hangingPunct="1">
              <a:lnSpc>
                <a:spcPts val="3200"/>
              </a:lnSpc>
            </a:pPr>
            <a:r>
              <a:rPr lang="it-CH" sz="1800" b="1" u="sng" smtClean="0">
                <a:effectLst/>
                <a:latin typeface="Comic Sans MS" pitchFamily="66" charset="0"/>
              </a:rPr>
              <a:t>Strategie di studio</a:t>
            </a:r>
            <a:r>
              <a:rPr lang="it-CH" sz="1800" b="1" smtClean="0">
                <a:effectLst/>
                <a:latin typeface="Comic Sans MS" pitchFamily="66" charset="0"/>
              </a:rPr>
              <a:t/>
            </a:r>
            <a:br>
              <a:rPr lang="it-CH" sz="1800" b="1" smtClean="0">
                <a:effectLst/>
                <a:latin typeface="Comic Sans MS" pitchFamily="66" charset="0"/>
              </a:rPr>
            </a:br>
            <a:r>
              <a:rPr lang="it-IT" sz="1600" b="1" smtClean="0">
                <a:solidFill>
                  <a:srgbClr val="C51401"/>
                </a:solidFill>
                <a:effectLst/>
                <a:latin typeface="Comic Sans MS" pitchFamily="66" charset="0"/>
              </a:rPr>
              <a:t>Il lavoro di gruppo</a:t>
            </a:r>
            <a:r>
              <a:rPr lang="it-IT" sz="1600" b="1" smtClean="0">
                <a:effectLst/>
                <a:latin typeface="Comic Sans MS" pitchFamily="66" charset="0"/>
              </a:rPr>
              <a:t> è il sistema più efficiente per essere confrontati con l’argomento di studio. Emergono nuove idee, errori concettuali, modi differenti di vedere la situazione. È fondamentale per scambiare idee durante lo sviluppo di una ricerca. È determinante la partecipazione attiva per far </a:t>
            </a:r>
            <a:r>
              <a:rPr lang="it-IT" sz="1600" b="1" smtClean="0">
                <a:solidFill>
                  <a:srgbClr val="FF0000"/>
                </a:solidFill>
                <a:effectLst/>
                <a:latin typeface="Comic Sans MS" pitchFamily="66" charset="0"/>
              </a:rPr>
              <a:t>emergere eventuali errori concettuali e poterli correggere</a:t>
            </a:r>
            <a:r>
              <a:rPr lang="it-IT" sz="1600" b="1" smtClean="0">
                <a:effectLst/>
                <a:latin typeface="Comic Sans MS" pitchFamily="66" charset="0"/>
              </a:rPr>
              <a:t>.</a:t>
            </a:r>
            <a:r>
              <a:rPr lang="it-IT" smtClean="0">
                <a:effectLst/>
              </a:rPr>
              <a:t> </a:t>
            </a:r>
            <a:endParaRPr lang="it-CH" smtClean="0">
              <a:effectLst/>
            </a:endParaRPr>
          </a:p>
        </p:txBody>
      </p:sp>
      <p:pic>
        <p:nvPicPr>
          <p:cNvPr id="34818" name="irc_mi" descr="Risultati immagini per partecipazione attiva degli alunni">
            <a:hlinkClick r:id="rId2"/>
          </p:cNvPr>
          <p:cNvPicPr>
            <a:picLocks noChangeAspect="1" noChangeArrowheads="1"/>
          </p:cNvPicPr>
          <p:nvPr/>
        </p:nvPicPr>
        <p:blipFill>
          <a:blip r:embed="rId3"/>
          <a:srcRect/>
          <a:stretch>
            <a:fillRect/>
          </a:stretch>
        </p:blipFill>
        <p:spPr bwMode="auto">
          <a:xfrm>
            <a:off x="1763713" y="2997200"/>
            <a:ext cx="5832475" cy="341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5"/>
          <p:cNvSpPr>
            <a:spLocks noGrp="1"/>
          </p:cNvSpPr>
          <p:nvPr>
            <p:ph type="title" idx="4294967295"/>
          </p:nvPr>
        </p:nvSpPr>
        <p:spPr bwMode="auto">
          <a:xfrm>
            <a:off x="323850" y="404813"/>
            <a:ext cx="8229600" cy="3455987"/>
          </a:xfrm>
          <a:noFill/>
        </p:spPr>
        <p:txBody>
          <a:bodyPr wrap="square" numCol="1" anchorCtr="0" compatLnSpc="1">
            <a:prstTxWarp prst="textNoShape">
              <a:avLst/>
            </a:prstTxWarp>
          </a:bodyPr>
          <a:lstStyle/>
          <a:p>
            <a:pPr eaLnBrk="1" hangingPunct="1">
              <a:lnSpc>
                <a:spcPts val="3200"/>
              </a:lnSpc>
            </a:pPr>
            <a:r>
              <a:rPr lang="it-CH" sz="4400" b="1" smtClean="0">
                <a:effectLst/>
                <a:latin typeface="Comic Sans MS" pitchFamily="66" charset="0"/>
              </a:rPr>
              <a:t>4</a:t>
            </a:r>
            <a:r>
              <a:rPr lang="it-CH" sz="3600" b="1" smtClean="0">
                <a:effectLst/>
                <a:latin typeface="Comic Sans MS" pitchFamily="66" charset="0"/>
              </a:rPr>
              <a:t>) Attenzione e concentrazione</a:t>
            </a:r>
            <a:br>
              <a:rPr lang="it-CH" sz="36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spTree>
    <p:extLst>
      <p:ext uri="{BB962C8B-B14F-4D97-AF65-F5344CB8AC3E}">
        <p14:creationId xmlns:p14="http://schemas.microsoft.com/office/powerpoint/2010/main" val="91869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5"/>
          <p:cNvSpPr>
            <a:spLocks noGrp="1"/>
          </p:cNvSpPr>
          <p:nvPr>
            <p:ph type="title" idx="4294967295"/>
          </p:nvPr>
        </p:nvSpPr>
        <p:spPr bwMode="auto">
          <a:xfrm>
            <a:off x="330200" y="981075"/>
            <a:ext cx="8229600" cy="15843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solidFill>
                  <a:srgbClr val="FF0000"/>
                </a:solidFill>
                <a:effectLst/>
                <a:latin typeface="Comic Sans MS" pitchFamily="66" charset="0"/>
              </a:rPr>
              <a:t>Concentrazione</a:t>
            </a:r>
            <a:r>
              <a:rPr lang="it-IT" sz="1600" b="1" smtClean="0">
                <a:effectLst/>
                <a:latin typeface="Comic Sans MS" pitchFamily="66" charset="0"/>
              </a:rPr>
              <a:t> e </a:t>
            </a:r>
            <a:r>
              <a:rPr lang="it-IT" sz="1600" b="1" smtClean="0">
                <a:solidFill>
                  <a:srgbClr val="FF0000"/>
                </a:solidFill>
                <a:effectLst/>
                <a:latin typeface="Comic Sans MS" pitchFamily="66" charset="0"/>
              </a:rPr>
              <a:t>rilassamento</a:t>
            </a:r>
            <a:r>
              <a:rPr lang="it-IT" sz="1600" b="1" smtClean="0">
                <a:effectLst/>
                <a:latin typeface="Comic Sans MS" pitchFamily="66" charset="0"/>
              </a:rPr>
              <a:t> alla base dell’apprendimento. </a:t>
            </a:r>
            <a:r>
              <a:rPr lang="it-IT" sz="1600" b="1" smtClean="0">
                <a:solidFill>
                  <a:srgbClr val="FF0000"/>
                </a:solidFill>
                <a:effectLst/>
                <a:latin typeface="Comic Sans MS" pitchFamily="66" charset="0"/>
              </a:rPr>
              <a:t>ELIMINA FATTORI DI DISTRAZIONE.</a:t>
            </a: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L’ambiente di studio e di lavoro deve favorire CONCENTRAZIONE E RILASSAMENTO.</a:t>
            </a:r>
            <a:endParaRPr lang="it-CH" sz="1600" b="1" smtClean="0">
              <a:solidFill>
                <a:srgbClr val="C51401"/>
              </a:solidFill>
              <a:effectLst/>
              <a:latin typeface="Comic Sans MS" pitchFamily="66" charset="0"/>
            </a:endParaRPr>
          </a:p>
        </p:txBody>
      </p:sp>
      <p:pic>
        <p:nvPicPr>
          <p:cNvPr id="35842" name="Picture 6" descr="Risultati immagini per distrazioni nello studio">
            <a:hlinkClick r:id="rId2"/>
          </p:cNvPr>
          <p:cNvPicPr>
            <a:picLocks noChangeAspect="1" noChangeArrowheads="1"/>
          </p:cNvPicPr>
          <p:nvPr/>
        </p:nvPicPr>
        <p:blipFill>
          <a:blip r:embed="rId3"/>
          <a:srcRect/>
          <a:stretch>
            <a:fillRect/>
          </a:stretch>
        </p:blipFill>
        <p:spPr bwMode="auto">
          <a:xfrm>
            <a:off x="1403350" y="2741613"/>
            <a:ext cx="3041650" cy="1566862"/>
          </a:xfrm>
          <a:prstGeom prst="rect">
            <a:avLst/>
          </a:prstGeom>
          <a:noFill/>
          <a:ln w="9525">
            <a:noFill/>
            <a:miter lim="800000"/>
            <a:headEnd/>
            <a:tailEnd/>
          </a:ln>
        </p:spPr>
      </p:pic>
      <p:pic>
        <p:nvPicPr>
          <p:cNvPr id="35843" name="Picture 2" descr="Risultati immagini per distrazioni">
            <a:hlinkClick r:id="rId4"/>
          </p:cNvPr>
          <p:cNvPicPr>
            <a:picLocks noChangeAspect="1" noChangeArrowheads="1"/>
          </p:cNvPicPr>
          <p:nvPr/>
        </p:nvPicPr>
        <p:blipFill>
          <a:blip r:embed="rId5"/>
          <a:srcRect/>
          <a:stretch>
            <a:fillRect/>
          </a:stretch>
        </p:blipFill>
        <p:spPr bwMode="auto">
          <a:xfrm>
            <a:off x="4716463" y="4686300"/>
            <a:ext cx="3487737" cy="1744663"/>
          </a:xfrm>
          <a:prstGeom prst="rect">
            <a:avLst/>
          </a:prstGeom>
          <a:noFill/>
          <a:ln w="9525">
            <a:noFill/>
            <a:miter lim="800000"/>
            <a:headEnd/>
            <a:tailEnd/>
          </a:ln>
        </p:spPr>
      </p:pic>
      <p:pic>
        <p:nvPicPr>
          <p:cNvPr id="35844" name="Picture 5" descr="Risultati immagini per CONCENTRAZIONE">
            <a:hlinkClick r:id="rId6"/>
          </p:cNvPr>
          <p:cNvPicPr>
            <a:picLocks noChangeAspect="1" noChangeArrowheads="1"/>
          </p:cNvPicPr>
          <p:nvPr/>
        </p:nvPicPr>
        <p:blipFill>
          <a:blip r:embed="rId7"/>
          <a:srcRect/>
          <a:stretch>
            <a:fillRect/>
          </a:stretch>
        </p:blipFill>
        <p:spPr bwMode="auto">
          <a:xfrm>
            <a:off x="5292725" y="2741613"/>
            <a:ext cx="2736850" cy="1649412"/>
          </a:xfrm>
          <a:prstGeom prst="rect">
            <a:avLst/>
          </a:prstGeom>
          <a:noFill/>
          <a:ln w="9525">
            <a:noFill/>
            <a:miter lim="800000"/>
            <a:headEnd/>
            <a:tailEnd/>
          </a:ln>
        </p:spPr>
      </p:pic>
      <p:pic>
        <p:nvPicPr>
          <p:cNvPr id="35845" name="Picture 8" descr="Risultati immagini per distrazioni nello studio">
            <a:hlinkClick r:id="rId8"/>
          </p:cNvPr>
          <p:cNvPicPr>
            <a:picLocks noChangeAspect="1" noChangeArrowheads="1"/>
          </p:cNvPicPr>
          <p:nvPr/>
        </p:nvPicPr>
        <p:blipFill>
          <a:blip r:embed="rId9"/>
          <a:srcRect/>
          <a:stretch>
            <a:fillRect/>
          </a:stretch>
        </p:blipFill>
        <p:spPr bwMode="auto">
          <a:xfrm>
            <a:off x="1403350" y="4829175"/>
            <a:ext cx="2400300" cy="160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5"/>
          <p:cNvSpPr>
            <a:spLocks noGrp="1"/>
          </p:cNvSpPr>
          <p:nvPr>
            <p:ph type="title" idx="4294967295"/>
          </p:nvPr>
        </p:nvSpPr>
        <p:spPr bwMode="auto">
          <a:xfrm>
            <a:off x="395288" y="549275"/>
            <a:ext cx="8229600" cy="2519363"/>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t>
            </a:r>
            <a:r>
              <a:rPr lang="it-CH" sz="1600" b="1" smtClean="0">
                <a:solidFill>
                  <a:srgbClr val="FF0000"/>
                </a:solidFill>
                <a:effectLst/>
                <a:latin typeface="Comic Sans MS" pitchFamily="66" charset="0"/>
              </a:rPr>
              <a:t>a</a:t>
            </a:r>
            <a:r>
              <a:rPr lang="it-IT" sz="1600" b="1" smtClean="0">
                <a:solidFill>
                  <a:srgbClr val="FF0000"/>
                </a:solidFill>
                <a:effectLst/>
                <a:latin typeface="Comic Sans MS" pitchFamily="66" charset="0"/>
              </a:rPr>
              <a:t>ttenzione e concentrazione</a:t>
            </a:r>
            <a:r>
              <a:rPr lang="it-IT" sz="1600" b="1" smtClean="0">
                <a:effectLst/>
                <a:latin typeface="Comic Sans MS" pitchFamily="66" charset="0"/>
              </a:rPr>
              <a:t>. </a:t>
            </a:r>
            <a:br>
              <a:rPr lang="it-IT" sz="1600" b="1" smtClean="0">
                <a:effectLst/>
                <a:latin typeface="Comic Sans MS" pitchFamily="66" charset="0"/>
              </a:rPr>
            </a:br>
            <a:r>
              <a:rPr lang="it-IT" sz="1600" b="1" smtClean="0">
                <a:effectLst/>
                <a:latin typeface="Comic Sans MS" pitchFamily="66" charset="0"/>
              </a:rPr>
              <a:t>ELIMINA TUTTI I FATTORI DI DISTRAZIONE. Impediscono ai sensi di registrare le informazioni. </a:t>
            </a:r>
            <a:br>
              <a:rPr lang="it-IT" sz="1600" b="1" smtClean="0">
                <a:effectLst/>
                <a:latin typeface="Comic Sans MS" pitchFamily="66" charset="0"/>
              </a:rPr>
            </a:br>
            <a:r>
              <a:rPr lang="it-IT" sz="1600" b="1" smtClean="0">
                <a:effectLst/>
                <a:latin typeface="Comic Sans MS" pitchFamily="66" charset="0"/>
              </a:rPr>
              <a:t>Dirigi (fai convergere) i tuoi sensi su ciò che stai facendo. PRESTA ATTENZIONE.</a:t>
            </a:r>
            <a:br>
              <a:rPr lang="it-IT" sz="1600" b="1" smtClean="0">
                <a:effectLst/>
                <a:latin typeface="Comic Sans MS" pitchFamily="66" charset="0"/>
              </a:rPr>
            </a:br>
            <a:r>
              <a:rPr lang="it-IT" sz="1600" b="1" smtClean="0">
                <a:solidFill>
                  <a:srgbClr val="FF0000"/>
                </a:solidFill>
                <a:effectLst/>
                <a:latin typeface="Comic Sans MS" pitchFamily="66" charset="0"/>
              </a:rPr>
              <a:t>NELLA GUIDA COSÌ COME NELLO STUDIO!!!!!</a:t>
            </a:r>
            <a:endParaRPr lang="it-CH" sz="1600" b="1" smtClean="0">
              <a:solidFill>
                <a:srgbClr val="FF0000"/>
              </a:solidFill>
              <a:effectLst/>
              <a:latin typeface="Comic Sans MS" pitchFamily="66" charset="0"/>
            </a:endParaRPr>
          </a:p>
        </p:txBody>
      </p:sp>
      <p:pic>
        <p:nvPicPr>
          <p:cNvPr id="36866" name="Picture 4" descr="Risultati immagini per distrazioni">
            <a:hlinkClick r:id="rId2"/>
          </p:cNvPr>
          <p:cNvPicPr>
            <a:picLocks noChangeAspect="1" noChangeArrowheads="1"/>
          </p:cNvPicPr>
          <p:nvPr/>
        </p:nvPicPr>
        <p:blipFill>
          <a:blip r:embed="rId3"/>
          <a:srcRect/>
          <a:stretch>
            <a:fillRect/>
          </a:stretch>
        </p:blipFill>
        <p:spPr bwMode="auto">
          <a:xfrm>
            <a:off x="611188" y="3316288"/>
            <a:ext cx="3313112" cy="2776537"/>
          </a:xfrm>
          <a:prstGeom prst="rect">
            <a:avLst/>
          </a:prstGeom>
          <a:noFill/>
          <a:ln w="9525">
            <a:noFill/>
            <a:miter lim="800000"/>
            <a:headEnd/>
            <a:tailEnd/>
          </a:ln>
        </p:spPr>
      </p:pic>
      <p:pic>
        <p:nvPicPr>
          <p:cNvPr id="36867" name="Picture 2" descr="Risultati immagini per distrazioni nello studio">
            <a:hlinkClick r:id="rId4"/>
          </p:cNvPr>
          <p:cNvPicPr>
            <a:picLocks noChangeAspect="1" noChangeArrowheads="1"/>
          </p:cNvPicPr>
          <p:nvPr/>
        </p:nvPicPr>
        <p:blipFill>
          <a:blip r:embed="rId5"/>
          <a:srcRect/>
          <a:stretch>
            <a:fillRect/>
          </a:stretch>
        </p:blipFill>
        <p:spPr bwMode="auto">
          <a:xfrm>
            <a:off x="4356100" y="3316288"/>
            <a:ext cx="4735513" cy="277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5"/>
          <p:cNvSpPr>
            <a:spLocks noGrp="1"/>
          </p:cNvSpPr>
          <p:nvPr>
            <p:ph type="title" idx="4294967295"/>
          </p:nvPr>
        </p:nvSpPr>
        <p:spPr bwMode="auto">
          <a:xfrm>
            <a:off x="395288" y="549275"/>
            <a:ext cx="8229600" cy="4535488"/>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Imparare ad apprendere significa imparare a concentrarsi.</a:t>
            </a: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“L’apprendimento è una facoltà mentale che </a:t>
            </a:r>
            <a:r>
              <a:rPr lang="it-IT" sz="2000" b="1" smtClean="0">
                <a:solidFill>
                  <a:srgbClr val="FF0000"/>
                </a:solidFill>
                <a:effectLst/>
                <a:latin typeface="Comic Sans MS" pitchFamily="66" charset="0"/>
              </a:rPr>
              <a:t>dipende dalla capacità di concentrarsi.</a:t>
            </a:r>
            <a:r>
              <a:rPr lang="it-IT" sz="1600" b="1" smtClean="0">
                <a:effectLst/>
                <a:latin typeface="Comic Sans MS" pitchFamily="66" charset="0"/>
              </a:rPr>
              <a:t> Se riusciamo a concentrarci su ciò che facciamo saremo in grado di ottimizzare l’apprendimento e il tempo necessario per lo stesso. </a:t>
            </a:r>
            <a:r>
              <a:rPr lang="it-IT" sz="1600" b="1" smtClean="0">
                <a:solidFill>
                  <a:srgbClr val="FF0000"/>
                </a:solidFill>
                <a:effectLst/>
                <a:latin typeface="Comic Sans MS" pitchFamily="66" charset="0"/>
              </a:rPr>
              <a:t>La concentrazione è una qualità che va allenata, ed è strettamente legata alla capacità di prestare attenzione,</a:t>
            </a:r>
            <a:r>
              <a:rPr lang="it-IT" sz="1600" b="1" smtClean="0">
                <a:effectLst/>
                <a:latin typeface="Comic Sans MS" pitchFamily="66" charset="0"/>
              </a:rPr>
              <a:t> e riportare l’attenzione su un determinato punto”.</a:t>
            </a:r>
            <a:r>
              <a:rPr lang="it-CH" sz="1600" b="1" smtClean="0">
                <a:effectLst/>
              </a:rPr>
              <a:t/>
            </a:r>
            <a:br>
              <a:rPr lang="it-CH" sz="1600" b="1" smtClean="0">
                <a:effectLst/>
              </a:rPr>
            </a:br>
            <a:endParaRPr lang="it-CH" sz="16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5"/>
          <p:cNvSpPr>
            <a:spLocks noGrp="1"/>
          </p:cNvSpPr>
          <p:nvPr>
            <p:ph type="title" idx="4294967295"/>
          </p:nvPr>
        </p:nvSpPr>
        <p:spPr bwMode="auto">
          <a:xfrm>
            <a:off x="395288" y="549275"/>
            <a:ext cx="8229600" cy="26638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Cosa significa </a:t>
            </a:r>
            <a:r>
              <a:rPr lang="it-IT" sz="1800" b="1" smtClean="0">
                <a:solidFill>
                  <a:srgbClr val="FF0000"/>
                </a:solidFill>
                <a:effectLst/>
                <a:latin typeface="Comic Sans MS" pitchFamily="66" charset="0"/>
              </a:rPr>
              <a:t>concentrazione</a:t>
            </a:r>
            <a:r>
              <a:rPr lang="it-IT" sz="1600" b="1" smtClean="0">
                <a:effectLst/>
                <a:latin typeface="Comic Sans MS" pitchFamily="66" charset="0"/>
              </a:rPr>
              <a:t>, e qual è la differenza con l’</a:t>
            </a:r>
            <a:r>
              <a:rPr lang="it-IT" sz="1800" b="1" smtClean="0">
                <a:solidFill>
                  <a:srgbClr val="FF0000"/>
                </a:solidFill>
                <a:effectLst/>
                <a:latin typeface="Comic Sans MS" pitchFamily="66" charset="0"/>
              </a:rPr>
              <a:t>attenzione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Sarebbe appropriato un cartello come quello mostrato con la scritta:</a:t>
            </a:r>
            <a:br>
              <a:rPr lang="it-IT" sz="1600" b="1" smtClean="0">
                <a:effectLst/>
                <a:latin typeface="Comic Sans MS" pitchFamily="66" charset="0"/>
              </a:rPr>
            </a:br>
            <a:r>
              <a:rPr lang="it-IT" sz="1600" b="1" smtClean="0">
                <a:effectLst/>
                <a:latin typeface="Comic Sans MS" pitchFamily="66" charset="0"/>
              </a:rPr>
              <a:t>«concentrazione corrente elettrica»?</a:t>
            </a:r>
            <a:endParaRPr lang="it-CH" sz="1600" b="1" smtClean="0">
              <a:solidFill>
                <a:srgbClr val="C51401"/>
              </a:solidFill>
              <a:effectLst/>
              <a:latin typeface="Comic Sans MS" pitchFamily="66" charset="0"/>
            </a:endParaRPr>
          </a:p>
        </p:txBody>
      </p:sp>
      <p:pic>
        <p:nvPicPr>
          <p:cNvPr id="39938" name="Picture 2" descr="Risultati immagini per significato di attenzione">
            <a:hlinkClick r:id="rId2"/>
          </p:cNvPr>
          <p:cNvPicPr>
            <a:picLocks noChangeAspect="1" noChangeArrowheads="1"/>
          </p:cNvPicPr>
          <p:nvPr/>
        </p:nvPicPr>
        <p:blipFill>
          <a:blip r:embed="rId3"/>
          <a:srcRect/>
          <a:stretch>
            <a:fillRect/>
          </a:stretch>
        </p:blipFill>
        <p:spPr bwMode="auto">
          <a:xfrm>
            <a:off x="2051050" y="4221163"/>
            <a:ext cx="5387975" cy="192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5"/>
          <p:cNvSpPr>
            <a:spLocks noGrp="1"/>
          </p:cNvSpPr>
          <p:nvPr>
            <p:ph type="title" idx="4294967295"/>
          </p:nvPr>
        </p:nvSpPr>
        <p:spPr bwMode="auto">
          <a:xfrm>
            <a:off x="395288" y="1125538"/>
            <a:ext cx="8229600" cy="2590800"/>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Cosa significa </a:t>
            </a:r>
            <a:r>
              <a:rPr lang="it-IT" sz="1800" b="1" smtClean="0">
                <a:solidFill>
                  <a:srgbClr val="FF0000"/>
                </a:solidFill>
                <a:effectLst/>
                <a:latin typeface="Comic Sans MS" pitchFamily="66" charset="0"/>
              </a:rPr>
              <a:t>concentrazione</a:t>
            </a:r>
            <a:r>
              <a:rPr lang="it-IT" sz="1600" b="1" smtClean="0">
                <a:effectLst/>
                <a:latin typeface="Comic Sans MS" pitchFamily="66" charset="0"/>
              </a:rPr>
              <a:t>, e qual è la differenza con l’</a:t>
            </a:r>
            <a:r>
              <a:rPr lang="it-IT" sz="1800" b="1" smtClean="0">
                <a:solidFill>
                  <a:srgbClr val="FF0000"/>
                </a:solidFill>
                <a:effectLst/>
                <a:latin typeface="Comic Sans MS" pitchFamily="66" charset="0"/>
              </a:rPr>
              <a:t>attenzione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Considera i seguenti due esempi.</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endParaRPr lang="it-CH" sz="14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5"/>
          <p:cNvSpPr>
            <a:spLocks noGrp="1"/>
          </p:cNvSpPr>
          <p:nvPr>
            <p:ph type="title" idx="4294967295"/>
          </p:nvPr>
        </p:nvSpPr>
        <p:spPr bwMode="auto">
          <a:xfrm>
            <a:off x="395288" y="115888"/>
            <a:ext cx="8229600" cy="22320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400" smtClean="0">
                <a:effectLst/>
                <a:latin typeface="Comic Sans MS" pitchFamily="66" charset="0"/>
              </a:rPr>
              <a:t>Stai eseguendo una corsa d’orientamento, stai correndo nel bosco e attraverso l’analisi della cartina lasci il sentiero per tagliare verso il punto che devi raggiungere; il tuo compagno ti grida</a:t>
            </a:r>
            <a:r>
              <a:rPr lang="it-IT" sz="1400" b="1" smtClean="0">
                <a:effectLst/>
                <a:latin typeface="Comic Sans MS" pitchFamily="66" charset="0"/>
              </a:rPr>
              <a:t>: “attenzione!!!”.</a:t>
            </a:r>
            <a:r>
              <a:rPr lang="it-IT" sz="1400" smtClean="0">
                <a:effectLst/>
                <a:latin typeface="Comic Sans MS" pitchFamily="66" charset="0"/>
              </a:rPr>
              <a:t> Come reagisci? Come reagiresti se ti gridasse: </a:t>
            </a:r>
            <a:r>
              <a:rPr lang="it-IT" sz="1400" b="1" smtClean="0">
                <a:effectLst/>
                <a:latin typeface="Comic Sans MS" pitchFamily="66" charset="0"/>
              </a:rPr>
              <a:t>concentrazione!!!</a:t>
            </a:r>
            <a:r>
              <a:rPr lang="it-IT" sz="1400" smtClean="0">
                <a:effectLst/>
                <a:latin typeface="Comic Sans MS" pitchFamily="66" charset="0"/>
              </a:rPr>
              <a:t>?</a:t>
            </a:r>
            <a:endParaRPr lang="it-CH" sz="1400" b="1" smtClean="0">
              <a:solidFill>
                <a:srgbClr val="C51401"/>
              </a:solidFill>
              <a:effectLst/>
              <a:latin typeface="Comic Sans MS" pitchFamily="66" charset="0"/>
            </a:endParaRPr>
          </a:p>
        </p:txBody>
      </p:sp>
      <p:pic>
        <p:nvPicPr>
          <p:cNvPr id="41986" name="Picture 2" descr="Risultati immagini per corsa orientamento nel bosco">
            <a:hlinkClick r:id="rId2"/>
          </p:cNvPr>
          <p:cNvPicPr>
            <a:picLocks noChangeAspect="1" noChangeArrowheads="1"/>
          </p:cNvPicPr>
          <p:nvPr/>
        </p:nvPicPr>
        <p:blipFill>
          <a:blip r:embed="rId3"/>
          <a:srcRect/>
          <a:stretch>
            <a:fillRect/>
          </a:stretch>
        </p:blipFill>
        <p:spPr bwMode="auto">
          <a:xfrm>
            <a:off x="1763713" y="2636838"/>
            <a:ext cx="5545137" cy="371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5"/>
          <p:cNvSpPr>
            <a:spLocks noGrp="1"/>
          </p:cNvSpPr>
          <p:nvPr>
            <p:ph type="title" idx="4294967295"/>
          </p:nvPr>
        </p:nvSpPr>
        <p:spPr bwMode="auto">
          <a:xfrm>
            <a:off x="323850" y="404813"/>
            <a:ext cx="8229600" cy="2330450"/>
          </a:xfrm>
          <a:noFill/>
        </p:spPr>
        <p:txBody>
          <a:bodyPr wrap="square" numCol="1" anchorCtr="0" compatLnSpc="1">
            <a:prstTxWarp prst="textNoShape">
              <a:avLst/>
            </a:prstTxWarp>
          </a:bodyPr>
          <a:lstStyle/>
          <a:p>
            <a:pPr eaLnBrk="1" hangingPunct="1">
              <a:lnSpc>
                <a:spcPts val="3200"/>
              </a:lnSpc>
            </a:pPr>
            <a:r>
              <a:rPr lang="it-CH" sz="4400" b="1" smtClean="0">
                <a:effectLst/>
                <a:latin typeface="Comic Sans MS" pitchFamily="66" charset="0"/>
              </a:rPr>
              <a:t>COME OTTIMIZZARE IL</a:t>
            </a:r>
            <a:br>
              <a:rPr lang="it-CH" sz="4400" b="1" smtClean="0">
                <a:effectLst/>
                <a:latin typeface="Comic Sans MS" pitchFamily="66" charset="0"/>
              </a:rPr>
            </a:br>
            <a:r>
              <a:rPr lang="it-CH" sz="4400" b="1" smtClean="0">
                <a:effectLst/>
                <a:latin typeface="Comic Sans MS" pitchFamily="66" charset="0"/>
              </a:rPr>
              <a:t/>
            </a:r>
            <a:br>
              <a:rPr lang="it-CH" sz="4400" b="1" smtClean="0">
                <a:effectLst/>
                <a:latin typeface="Comic Sans MS" pitchFamily="66" charset="0"/>
              </a:rPr>
            </a:br>
            <a:r>
              <a:rPr lang="it-CH" sz="4400" b="1" smtClean="0">
                <a:effectLst/>
                <a:latin typeface="Comic Sans MS" pitchFamily="66" charset="0"/>
              </a:rPr>
              <a:t> RENDIMENTO COGNITIVO</a:t>
            </a:r>
            <a:br>
              <a:rPr lang="it-CH" sz="44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pic>
        <p:nvPicPr>
          <p:cNvPr id="17410" name="Picture 2" descr="Risultati immagini per distrazioni nello studio">
            <a:hlinkClick r:id="rId2"/>
          </p:cNvPr>
          <p:cNvPicPr>
            <a:picLocks noChangeAspect="1" noChangeArrowheads="1"/>
          </p:cNvPicPr>
          <p:nvPr/>
        </p:nvPicPr>
        <p:blipFill>
          <a:blip r:embed="rId3"/>
          <a:srcRect/>
          <a:stretch>
            <a:fillRect/>
          </a:stretch>
        </p:blipFill>
        <p:spPr bwMode="auto">
          <a:xfrm>
            <a:off x="539750" y="2206625"/>
            <a:ext cx="8061325" cy="403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5"/>
          <p:cNvSpPr>
            <a:spLocks noGrp="1"/>
          </p:cNvSpPr>
          <p:nvPr>
            <p:ph type="title" idx="4294967295"/>
          </p:nvPr>
        </p:nvSpPr>
        <p:spPr bwMode="auto">
          <a:xfrm>
            <a:off x="385763" y="404813"/>
            <a:ext cx="8229600" cy="22320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IT" sz="1400" smtClean="0">
                <a:effectLst/>
                <a:latin typeface="Comic Sans MS" pitchFamily="66" charset="0"/>
              </a:rPr>
              <a:t/>
            </a:r>
            <a:br>
              <a:rPr lang="it-IT" sz="1400" smtClean="0">
                <a:effectLst/>
                <a:latin typeface="Comic Sans MS" pitchFamily="66" charset="0"/>
              </a:rPr>
            </a:br>
            <a:r>
              <a:rPr lang="it-IT" sz="1400" smtClean="0">
                <a:effectLst/>
                <a:latin typeface="Comic Sans MS" pitchFamily="66" charset="0"/>
              </a:rPr>
              <a:t>Stai facendo una partita di calcio. Il tuo ruolo è difensore. La palla è degli avversari, e il tuo allenatore ti grida: </a:t>
            </a:r>
            <a:r>
              <a:rPr lang="it-IT" sz="1400" b="1" smtClean="0">
                <a:effectLst/>
                <a:latin typeface="Comic Sans MS" pitchFamily="66" charset="0"/>
              </a:rPr>
              <a:t>attenzione!!!!.</a:t>
            </a:r>
            <a:r>
              <a:rPr lang="it-IT" sz="1400" smtClean="0">
                <a:effectLst/>
                <a:latin typeface="Comic Sans MS" pitchFamily="66" charset="0"/>
              </a:rPr>
              <a:t> Come reagisci? Come reagiresti se ti gridasse </a:t>
            </a:r>
            <a:r>
              <a:rPr lang="it-IT" sz="1400" b="1" smtClean="0">
                <a:effectLst/>
                <a:latin typeface="Comic Sans MS" pitchFamily="66" charset="0"/>
              </a:rPr>
              <a:t>concentrazione!!!?</a:t>
            </a:r>
            <a:endParaRPr lang="it-CH" sz="1400" b="1" smtClean="0">
              <a:solidFill>
                <a:srgbClr val="C51401"/>
              </a:solidFill>
              <a:effectLst/>
              <a:latin typeface="Comic Sans MS" pitchFamily="66" charset="0"/>
            </a:endParaRPr>
          </a:p>
        </p:txBody>
      </p:sp>
      <p:pic>
        <p:nvPicPr>
          <p:cNvPr id="43010" name="Picture 2" descr="Risultati immagini per azione difensiva calcio">
            <a:hlinkClick r:id="rId2"/>
          </p:cNvPr>
          <p:cNvPicPr>
            <a:picLocks noChangeAspect="1" noChangeArrowheads="1"/>
          </p:cNvPicPr>
          <p:nvPr/>
        </p:nvPicPr>
        <p:blipFill>
          <a:blip r:embed="rId3"/>
          <a:srcRect/>
          <a:stretch>
            <a:fillRect/>
          </a:stretch>
        </p:blipFill>
        <p:spPr bwMode="auto">
          <a:xfrm>
            <a:off x="1116013" y="2749550"/>
            <a:ext cx="6799262"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5"/>
          <p:cNvSpPr>
            <a:spLocks noGrp="1"/>
          </p:cNvSpPr>
          <p:nvPr>
            <p:ph type="title" idx="4294967295"/>
          </p:nvPr>
        </p:nvSpPr>
        <p:spPr bwMode="auto">
          <a:xfrm>
            <a:off x="395288" y="188913"/>
            <a:ext cx="8229600" cy="3455987"/>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Cosa significa </a:t>
            </a:r>
            <a:r>
              <a:rPr lang="it-IT" sz="1800" b="1" smtClean="0">
                <a:solidFill>
                  <a:srgbClr val="FF0000"/>
                </a:solidFill>
                <a:effectLst/>
                <a:latin typeface="Comic Sans MS" pitchFamily="66" charset="0"/>
              </a:rPr>
              <a:t>concentrazione</a:t>
            </a:r>
            <a:r>
              <a:rPr lang="it-IT" sz="1600" b="1" smtClean="0">
                <a:effectLst/>
                <a:latin typeface="Comic Sans MS" pitchFamily="66" charset="0"/>
              </a:rPr>
              <a:t>, e qual è la differenza con l’</a:t>
            </a:r>
            <a:r>
              <a:rPr lang="it-IT" sz="1800" b="1" smtClean="0">
                <a:solidFill>
                  <a:srgbClr val="FF0000"/>
                </a:solidFill>
                <a:effectLst/>
                <a:latin typeface="Comic Sans MS" pitchFamily="66" charset="0"/>
              </a:rPr>
              <a:t>attenzione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2000" b="1" smtClean="0">
                <a:solidFill>
                  <a:srgbClr val="FF0000"/>
                </a:solidFill>
                <a:effectLst/>
                <a:latin typeface="Comic Sans MS" pitchFamily="66" charset="0"/>
              </a:rPr>
              <a:t>L'attenzione è quello stato mentale che attira la nostra mente e i nostri sensi verso un determinato punto o una determinata situazione.</a:t>
            </a:r>
            <a:br>
              <a:rPr lang="it-IT" sz="2000" b="1" smtClean="0">
                <a:solidFill>
                  <a:srgbClr val="FF0000"/>
                </a:solidFill>
                <a:effectLst/>
                <a:latin typeface="Comic Sans MS" pitchFamily="66" charset="0"/>
              </a:rPr>
            </a:br>
            <a:r>
              <a:rPr lang="it-IT" sz="1600" b="1" smtClean="0">
                <a:effectLst/>
                <a:latin typeface="Comic Sans MS" pitchFamily="66" charset="0"/>
              </a:rPr>
              <a:t>L’attenzione può quindi essere considerata come un faro che può essere spostato dalla nostra volontà in una determinata direzione.</a:t>
            </a:r>
            <a:endParaRPr lang="it-CH" sz="1600" b="1" smtClean="0">
              <a:effectLst/>
              <a:latin typeface="Comic Sans MS" pitchFamily="66" charset="0"/>
            </a:endParaRPr>
          </a:p>
        </p:txBody>
      </p:sp>
      <p:pic>
        <p:nvPicPr>
          <p:cNvPr id="44034" name="Picture 2" descr="la-concentrazione"/>
          <p:cNvPicPr>
            <a:picLocks noChangeAspect="1" noChangeArrowheads="1"/>
          </p:cNvPicPr>
          <p:nvPr/>
        </p:nvPicPr>
        <p:blipFill>
          <a:blip r:embed="rId2"/>
          <a:srcRect/>
          <a:stretch>
            <a:fillRect/>
          </a:stretch>
        </p:blipFill>
        <p:spPr bwMode="auto">
          <a:xfrm>
            <a:off x="3132138" y="3860800"/>
            <a:ext cx="266382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5"/>
          <p:cNvSpPr>
            <a:spLocks noGrp="1"/>
          </p:cNvSpPr>
          <p:nvPr>
            <p:ph type="title" idx="4294967295"/>
          </p:nvPr>
        </p:nvSpPr>
        <p:spPr bwMode="auto">
          <a:xfrm>
            <a:off x="395288" y="620713"/>
            <a:ext cx="8229600" cy="561657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Cosa significa </a:t>
            </a:r>
            <a:r>
              <a:rPr lang="it-IT" sz="1800" b="1" smtClean="0">
                <a:solidFill>
                  <a:srgbClr val="FF0000"/>
                </a:solidFill>
                <a:effectLst/>
                <a:latin typeface="Comic Sans MS" pitchFamily="66" charset="0"/>
              </a:rPr>
              <a:t>concentrazione</a:t>
            </a:r>
            <a:r>
              <a:rPr lang="it-IT" sz="1600" b="1" smtClean="0">
                <a:effectLst/>
                <a:latin typeface="Comic Sans MS" pitchFamily="66" charset="0"/>
              </a:rPr>
              <a:t>, e qual è la differenza con l’</a:t>
            </a:r>
            <a:r>
              <a:rPr lang="it-IT" sz="1800" b="1" smtClean="0">
                <a:solidFill>
                  <a:srgbClr val="FF0000"/>
                </a:solidFill>
                <a:effectLst/>
                <a:latin typeface="Comic Sans MS" pitchFamily="66" charset="0"/>
              </a:rPr>
              <a:t>attenzione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2000" b="1" smtClean="0">
                <a:solidFill>
                  <a:srgbClr val="FF0000"/>
                </a:solidFill>
                <a:effectLst/>
                <a:latin typeface="Comic Sans MS" pitchFamily="66" charset="0"/>
              </a:rPr>
              <a:t>La concentrazione è lo stato mentale successivo all'attenzione, è </a:t>
            </a:r>
            <a:r>
              <a:rPr lang="it-IT" sz="2000" b="1" u="sng" smtClean="0">
                <a:solidFill>
                  <a:srgbClr val="FF0000"/>
                </a:solidFill>
                <a:effectLst/>
                <a:latin typeface="Comic Sans MS" pitchFamily="66" charset="0"/>
              </a:rPr>
              <a:t>uno sforzo che richiede molte più risorse mentali</a:t>
            </a:r>
            <a:r>
              <a:rPr lang="it-IT" sz="2000" b="1" smtClean="0">
                <a:solidFill>
                  <a:srgbClr val="FF0000"/>
                </a:solidFill>
                <a:effectLst/>
                <a:latin typeface="Comic Sans MS" pitchFamily="66" charset="0"/>
              </a:rPr>
              <a:t>. La concentrazione si allena.</a:t>
            </a:r>
            <a:br>
              <a:rPr lang="it-IT" sz="2000" b="1" smtClean="0">
                <a:solidFill>
                  <a:srgbClr val="FF0000"/>
                </a:solidFill>
                <a:effectLst/>
                <a:latin typeface="Comic Sans MS" pitchFamily="66" charset="0"/>
              </a:rPr>
            </a:br>
            <a:r>
              <a:rPr lang="it-IT" sz="2000" b="1" smtClean="0">
                <a:solidFill>
                  <a:srgbClr val="FF0000"/>
                </a:solidFill>
                <a:effectLst/>
                <a:latin typeface="Comic Sans MS" pitchFamily="66" charset="0"/>
              </a:rPr>
              <a:t/>
            </a:r>
            <a:br>
              <a:rPr lang="it-IT" sz="2000" b="1" smtClean="0">
                <a:solidFill>
                  <a:srgbClr val="FF0000"/>
                </a:solidFill>
                <a:effectLst/>
                <a:latin typeface="Comic Sans MS" pitchFamily="66" charset="0"/>
              </a:rPr>
            </a:br>
            <a:r>
              <a:rPr lang="it-IT" sz="2000" b="1" smtClean="0">
                <a:solidFill>
                  <a:srgbClr val="FF0000"/>
                </a:solidFill>
                <a:effectLst/>
                <a:latin typeface="Comic Sans MS" pitchFamily="66" charset="0"/>
              </a:rPr>
              <a:t>La concentrazione è la capacità di riuscire a convergere l'attenzione verso un determinato punto di riferimento, di interesse, ma è anche la capacità di riportare nuovamente l'attenzione nello stesso punto nel caso veniamo distratti da qualcosa.</a:t>
            </a:r>
            <a:endParaRPr lang="it-CH" sz="16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5"/>
          <p:cNvSpPr>
            <a:spLocks noGrp="1"/>
          </p:cNvSpPr>
          <p:nvPr>
            <p:ph type="title" idx="4294967295"/>
          </p:nvPr>
        </p:nvSpPr>
        <p:spPr bwMode="auto">
          <a:xfrm>
            <a:off x="395288" y="549275"/>
            <a:ext cx="8229600" cy="26638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Cosa significa </a:t>
            </a:r>
            <a:r>
              <a:rPr lang="it-IT" sz="1800" b="1" smtClean="0">
                <a:solidFill>
                  <a:srgbClr val="FF0000"/>
                </a:solidFill>
                <a:effectLst/>
                <a:latin typeface="Comic Sans MS" pitchFamily="66" charset="0"/>
              </a:rPr>
              <a:t>concentrazione</a:t>
            </a:r>
            <a:r>
              <a:rPr lang="it-IT" sz="1600" b="1" smtClean="0">
                <a:effectLst/>
                <a:latin typeface="Comic Sans MS" pitchFamily="66" charset="0"/>
              </a:rPr>
              <a:t>, e qual è la differenza con l’</a:t>
            </a:r>
            <a:r>
              <a:rPr lang="it-IT" sz="1800" b="1" smtClean="0">
                <a:solidFill>
                  <a:srgbClr val="FF0000"/>
                </a:solidFill>
                <a:effectLst/>
                <a:latin typeface="Comic Sans MS" pitchFamily="66" charset="0"/>
              </a:rPr>
              <a:t>attenzione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Quando ti viene segnalato di fare attenzione, ti deve anche essere segnalato </a:t>
            </a:r>
            <a:r>
              <a:rPr lang="it-IT" sz="1600" b="1" smtClean="0">
                <a:solidFill>
                  <a:srgbClr val="FF0000"/>
                </a:solidFill>
                <a:effectLst/>
                <a:latin typeface="Comic Sans MS" pitchFamily="66" charset="0"/>
              </a:rPr>
              <a:t>SU COSA devi convergere i tuoi sensi e la tua mente</a:t>
            </a:r>
            <a:endParaRPr lang="it-CH" sz="1600" b="1" smtClean="0">
              <a:solidFill>
                <a:srgbClr val="FF0000"/>
              </a:solidFill>
              <a:effectLst/>
              <a:latin typeface="Comic Sans MS" pitchFamily="66" charset="0"/>
            </a:endParaRPr>
          </a:p>
        </p:txBody>
      </p:sp>
      <p:pic>
        <p:nvPicPr>
          <p:cNvPr id="46082" name="Picture 2" descr="Risultati immagini per significato di attenzione">
            <a:hlinkClick r:id="rId2"/>
          </p:cNvPr>
          <p:cNvPicPr>
            <a:picLocks noChangeAspect="1" noChangeArrowheads="1"/>
          </p:cNvPicPr>
          <p:nvPr/>
        </p:nvPicPr>
        <p:blipFill>
          <a:blip r:embed="rId3"/>
          <a:srcRect/>
          <a:stretch>
            <a:fillRect/>
          </a:stretch>
        </p:blipFill>
        <p:spPr bwMode="auto">
          <a:xfrm>
            <a:off x="2051050" y="4221163"/>
            <a:ext cx="5387975" cy="192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5"/>
          <p:cNvSpPr>
            <a:spLocks noGrp="1"/>
          </p:cNvSpPr>
          <p:nvPr>
            <p:ph type="title" idx="4294967295"/>
          </p:nvPr>
        </p:nvSpPr>
        <p:spPr bwMode="auto">
          <a:xfrm>
            <a:off x="395288" y="188913"/>
            <a:ext cx="8229600" cy="3455987"/>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IT" sz="1600" b="1" smtClean="0">
                <a:effectLst/>
                <a:latin typeface="Comic Sans MS" pitchFamily="66" charset="0"/>
              </a:rPr>
              <a:t/>
            </a:r>
            <a:br>
              <a:rPr lang="it-IT" sz="1600" b="1" smtClean="0">
                <a:effectLst/>
                <a:latin typeface="Comic Sans MS" pitchFamily="66" charset="0"/>
              </a:rPr>
            </a:br>
            <a:r>
              <a:rPr lang="it-IT" sz="1600" smtClean="0">
                <a:effectLst/>
                <a:latin typeface="Comic Sans MS" pitchFamily="66" charset="0"/>
              </a:rPr>
              <a:t>Imparare a concentrarsi, quindi mantenere focalizzata l’attenzione su ciò che vogliamo per ottimizzare quanto stiamo facendo, ed essere in grado di riportare l’attenzione su ciò che vogliamo anche se questa è stata distratta, è un’abilità che deve essere acquisita, sviluppata e potenziata attraverso l'allenamento.</a:t>
            </a:r>
            <a:r>
              <a:rPr lang="it-CH" sz="1600" smtClean="0">
                <a:effectLst/>
                <a:latin typeface="Comic Sans MS" pitchFamily="66" charset="0"/>
              </a:rPr>
              <a:t/>
            </a:r>
            <a:br>
              <a:rPr lang="it-CH" sz="1600" smtClean="0">
                <a:effectLst/>
                <a:latin typeface="Comic Sans MS" pitchFamily="66" charset="0"/>
              </a:rPr>
            </a:br>
            <a:r>
              <a:rPr lang="it-CH" sz="1600" smtClean="0">
                <a:effectLst/>
                <a:latin typeface="Comic Sans MS" pitchFamily="66" charset="0"/>
              </a:rPr>
              <a:t>Sapersi concentrare significa </a:t>
            </a:r>
            <a:r>
              <a:rPr lang="it-CH" sz="1600" b="1" smtClean="0">
                <a:solidFill>
                  <a:srgbClr val="FF0000"/>
                </a:solidFill>
                <a:effectLst/>
                <a:latin typeface="Comic Sans MS" pitchFamily="66" charset="0"/>
              </a:rPr>
              <a:t>saper eliminare ogni fonte di distrazione, esterna </a:t>
            </a:r>
            <a:r>
              <a:rPr lang="it-CH" sz="1600" smtClean="0">
                <a:effectLst/>
                <a:latin typeface="Comic Sans MS" pitchFamily="66" charset="0"/>
              </a:rPr>
              <a:t>(telefonino, compagni che parlano, rumori, ecc), </a:t>
            </a:r>
            <a:r>
              <a:rPr lang="it-CH" sz="1600" b="1" smtClean="0">
                <a:solidFill>
                  <a:srgbClr val="FF0000"/>
                </a:solidFill>
                <a:effectLst/>
                <a:latin typeface="Comic Sans MS" pitchFamily="66" charset="0"/>
              </a:rPr>
              <a:t>e interna </a:t>
            </a:r>
            <a:r>
              <a:rPr lang="it-CH" sz="1600" smtClean="0">
                <a:effectLst/>
                <a:latin typeface="Comic Sans MS" pitchFamily="66" charset="0"/>
              </a:rPr>
              <a:t>(pensieri negativi, pensieri fuorvianti, associazione con ciò che leggo, ecc).</a:t>
            </a:r>
            <a:endParaRPr lang="it-CH" sz="1600" b="1" smtClean="0">
              <a:solidFill>
                <a:srgbClr val="FF0000"/>
              </a:solidFill>
              <a:effectLst/>
              <a:latin typeface="Comic Sans MS" pitchFamily="66" charset="0"/>
            </a:endParaRPr>
          </a:p>
        </p:txBody>
      </p:sp>
      <p:pic>
        <p:nvPicPr>
          <p:cNvPr id="47106" name="Picture 2" descr="Risultati immagini per biatlon">
            <a:hlinkClick r:id="rId2"/>
          </p:cNvPr>
          <p:cNvPicPr>
            <a:picLocks noChangeAspect="1" noChangeArrowheads="1"/>
          </p:cNvPicPr>
          <p:nvPr/>
        </p:nvPicPr>
        <p:blipFill>
          <a:blip r:embed="rId3"/>
          <a:srcRect/>
          <a:stretch>
            <a:fillRect/>
          </a:stretch>
        </p:blipFill>
        <p:spPr bwMode="auto">
          <a:xfrm>
            <a:off x="2627313" y="3644900"/>
            <a:ext cx="3836987" cy="281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5"/>
          <p:cNvSpPr>
            <a:spLocks noGrp="1"/>
          </p:cNvSpPr>
          <p:nvPr>
            <p:ph type="title" idx="4294967295"/>
          </p:nvPr>
        </p:nvSpPr>
        <p:spPr bwMode="auto">
          <a:xfrm>
            <a:off x="395288" y="549275"/>
            <a:ext cx="8229600" cy="15843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Concentrazione e rilassamento alla base dell’apprendimento, </a:t>
            </a:r>
            <a:r>
              <a:rPr lang="it-IT" sz="1600" b="1" smtClean="0">
                <a:solidFill>
                  <a:srgbClr val="C51401"/>
                </a:solidFill>
                <a:effectLst/>
                <a:latin typeface="Comic Sans MS" pitchFamily="66" charset="0"/>
              </a:rPr>
              <a:t>e non solo.</a:t>
            </a:r>
            <a:br>
              <a:rPr lang="it-IT" sz="1600" b="1" smtClean="0">
                <a:solidFill>
                  <a:srgbClr val="C51401"/>
                </a:solidFill>
                <a:effectLst/>
                <a:latin typeface="Comic Sans MS" pitchFamily="66" charset="0"/>
              </a:rPr>
            </a:br>
            <a:r>
              <a:rPr lang="it-IT" sz="1600" b="1" smtClean="0">
                <a:solidFill>
                  <a:srgbClr val="C51401"/>
                </a:solidFill>
                <a:effectLst/>
                <a:latin typeface="Comic Sans MS" pitchFamily="66" charset="0"/>
              </a:rPr>
              <a:t>Nello sport, in momenti delicati, la capacità di restare concentrati può far pendere la bilancia dalla parte della vittoria o della sconfitta</a:t>
            </a:r>
            <a:endParaRPr lang="it-CH" sz="1600" b="1" smtClean="0">
              <a:solidFill>
                <a:srgbClr val="C51401"/>
              </a:solidFill>
              <a:effectLst/>
              <a:latin typeface="Comic Sans MS" pitchFamily="66" charset="0"/>
            </a:endParaRPr>
          </a:p>
        </p:txBody>
      </p:sp>
      <p:pic>
        <p:nvPicPr>
          <p:cNvPr id="48130" name="Picture 4" descr="Risultati immagini per CONCENTRAZIONE">
            <a:hlinkClick r:id="rId2"/>
          </p:cNvPr>
          <p:cNvPicPr>
            <a:picLocks noChangeAspect="1" noChangeArrowheads="1"/>
          </p:cNvPicPr>
          <p:nvPr/>
        </p:nvPicPr>
        <p:blipFill>
          <a:blip r:embed="rId3"/>
          <a:srcRect/>
          <a:stretch>
            <a:fillRect/>
          </a:stretch>
        </p:blipFill>
        <p:spPr bwMode="auto">
          <a:xfrm>
            <a:off x="5003800" y="3933825"/>
            <a:ext cx="3887788" cy="2576513"/>
          </a:xfrm>
          <a:prstGeom prst="rect">
            <a:avLst/>
          </a:prstGeom>
          <a:noFill/>
          <a:ln w="9525">
            <a:noFill/>
            <a:miter lim="800000"/>
            <a:headEnd/>
            <a:tailEnd/>
          </a:ln>
        </p:spPr>
      </p:pic>
      <p:pic>
        <p:nvPicPr>
          <p:cNvPr id="48131" name="Picture 5" descr="Risultati immagini per CONCENTRAZIONE">
            <a:hlinkClick r:id="rId4"/>
          </p:cNvPr>
          <p:cNvPicPr>
            <a:picLocks noChangeAspect="1" noChangeArrowheads="1"/>
          </p:cNvPicPr>
          <p:nvPr/>
        </p:nvPicPr>
        <p:blipFill>
          <a:blip r:embed="rId5"/>
          <a:srcRect/>
          <a:stretch>
            <a:fillRect/>
          </a:stretch>
        </p:blipFill>
        <p:spPr bwMode="auto">
          <a:xfrm>
            <a:off x="468313" y="3975100"/>
            <a:ext cx="3959225"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5"/>
          <p:cNvSpPr>
            <a:spLocks noGrp="1"/>
          </p:cNvSpPr>
          <p:nvPr>
            <p:ph type="title" idx="4294967295"/>
          </p:nvPr>
        </p:nvSpPr>
        <p:spPr bwMode="auto">
          <a:xfrm>
            <a:off x="395288" y="549275"/>
            <a:ext cx="8229600" cy="3167063"/>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vincenti: mantenere la concentrazione nei momenti determinanti</a:t>
            </a:r>
            <a:br>
              <a:rPr lang="it-CH" sz="1600" b="1" u="sng" smtClean="0">
                <a:effectLst/>
                <a:latin typeface="Comic Sans MS" pitchFamily="66" charset="0"/>
              </a:rPr>
            </a:br>
            <a:r>
              <a:rPr lang="it-CH" sz="1600" b="1" u="sng" smtClean="0">
                <a:effectLst/>
                <a:latin typeface="Comic Sans MS" pitchFamily="66" charset="0"/>
              </a:rPr>
              <a:t/>
            </a:r>
            <a:br>
              <a:rPr lang="it-CH" sz="1600" b="1" u="sng" smtClean="0">
                <a:effectLst/>
                <a:latin typeface="Comic Sans MS" pitchFamily="66" charset="0"/>
              </a:rPr>
            </a:br>
            <a:r>
              <a:rPr lang="it-CH" sz="1600" b="1" smtClean="0">
                <a:solidFill>
                  <a:srgbClr val="FF0000"/>
                </a:solidFill>
                <a:effectLst/>
                <a:latin typeface="Comic Sans MS" pitchFamily="66" charset="0"/>
              </a:rPr>
              <a:t>La capacità di mantenere la concentrazione in momenti fondamentali può cambiare la vita.</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Mondiali Italia 90, finale: Italia – Brasile (Italia sconfitta ai rigori)</a:t>
            </a:r>
            <a:br>
              <a:rPr lang="it-CH" sz="1600" b="1" smtClean="0">
                <a:effectLst/>
                <a:latin typeface="Comic Sans MS" pitchFamily="66" charset="0"/>
              </a:rPr>
            </a:br>
            <a:r>
              <a:rPr lang="it-CH" sz="1600" b="1" smtClean="0">
                <a:effectLst/>
                <a:latin typeface="Comic Sans MS" pitchFamily="66" charset="0"/>
              </a:rPr>
              <a:t>Baggio racconta gli attimi precedenti il rigore: </a:t>
            </a:r>
            <a:br>
              <a:rPr lang="it-CH" sz="1600" b="1" smtClean="0">
                <a:effectLst/>
                <a:latin typeface="Comic Sans MS" pitchFamily="66" charset="0"/>
              </a:rPr>
            </a:br>
            <a:r>
              <a:rPr lang="it-CH" sz="1600" b="1" smtClean="0">
                <a:effectLst/>
                <a:latin typeface="Comic Sans MS" pitchFamily="66" charset="0"/>
              </a:rPr>
              <a:t>«in quel momento la palla mi sembrava pesasse tonnellate; la porta mi sembrava invalicabile e irraggiungibile»</a:t>
            </a:r>
            <a:endParaRPr lang="it-CH" sz="1600" b="1" smtClean="0">
              <a:solidFill>
                <a:srgbClr val="C51401"/>
              </a:solidFill>
              <a:effectLst/>
              <a:latin typeface="Comic Sans MS" pitchFamily="66" charset="0"/>
            </a:endParaRPr>
          </a:p>
        </p:txBody>
      </p:sp>
      <p:pic>
        <p:nvPicPr>
          <p:cNvPr id="49154" name="Picture 2" descr="Risultati immagini per rigore baggio italia brasile 90">
            <a:hlinkClick r:id="rId2"/>
          </p:cNvPr>
          <p:cNvPicPr>
            <a:picLocks noChangeAspect="1" noChangeArrowheads="1"/>
          </p:cNvPicPr>
          <p:nvPr/>
        </p:nvPicPr>
        <p:blipFill>
          <a:blip r:embed="rId3"/>
          <a:srcRect/>
          <a:stretch>
            <a:fillRect/>
          </a:stretch>
        </p:blipFill>
        <p:spPr bwMode="auto">
          <a:xfrm>
            <a:off x="539750" y="3838575"/>
            <a:ext cx="4084638" cy="2306638"/>
          </a:xfrm>
          <a:prstGeom prst="rect">
            <a:avLst/>
          </a:prstGeom>
          <a:noFill/>
          <a:ln w="9525">
            <a:noFill/>
            <a:miter lim="800000"/>
            <a:headEnd/>
            <a:tailEnd/>
          </a:ln>
        </p:spPr>
      </p:pic>
      <p:pic>
        <p:nvPicPr>
          <p:cNvPr id="49155" name="Picture 4" descr="Risultati immagini per rigore baggio italia brasile 90">
            <a:hlinkClick r:id="rId4"/>
          </p:cNvPr>
          <p:cNvPicPr>
            <a:picLocks noChangeAspect="1" noChangeArrowheads="1"/>
          </p:cNvPicPr>
          <p:nvPr/>
        </p:nvPicPr>
        <p:blipFill>
          <a:blip r:embed="rId5"/>
          <a:srcRect/>
          <a:stretch>
            <a:fillRect/>
          </a:stretch>
        </p:blipFill>
        <p:spPr bwMode="auto">
          <a:xfrm>
            <a:off x="4932363" y="3808413"/>
            <a:ext cx="3311525"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5"/>
          <p:cNvSpPr>
            <a:spLocks noGrp="1"/>
          </p:cNvSpPr>
          <p:nvPr>
            <p:ph type="title" idx="4294967295"/>
          </p:nvPr>
        </p:nvSpPr>
        <p:spPr bwMode="auto">
          <a:xfrm>
            <a:off x="395288" y="549275"/>
            <a:ext cx="8229600" cy="2374900"/>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 </a:t>
            </a:r>
            <a:br>
              <a:rPr lang="it-CH" sz="1600" b="1" u="sng" smtClean="0">
                <a:effectLst/>
                <a:latin typeface="Comic Sans MS" pitchFamily="66" charset="0"/>
              </a:rPr>
            </a:br>
            <a:r>
              <a:rPr lang="it-CH" sz="1600" b="1" u="sng" smtClean="0">
                <a:solidFill>
                  <a:srgbClr val="FF0000"/>
                </a:solidFill>
                <a:effectLst/>
                <a:latin typeface="Comic Sans MS" pitchFamily="66" charset="0"/>
              </a:rPr>
              <a:t>RILASSAMENTO E CONCENTRAZIONE</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Il rilassamento facilita la concentrazione, </a:t>
            </a:r>
            <a:br>
              <a:rPr lang="it-IT" sz="1600" b="1" smtClean="0">
                <a:effectLst/>
                <a:latin typeface="Comic Sans MS" pitchFamily="66" charset="0"/>
              </a:rPr>
            </a:br>
            <a:r>
              <a:rPr lang="it-IT" sz="1600" b="1" smtClean="0">
                <a:effectLst/>
                <a:latin typeface="Comic Sans MS" pitchFamily="66" charset="0"/>
              </a:rPr>
              <a:t>allo stesso tempo la capacità di concentrarsi aiuta a rilassarsi</a:t>
            </a:r>
            <a:endParaRPr lang="it-CH" sz="1600" b="1" smtClean="0">
              <a:solidFill>
                <a:srgbClr val="C51401"/>
              </a:solidFill>
              <a:effectLst/>
              <a:latin typeface="Comic Sans MS" pitchFamily="66" charset="0"/>
            </a:endParaRPr>
          </a:p>
        </p:txBody>
      </p:sp>
      <p:pic>
        <p:nvPicPr>
          <p:cNvPr id="50178" name="Picture 4" descr="Risultati immagini per CONCENTRAZIONE">
            <a:hlinkClick r:id="rId2"/>
          </p:cNvPr>
          <p:cNvPicPr>
            <a:picLocks noChangeAspect="1" noChangeArrowheads="1"/>
          </p:cNvPicPr>
          <p:nvPr/>
        </p:nvPicPr>
        <p:blipFill>
          <a:blip r:embed="rId3"/>
          <a:srcRect/>
          <a:stretch>
            <a:fillRect/>
          </a:stretch>
        </p:blipFill>
        <p:spPr bwMode="auto">
          <a:xfrm>
            <a:off x="5003800" y="3668713"/>
            <a:ext cx="3887788" cy="2576512"/>
          </a:xfrm>
          <a:prstGeom prst="rect">
            <a:avLst/>
          </a:prstGeom>
          <a:noFill/>
          <a:ln w="9525">
            <a:noFill/>
            <a:miter lim="800000"/>
            <a:headEnd/>
            <a:tailEnd/>
          </a:ln>
        </p:spPr>
      </p:pic>
      <p:pic>
        <p:nvPicPr>
          <p:cNvPr id="50179" name="Picture 5" descr="Risultati immagini per CONCENTRAZIONE">
            <a:hlinkClick r:id="rId4"/>
          </p:cNvPr>
          <p:cNvPicPr>
            <a:picLocks noChangeAspect="1" noChangeArrowheads="1"/>
          </p:cNvPicPr>
          <p:nvPr/>
        </p:nvPicPr>
        <p:blipFill>
          <a:blip r:embed="rId5"/>
          <a:srcRect/>
          <a:stretch>
            <a:fillRect/>
          </a:stretch>
        </p:blipFill>
        <p:spPr bwMode="auto">
          <a:xfrm>
            <a:off x="468313" y="3644900"/>
            <a:ext cx="3959225"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5"/>
          <p:cNvSpPr>
            <a:spLocks noGrp="1"/>
          </p:cNvSpPr>
          <p:nvPr>
            <p:ph type="title" idx="4294967295"/>
          </p:nvPr>
        </p:nvSpPr>
        <p:spPr bwMode="auto">
          <a:xfrm>
            <a:off x="395288" y="549275"/>
            <a:ext cx="8229600" cy="6119813"/>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 </a:t>
            </a:r>
            <a:br>
              <a:rPr lang="it-CH" sz="1600" b="1" u="sng" smtClean="0">
                <a:effectLst/>
                <a:latin typeface="Comic Sans MS" pitchFamily="66" charset="0"/>
              </a:rPr>
            </a:br>
            <a:r>
              <a:rPr lang="it-CH" sz="1600" b="1" u="sng" smtClean="0">
                <a:solidFill>
                  <a:srgbClr val="FF0000"/>
                </a:solidFill>
                <a:effectLst/>
                <a:latin typeface="Comic Sans MS" pitchFamily="66" charset="0"/>
              </a:rPr>
              <a:t>RILASSAMENTO E CONCENTRAZIONE</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Il controllo della respirazione: una tecnica per ricercare rilassamento e concentrazione</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respirare profondamente e regolarmente significare dare un segnale di tranquillità e serenità all’organismo</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la respirazione accelerata e superficiale viene percepita come segnale di stress</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QUINDI:</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saper gestire la propria respirazione significa indurre l’organismo a uno stato di calma</a:t>
            </a:r>
            <a:br>
              <a:rPr lang="it-CH" sz="1600" b="1" smtClean="0">
                <a:effectLst/>
                <a:latin typeface="Comic Sans MS" pitchFamily="66" charset="0"/>
              </a:rPr>
            </a:br>
            <a:endParaRPr lang="it-CH" sz="16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4400" b="1" smtClean="0">
                <a:solidFill>
                  <a:srgbClr val="0070C0"/>
                </a:solidFill>
                <a:effectLst/>
                <a:latin typeface="Comic Sans MS" pitchFamily="66" charset="0"/>
              </a:rPr>
              <a:t>5) </a:t>
            </a:r>
            <a:r>
              <a:rPr lang="it-CH" sz="3600" b="1" smtClean="0">
                <a:solidFill>
                  <a:srgbClr val="0070C0"/>
                </a:solidFill>
                <a:effectLst/>
                <a:latin typeface="Comic Sans MS" pitchFamily="66" charset="0"/>
              </a:rPr>
              <a:t>Tecniche di concentrazione e rilassamento:</a:t>
            </a:r>
            <a:br>
              <a:rPr lang="it-CH" sz="3600" b="1" smtClean="0">
                <a:solidFill>
                  <a:srgbClr val="0070C0"/>
                </a:solidFill>
                <a:effectLst/>
                <a:latin typeface="Comic Sans MS" pitchFamily="66" charset="0"/>
              </a:rPr>
            </a:br>
            <a:r>
              <a:rPr lang="it-CH" sz="3600" b="1" smtClean="0">
                <a:solidFill>
                  <a:srgbClr val="0070C0"/>
                </a:solidFill>
                <a:effectLst/>
                <a:latin typeface="Comic Sans MS" pitchFamily="66" charset="0"/>
              </a:rPr>
              <a:t/>
            </a:r>
            <a:br>
              <a:rPr lang="it-CH" sz="3600" b="1" smtClean="0">
                <a:solidFill>
                  <a:srgbClr val="0070C0"/>
                </a:solidFill>
                <a:effectLst/>
                <a:latin typeface="Comic Sans MS" pitchFamily="66" charset="0"/>
              </a:rPr>
            </a:br>
            <a:r>
              <a:rPr lang="it-CH" sz="3600" b="1" smtClean="0">
                <a:solidFill>
                  <a:srgbClr val="0070C0"/>
                </a:solidFill>
                <a:effectLst/>
                <a:latin typeface="Comic Sans MS" pitchFamily="66" charset="0"/>
              </a:rPr>
              <a:t> attività fisica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5"/>
          <p:cNvSpPr>
            <a:spLocks noGrp="1"/>
          </p:cNvSpPr>
          <p:nvPr>
            <p:ph type="title" idx="4294967295"/>
          </p:nvPr>
        </p:nvSpPr>
        <p:spPr bwMode="auto">
          <a:xfrm>
            <a:off x="323850" y="404813"/>
            <a:ext cx="8229600" cy="3455987"/>
          </a:xfrm>
          <a:noFill/>
        </p:spPr>
        <p:txBody>
          <a:bodyPr wrap="square" numCol="1" anchorCtr="0" compatLnSpc="1">
            <a:prstTxWarp prst="textNoShape">
              <a:avLst/>
            </a:prstTxWarp>
          </a:bodyPr>
          <a:lstStyle/>
          <a:p>
            <a:pPr eaLnBrk="1" hangingPunct="1">
              <a:lnSpc>
                <a:spcPts val="3200"/>
              </a:lnSpc>
            </a:pPr>
            <a:r>
              <a:rPr lang="it-CH" sz="4400" b="1" smtClean="0">
                <a:effectLst/>
                <a:latin typeface="Comic Sans MS" pitchFamily="66" charset="0"/>
              </a:rPr>
              <a:t>1</a:t>
            </a:r>
            <a:r>
              <a:rPr lang="it-CH" sz="3600" b="1" smtClean="0">
                <a:effectLst/>
                <a:latin typeface="Comic Sans MS" pitchFamily="66" charset="0"/>
              </a:rPr>
              <a:t>) Alimentazione consapevole:</a:t>
            </a:r>
            <a:br>
              <a:rPr lang="it-CH" sz="3600" b="1" smtClean="0">
                <a:effectLst/>
                <a:latin typeface="Comic Sans MS" pitchFamily="66" charset="0"/>
              </a:rPr>
            </a:br>
            <a:r>
              <a:rPr lang="it-CH" sz="3600" b="1" smtClean="0">
                <a:effectLst/>
                <a:latin typeface="Comic Sans MS" pitchFamily="66" charset="0"/>
              </a:rPr>
              <a:t/>
            </a:r>
            <a:br>
              <a:rPr lang="it-CH" sz="3600" b="1" smtClean="0">
                <a:effectLst/>
                <a:latin typeface="Comic Sans MS" pitchFamily="66" charset="0"/>
              </a:rPr>
            </a:br>
            <a:r>
              <a:rPr lang="it-CH" sz="3600" b="1" smtClean="0">
                <a:effectLst/>
                <a:latin typeface="Comic Sans MS" pitchFamily="66" charset="0"/>
              </a:rPr>
              <a:t>nutrienti essenziali per il cervello</a:t>
            </a:r>
            <a:br>
              <a:rPr lang="it-CH" sz="36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IT" sz="1600" b="1" smtClean="0">
                <a:effectLst/>
                <a:latin typeface="Comic Sans MS" pitchFamily="66" charset="0"/>
              </a:rPr>
              <a:t>Tecniche di rilassamento: la base del mental training e dell’apprendimento.</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Il rilassamento va ricercato attraverso due vie principali:</a:t>
            </a:r>
            <a:br>
              <a:rPr lang="it-IT" sz="1600" b="1" smtClean="0">
                <a:effectLst/>
                <a:latin typeface="Comic Sans MS" pitchFamily="66" charset="0"/>
              </a:rPr>
            </a:br>
            <a:r>
              <a:rPr lang="it-IT" sz="2000" b="1" smtClean="0">
                <a:solidFill>
                  <a:srgbClr val="FF0000"/>
                </a:solidFill>
                <a:effectLst/>
                <a:latin typeface="Comic Sans MS" pitchFamily="66" charset="0"/>
              </a:rPr>
              <a:t>l’attività fisica</a:t>
            </a:r>
            <a:r>
              <a:rPr lang="it-IT" sz="1600" b="1" smtClean="0">
                <a:effectLst/>
                <a:latin typeface="Comic Sans MS" pitchFamily="66" charset="0"/>
              </a:rPr>
              <a:t>, valvola di sfogo per lo stress;</a:t>
            </a:r>
            <a:br>
              <a:rPr lang="it-IT" sz="1600" b="1" smtClean="0">
                <a:effectLst/>
                <a:latin typeface="Comic Sans MS" pitchFamily="66" charset="0"/>
              </a:rPr>
            </a:br>
            <a:r>
              <a:rPr lang="it-IT" sz="1600" b="1" smtClean="0">
                <a:effectLst/>
                <a:latin typeface="Comic Sans MS" pitchFamily="66" charset="0"/>
              </a:rPr>
              <a:t>la ricerca di uno </a:t>
            </a:r>
            <a:r>
              <a:rPr lang="it-IT" sz="2000" b="1" smtClean="0">
                <a:solidFill>
                  <a:srgbClr val="FF0000"/>
                </a:solidFill>
                <a:effectLst/>
                <a:latin typeface="Comic Sans MS" pitchFamily="66" charset="0"/>
              </a:rPr>
              <a:t>stato mentale libero </a:t>
            </a:r>
            <a:r>
              <a:rPr lang="it-IT" sz="1600" b="1" smtClean="0">
                <a:effectLst/>
                <a:latin typeface="Comic Sans MS" pitchFamily="66" charset="0"/>
              </a:rPr>
              <a:t>da pensieri fuorvianti (elimina fonti di disturbo interne)</a:t>
            </a:r>
            <a:endParaRPr lang="it-CH" sz="1600" b="1" smtClean="0">
              <a:solidFill>
                <a:srgbClr val="C51401"/>
              </a:solidFill>
              <a:effectLst/>
              <a:latin typeface="Comic Sans MS" pitchFamily="66" charset="0"/>
            </a:endParaRPr>
          </a:p>
        </p:txBody>
      </p:sp>
      <p:pic>
        <p:nvPicPr>
          <p:cNvPr id="53250" name="Picture 2" descr="Risultati immagini per sport in natura">
            <a:hlinkClick r:id="rId2"/>
          </p:cNvPr>
          <p:cNvPicPr>
            <a:picLocks noChangeAspect="1" noChangeArrowheads="1"/>
          </p:cNvPicPr>
          <p:nvPr/>
        </p:nvPicPr>
        <p:blipFill>
          <a:blip r:embed="rId3"/>
          <a:srcRect/>
          <a:stretch>
            <a:fillRect/>
          </a:stretch>
        </p:blipFill>
        <p:spPr bwMode="auto">
          <a:xfrm>
            <a:off x="971550" y="3987800"/>
            <a:ext cx="3697288" cy="2335213"/>
          </a:xfrm>
          <a:prstGeom prst="rect">
            <a:avLst/>
          </a:prstGeom>
          <a:noFill/>
          <a:ln w="9525">
            <a:noFill/>
            <a:miter lim="800000"/>
            <a:headEnd/>
            <a:tailEnd/>
          </a:ln>
        </p:spPr>
      </p:pic>
      <p:pic>
        <p:nvPicPr>
          <p:cNvPr id="53251" name="Picture 4" descr="Risultati immagini per sport in natura">
            <a:hlinkClick r:id="rId4"/>
          </p:cNvPr>
          <p:cNvPicPr>
            <a:picLocks noChangeAspect="1" noChangeArrowheads="1"/>
          </p:cNvPicPr>
          <p:nvPr/>
        </p:nvPicPr>
        <p:blipFill>
          <a:blip r:embed="rId5"/>
          <a:srcRect/>
          <a:stretch>
            <a:fillRect/>
          </a:stretch>
        </p:blipFill>
        <p:spPr bwMode="auto">
          <a:xfrm>
            <a:off x="5292725" y="3987800"/>
            <a:ext cx="3508375"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5"/>
          <p:cNvSpPr>
            <a:spLocks noGrp="1"/>
          </p:cNvSpPr>
          <p:nvPr>
            <p:ph type="title" idx="4294967295"/>
          </p:nvPr>
        </p:nvSpPr>
        <p:spPr bwMode="auto">
          <a:xfrm>
            <a:off x="395288" y="549275"/>
            <a:ext cx="8229600" cy="2374900"/>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 </a:t>
            </a:r>
            <a:br>
              <a:rPr lang="it-CH" sz="1600" b="1" u="sng" smtClean="0">
                <a:effectLst/>
                <a:latin typeface="Comic Sans MS" pitchFamily="66" charset="0"/>
              </a:rPr>
            </a:br>
            <a:r>
              <a:rPr lang="it-CH" sz="1600" b="1" u="sng" smtClean="0">
                <a:effectLst/>
                <a:latin typeface="Comic Sans MS" pitchFamily="66" charset="0"/>
              </a:rPr>
              <a:t/>
            </a:r>
            <a:br>
              <a:rPr lang="it-CH" sz="1600" b="1" u="sng" smtClean="0">
                <a:effectLst/>
                <a:latin typeface="Comic Sans MS" pitchFamily="66" charset="0"/>
              </a:rPr>
            </a:br>
            <a:r>
              <a:rPr lang="it-CH" sz="1600" b="1" u="sng" smtClean="0">
                <a:solidFill>
                  <a:srgbClr val="FF0000"/>
                </a:solidFill>
                <a:effectLst/>
                <a:latin typeface="Comic Sans MS" pitchFamily="66" charset="0"/>
              </a:rPr>
              <a:t>RILASSAMENTO E CONCENTRAZIONE permettono di focalizzare su ciò che devo fare. </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Lo stress agisce esattamente in modo contrario,</a:t>
            </a:r>
            <a:r>
              <a:rPr lang="it-IT" sz="1600" b="1" smtClean="0">
                <a:effectLst/>
              </a:rPr>
              <a:t> </a:t>
            </a:r>
            <a:r>
              <a:rPr lang="it-IT" sz="1600" b="1" smtClean="0">
                <a:effectLst/>
                <a:latin typeface="Comic Sans MS" pitchFamily="66" charset="0"/>
              </a:rPr>
              <a:t>reprimendo la consapevolezza, il senno, la capacità di giudizio, la freschezza e la lucidità mentale.</a:t>
            </a:r>
            <a:endParaRPr lang="it-CH" sz="1600" b="1" smtClean="0">
              <a:solidFill>
                <a:srgbClr val="C51401"/>
              </a:solidFill>
              <a:effectLst/>
              <a:latin typeface="Comic Sans MS" pitchFamily="66" charset="0"/>
            </a:endParaRPr>
          </a:p>
        </p:txBody>
      </p:sp>
      <p:pic>
        <p:nvPicPr>
          <p:cNvPr id="54274" name="Picture 2" descr="Risultati immagini per stress">
            <a:hlinkClick r:id="rId2"/>
          </p:cNvPr>
          <p:cNvPicPr>
            <a:picLocks noChangeAspect="1" noChangeArrowheads="1"/>
          </p:cNvPicPr>
          <p:nvPr/>
        </p:nvPicPr>
        <p:blipFill>
          <a:blip r:embed="rId3"/>
          <a:srcRect/>
          <a:stretch>
            <a:fillRect/>
          </a:stretch>
        </p:blipFill>
        <p:spPr bwMode="auto">
          <a:xfrm>
            <a:off x="4294188" y="4067175"/>
            <a:ext cx="4598987" cy="2447925"/>
          </a:xfrm>
          <a:prstGeom prst="rect">
            <a:avLst/>
          </a:prstGeom>
          <a:noFill/>
          <a:ln w="9525">
            <a:noFill/>
            <a:miter lim="800000"/>
            <a:headEnd/>
            <a:tailEnd/>
          </a:ln>
        </p:spPr>
      </p:pic>
      <p:pic>
        <p:nvPicPr>
          <p:cNvPr id="54275" name="Picture 4" descr="Risultati immagini per stress">
            <a:hlinkClick r:id="rId4"/>
          </p:cNvPr>
          <p:cNvPicPr>
            <a:picLocks noChangeAspect="1" noChangeArrowheads="1"/>
          </p:cNvPicPr>
          <p:nvPr/>
        </p:nvPicPr>
        <p:blipFill>
          <a:blip r:embed="rId5"/>
          <a:srcRect/>
          <a:stretch>
            <a:fillRect/>
          </a:stretch>
        </p:blipFill>
        <p:spPr bwMode="auto">
          <a:xfrm>
            <a:off x="188913" y="3933825"/>
            <a:ext cx="3554412" cy="248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115888"/>
            <a:ext cx="8229600" cy="6481762"/>
          </a:xfrm>
        </p:spPr>
        <p:txBody>
          <a:bodyPr/>
          <a:lstStyle/>
          <a:p>
            <a:pPr eaLnBrk="1" fontAlgn="auto" hangingPunct="1">
              <a:lnSpc>
                <a:spcPts val="3200"/>
              </a:lnSpc>
              <a:spcAft>
                <a:spcPts val="0"/>
              </a:spcAft>
              <a:defRPr/>
            </a:pPr>
            <a:r>
              <a:rPr lang="it-CH" sz="2000" b="1" u="sng" dirty="0" smtClean="0">
                <a:solidFill>
                  <a:srgbClr val="FF0000"/>
                </a:solidFill>
                <a:effectLst/>
                <a:latin typeface="Comic Sans MS" panose="030F0702030302020204" pitchFamily="66" charset="0"/>
              </a:rPr>
              <a:t>ATTIVITÀ FISICA quale valvola di sfogo </a:t>
            </a:r>
            <a:br>
              <a:rPr lang="it-CH" sz="2000" b="1" u="sng" dirty="0" smtClean="0">
                <a:solidFill>
                  <a:srgbClr val="FF0000"/>
                </a:solidFill>
                <a:effectLst/>
                <a:latin typeface="Comic Sans MS" panose="030F0702030302020204" pitchFamily="66" charset="0"/>
              </a:rPr>
            </a:br>
            <a:r>
              <a:rPr lang="it-CH" sz="1400" b="1" u="sng" dirty="0" smtClean="0">
                <a:effectLst/>
                <a:latin typeface="Comic Sans MS" panose="030F0702030302020204" pitchFamily="66" charset="0"/>
              </a:rPr>
              <a:t>FONDAMENTALE </a:t>
            </a:r>
            <a:r>
              <a:rPr lang="it-CH" sz="1400" b="1" u="sng" dirty="0">
                <a:effectLst/>
                <a:latin typeface="Comic Sans MS" panose="030F0702030302020204" pitchFamily="66" charset="0"/>
              </a:rPr>
              <a:t>PER IL BENESSERE </a:t>
            </a:r>
            <a:r>
              <a:rPr lang="it-CH" sz="1400" b="1" u="sng" dirty="0" smtClean="0">
                <a:effectLst/>
                <a:latin typeface="Comic Sans MS" panose="030F0702030302020204" pitchFamily="66" charset="0"/>
              </a:rPr>
              <a:t>PSICO-FISICO; predispone all’apprendimento</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a:effectLst/>
                <a:latin typeface="Comic Sans MS" panose="030F0702030302020204" pitchFamily="66" charset="0"/>
              </a:rPr>
              <a:t/>
            </a:r>
            <a:br>
              <a:rPr lang="it-CH" sz="1400" b="1" u="sng" dirty="0">
                <a:effectLst/>
                <a:latin typeface="Comic Sans MS" panose="030F0702030302020204" pitchFamily="66" charset="0"/>
              </a:rPr>
            </a:br>
            <a:r>
              <a:rPr lang="it-CH" sz="1400" b="1" u="sng" dirty="0" smtClean="0">
                <a:effectLst/>
                <a:latin typeface="Comic Sans MS" panose="030F0702030302020204" pitchFamily="66" charset="0"/>
              </a:rPr>
              <a:t/>
            </a:r>
            <a:br>
              <a:rPr lang="it-CH" sz="1400" b="1" u="sng" dirty="0" smtClean="0">
                <a:effectLst/>
                <a:latin typeface="Comic Sans MS" panose="030F0702030302020204" pitchFamily="66" charset="0"/>
              </a:rPr>
            </a:br>
            <a:r>
              <a:rPr lang="it-CH" sz="1400" b="1" u="sng" dirty="0" smtClean="0">
                <a:solidFill>
                  <a:srgbClr val="FF0000"/>
                </a:solidFill>
                <a:effectLst/>
                <a:latin typeface="Comic Sans MS" panose="030F0702030302020204" pitchFamily="66" charset="0"/>
              </a:rPr>
              <a:t/>
            </a:r>
            <a:br>
              <a:rPr lang="it-CH" sz="1400" b="1" u="sng" dirty="0" smtClean="0">
                <a:solidFill>
                  <a:srgbClr val="FF0000"/>
                </a:solidFill>
                <a:effectLst/>
                <a:latin typeface="Comic Sans MS" panose="030F0702030302020204" pitchFamily="66" charset="0"/>
              </a:rPr>
            </a:br>
            <a:r>
              <a:rPr lang="it-CH" sz="1400" b="1" i="1" dirty="0">
                <a:effectLst/>
                <a:latin typeface="Comic Sans MS" panose="030F0702030302020204" pitchFamily="66" charset="0"/>
              </a:rPr>
              <a:t>scarica la tensione psico-fisica accumulata durante la </a:t>
            </a:r>
            <a:r>
              <a:rPr lang="it-CH" sz="1400" b="1" i="1" dirty="0" smtClean="0">
                <a:effectLst/>
                <a:latin typeface="Comic Sans MS" panose="030F0702030302020204" pitchFamily="66" charset="0"/>
              </a:rPr>
              <a:t>giornata,</a:t>
            </a:r>
            <a:br>
              <a:rPr lang="it-CH" sz="1400" b="1" i="1" dirty="0" smtClean="0">
                <a:effectLst/>
                <a:latin typeface="Comic Sans MS" panose="030F0702030302020204" pitchFamily="66" charset="0"/>
              </a:rPr>
            </a:br>
            <a:r>
              <a:rPr lang="it-CH" sz="1400" b="1" i="1" dirty="0">
                <a:effectLst/>
                <a:latin typeface="Comic Sans MS" panose="030F0702030302020204" pitchFamily="66" charset="0"/>
              </a:rPr>
              <a:t>riossigena il </a:t>
            </a:r>
            <a:r>
              <a:rPr lang="it-CH" sz="1400" b="1" i="1" dirty="0" smtClean="0">
                <a:effectLst/>
                <a:latin typeface="Comic Sans MS" panose="030F0702030302020204" pitchFamily="66" charset="0"/>
              </a:rPr>
              <a:t>cervello, </a:t>
            </a:r>
            <a:r>
              <a:rPr lang="it-CH" sz="1400" b="1" i="1" dirty="0">
                <a:effectLst/>
                <a:latin typeface="Comic Sans MS" panose="030F0702030302020204" pitchFamily="66" charset="0"/>
              </a:rPr>
              <a:t>e quindi</a:t>
            </a:r>
            <a:r>
              <a:rPr lang="it-CH" sz="1400" dirty="0">
                <a:effectLst/>
                <a:latin typeface="Comic Sans MS" panose="030F0702030302020204" pitchFamily="66" charset="0"/>
              </a:rPr>
              <a:t/>
            </a:r>
            <a:br>
              <a:rPr lang="it-CH" sz="1400" dirty="0">
                <a:effectLst/>
                <a:latin typeface="Comic Sans MS" panose="030F0702030302020204" pitchFamily="66" charset="0"/>
              </a:rPr>
            </a:br>
            <a:r>
              <a:rPr lang="it-CH" sz="1400" b="1" i="1" dirty="0">
                <a:effectLst/>
                <a:latin typeface="Comic Sans MS" panose="030F0702030302020204" pitchFamily="66" charset="0"/>
              </a:rPr>
              <a:t>ripristina le facoltà </a:t>
            </a:r>
            <a:r>
              <a:rPr lang="it-CH" sz="1400" b="1" i="1" dirty="0" smtClean="0">
                <a:effectLst/>
                <a:latin typeface="Comic Sans MS" panose="030F0702030302020204" pitchFamily="66" charset="0"/>
              </a:rPr>
              <a:t>cognitive,</a:t>
            </a:r>
            <a:br>
              <a:rPr lang="it-CH" sz="1400" b="1" i="1" dirty="0" smtClean="0">
                <a:effectLst/>
                <a:latin typeface="Comic Sans MS" panose="030F0702030302020204" pitchFamily="66" charset="0"/>
              </a:rPr>
            </a:br>
            <a:r>
              <a:rPr lang="it-CH" sz="1400" b="1" i="1" dirty="0">
                <a:effectLst/>
                <a:latin typeface="Comic Sans MS" panose="030F0702030302020204" pitchFamily="66" charset="0"/>
              </a:rPr>
              <a:t>libera endorfine e ci dà una sensazione di gratificazione e </a:t>
            </a:r>
            <a:r>
              <a:rPr lang="it-CH" sz="1400" b="1" i="1" dirty="0" smtClean="0">
                <a:effectLst/>
                <a:latin typeface="Comic Sans MS" panose="030F0702030302020204" pitchFamily="66" charset="0"/>
              </a:rPr>
              <a:t>benessere</a:t>
            </a:r>
            <a:br>
              <a:rPr lang="it-CH" sz="1400" b="1" i="1" dirty="0" smtClean="0">
                <a:effectLst/>
                <a:latin typeface="Comic Sans MS" panose="030F0702030302020204" pitchFamily="66" charset="0"/>
              </a:rPr>
            </a:br>
            <a:endParaRPr lang="it-CH" sz="1400" b="1" dirty="0">
              <a:solidFill>
                <a:srgbClr val="FF0000"/>
              </a:solidFill>
              <a:latin typeface="Comic Sans MS" panose="030F0702030302020204" pitchFamily="66" charset="0"/>
            </a:endParaRPr>
          </a:p>
        </p:txBody>
      </p:sp>
      <p:pic>
        <p:nvPicPr>
          <p:cNvPr id="55298" name="Picture 3" descr="body_foto_attivita_2"/>
          <p:cNvPicPr>
            <a:picLocks noChangeAspect="1" noChangeArrowheads="1"/>
          </p:cNvPicPr>
          <p:nvPr/>
        </p:nvPicPr>
        <p:blipFill>
          <a:blip r:embed="rId2"/>
          <a:srcRect/>
          <a:stretch>
            <a:fillRect/>
          </a:stretch>
        </p:blipFill>
        <p:spPr bwMode="auto">
          <a:xfrm>
            <a:off x="3198813" y="1989138"/>
            <a:ext cx="2541587"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476250"/>
            <a:ext cx="8229600" cy="1657350"/>
          </a:xfrm>
        </p:spPr>
        <p:txBody>
          <a:bodyPr/>
          <a:lstStyle/>
          <a:p>
            <a:pPr eaLnBrk="1" fontAlgn="auto" hangingPunct="1">
              <a:lnSpc>
                <a:spcPts val="3200"/>
              </a:lnSpc>
              <a:spcAft>
                <a:spcPts val="0"/>
              </a:spcAft>
              <a:defRPr/>
            </a:pPr>
            <a:r>
              <a:rPr lang="it-IT" sz="1600" b="1" dirty="0">
                <a:solidFill>
                  <a:srgbClr val="0070C0"/>
                </a:solidFill>
                <a:effectLst/>
                <a:latin typeface="Comic Sans MS" panose="030F0702030302020204" pitchFamily="66" charset="0"/>
              </a:rPr>
              <a:t>Bastano </a:t>
            </a:r>
            <a:r>
              <a:rPr lang="it-IT" sz="1600" b="1" dirty="0">
                <a:solidFill>
                  <a:srgbClr val="FF0000"/>
                </a:solidFill>
                <a:effectLst/>
                <a:latin typeface="Comic Sans MS" panose="030F0702030302020204" pitchFamily="66" charset="0"/>
              </a:rPr>
              <a:t>20-30 </a:t>
            </a:r>
            <a:r>
              <a:rPr lang="it-IT" sz="1600" b="1" dirty="0" smtClean="0">
                <a:solidFill>
                  <a:srgbClr val="FF0000"/>
                </a:solidFill>
                <a:effectLst/>
                <a:latin typeface="Comic Sans MS" panose="030F0702030302020204" pitchFamily="66" charset="0"/>
              </a:rPr>
              <a:t>minuti di attività fisica al giorno</a:t>
            </a:r>
            <a:r>
              <a:rPr lang="it-IT" sz="1600" b="1" dirty="0" smtClean="0">
                <a:solidFill>
                  <a:srgbClr val="0070C0"/>
                </a:solidFill>
                <a:effectLst/>
                <a:latin typeface="Comic Sans MS" panose="030F0702030302020204" pitchFamily="66" charset="0"/>
              </a:rPr>
              <a:t>, importante stimolare di tanto in tanto l’aumento della frequenza cardiaca.</a:t>
            </a:r>
            <a:br>
              <a:rPr lang="it-IT" sz="1600" b="1" dirty="0" smtClean="0">
                <a:solidFill>
                  <a:srgbClr val="0070C0"/>
                </a:solidFill>
                <a:effectLst/>
                <a:latin typeface="Comic Sans MS" panose="030F0702030302020204" pitchFamily="66" charset="0"/>
              </a:rPr>
            </a:br>
            <a:r>
              <a:rPr lang="it-CH" sz="1600" b="1" dirty="0">
                <a:solidFill>
                  <a:srgbClr val="0070C0"/>
                </a:solidFill>
                <a:effectLst/>
                <a:latin typeface="Comic Sans MS" panose="030F0702030302020204" pitchFamily="66" charset="0"/>
              </a:rPr>
              <a:t>La mancanza di un’attività fisica regolare mette a rischio la nostra salute </a:t>
            </a:r>
            <a:r>
              <a:rPr lang="it-CH" sz="1600" b="1" dirty="0" smtClean="0">
                <a:solidFill>
                  <a:srgbClr val="0070C0"/>
                </a:solidFill>
                <a:effectLst/>
                <a:latin typeface="Comic Sans MS" panose="030F0702030302020204" pitchFamily="66" charset="0"/>
              </a:rPr>
              <a:t>e pregiudica il rendimento cognitivo.</a:t>
            </a:r>
            <a:endParaRPr lang="it-CH" sz="1600" b="1" dirty="0">
              <a:solidFill>
                <a:srgbClr val="0070C0"/>
              </a:solidFill>
              <a:latin typeface="Comic Sans MS" panose="030F0702030302020204" pitchFamily="66" charset="0"/>
            </a:endParaRPr>
          </a:p>
        </p:txBody>
      </p:sp>
      <p:pic>
        <p:nvPicPr>
          <p:cNvPr id="56322" name="irc_mi" descr="Risultati immagini per attività fisica">
            <a:hlinkClick r:id="rId2"/>
          </p:cNvPr>
          <p:cNvPicPr>
            <a:picLocks noChangeAspect="1" noChangeArrowheads="1"/>
          </p:cNvPicPr>
          <p:nvPr/>
        </p:nvPicPr>
        <p:blipFill>
          <a:blip r:embed="rId3"/>
          <a:srcRect/>
          <a:stretch>
            <a:fillRect/>
          </a:stretch>
        </p:blipFill>
        <p:spPr bwMode="auto">
          <a:xfrm>
            <a:off x="1476375" y="2349500"/>
            <a:ext cx="6200775"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68313" y="260350"/>
            <a:ext cx="8229600" cy="4968875"/>
          </a:xfrm>
        </p:spPr>
        <p:txBody>
          <a:bodyPr/>
          <a:lstStyle/>
          <a:p>
            <a:pPr eaLnBrk="1" fontAlgn="auto" hangingPunct="1">
              <a:lnSpc>
                <a:spcPts val="3200"/>
              </a:lnSpc>
              <a:spcAft>
                <a:spcPts val="0"/>
              </a:spcAft>
              <a:defRPr/>
            </a:pPr>
            <a:r>
              <a:rPr lang="it-CH" sz="2800" b="1" dirty="0">
                <a:solidFill>
                  <a:srgbClr val="FF0000"/>
                </a:solidFill>
                <a:effectLst/>
                <a:latin typeface="Comic Sans MS" panose="030F0702030302020204" pitchFamily="66" charset="0"/>
              </a:rPr>
              <a:t>C</a:t>
            </a:r>
            <a:r>
              <a:rPr lang="it-CH" sz="2800" b="1" dirty="0" smtClean="0">
                <a:solidFill>
                  <a:srgbClr val="FF0000"/>
                </a:solidFill>
                <a:effectLst/>
                <a:latin typeface="Comic Sans MS" panose="030F0702030302020204" pitchFamily="66" charset="0"/>
              </a:rPr>
              <a:t>ome </a:t>
            </a:r>
            <a:r>
              <a:rPr lang="it-CH" sz="2800" b="1" dirty="0">
                <a:solidFill>
                  <a:srgbClr val="FF0000"/>
                </a:solidFill>
                <a:effectLst/>
                <a:latin typeface="Comic Sans MS" panose="030F0702030302020204" pitchFamily="66" charset="0"/>
              </a:rPr>
              <a:t>può l’attività fisica aumentare il nostro rendimento cognitivo</a:t>
            </a:r>
            <a:r>
              <a:rPr lang="it-CH" sz="2800" b="1" dirty="0" smtClean="0">
                <a:solidFill>
                  <a:srgbClr val="FF0000"/>
                </a:solidFill>
                <a:effectLst/>
                <a:latin typeface="Comic Sans MS" panose="030F0702030302020204" pitchFamily="66" charset="0"/>
              </a:rPr>
              <a:t>?</a:t>
            </a:r>
            <a:br>
              <a:rPr lang="it-CH" sz="2800" b="1" dirty="0" smtClean="0">
                <a:solidFill>
                  <a:srgbClr val="FF0000"/>
                </a:solidFill>
                <a:effectLst/>
                <a:latin typeface="Comic Sans MS" panose="030F0702030302020204" pitchFamily="66" charset="0"/>
              </a:rPr>
            </a:br>
            <a:r>
              <a:rPr lang="it-CH" sz="2800" b="1" dirty="0" smtClean="0">
                <a:solidFill>
                  <a:srgbClr val="FF0000"/>
                </a:solidFill>
                <a:effectLst/>
                <a:latin typeface="Comic Sans MS" panose="030F0702030302020204" pitchFamily="66" charset="0"/>
              </a:rPr>
              <a:t/>
            </a:r>
            <a:br>
              <a:rPr lang="it-CH" sz="2800" b="1" dirty="0" smtClean="0">
                <a:solidFill>
                  <a:srgbClr val="FF0000"/>
                </a:solidFill>
                <a:effectLst/>
                <a:latin typeface="Comic Sans MS" panose="030F0702030302020204" pitchFamily="66" charset="0"/>
              </a:rPr>
            </a:br>
            <a:r>
              <a:rPr lang="it-CH" sz="1400" b="1" dirty="0" smtClean="0">
                <a:effectLst/>
                <a:latin typeface="Comic Sans MS" panose="030F0702030302020204" pitchFamily="66" charset="0"/>
              </a:rPr>
              <a:t>L’attività fisica rigenera il cervello,</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riossigena le cellule,</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elimina la stanchezza mentale;</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le endorfine liberate durante l’attività danno un profondo senso di benessere e gratificazione;</a:t>
            </a:r>
            <a:br>
              <a:rPr lang="it-CH" sz="1400" b="1" dirty="0" smtClean="0">
                <a:effectLst/>
                <a:latin typeface="Comic Sans MS" panose="030F0702030302020204" pitchFamily="66" charset="0"/>
              </a:rPr>
            </a:br>
            <a:r>
              <a:rPr lang="it-CH" sz="1400" b="1" dirty="0" smtClean="0">
                <a:effectLst/>
                <a:latin typeface="Comic Sans MS" panose="030F0702030302020204" pitchFamily="66" charset="0"/>
              </a:rPr>
              <a:t>favorisce lo scarico della tensione mentale accumulata (tensione mentale pregiudica la concentrazione)</a:t>
            </a:r>
            <a:br>
              <a:rPr lang="it-CH" sz="1400" b="1" dirty="0" smtClean="0">
                <a:effectLst/>
                <a:latin typeface="Comic Sans MS" panose="030F0702030302020204" pitchFamily="66" charset="0"/>
              </a:rPr>
            </a:br>
            <a:endParaRPr lang="it-CH" sz="12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539750" y="333375"/>
            <a:ext cx="8229600" cy="431800"/>
          </a:xfrm>
        </p:spPr>
        <p:txBody>
          <a:bodyPr wrap="square" numCol="1" anchorCtr="0" compatLnSpc="1">
            <a:prstTxWarp prst="textNoShape">
              <a:avLst/>
            </a:prstTxWarp>
          </a:bodyPr>
          <a:lstStyle/>
          <a:p>
            <a:pPr eaLnBrk="1" hangingPunct="1">
              <a:lnSpc>
                <a:spcPts val="3200"/>
              </a:lnSpc>
              <a:defRPr/>
            </a:pPr>
            <a:r>
              <a:rPr lang="it-CH" sz="1400" b="1" dirty="0" smtClean="0">
                <a:solidFill>
                  <a:srgbClr val="0070C0"/>
                </a:solidFill>
                <a:effectLst>
                  <a:outerShdw blurRad="38100" dist="38100" dir="2700000" algn="tl">
                    <a:srgbClr val="C0C0C0"/>
                  </a:outerShdw>
                </a:effectLst>
                <a:latin typeface="Comic Sans MS" pitchFamily="66" charset="0"/>
              </a:rPr>
              <a:t>L’attività fisica regolare ha molti benefici per l’organismo, fisici e psicologici</a:t>
            </a:r>
          </a:p>
        </p:txBody>
      </p:sp>
      <p:pic>
        <p:nvPicPr>
          <p:cNvPr id="58370" name="Picture 2" descr="Risultati immagini per benefici attività fisica">
            <a:hlinkClick r:id="rId2"/>
          </p:cNvPr>
          <p:cNvPicPr>
            <a:picLocks noChangeAspect="1" noChangeArrowheads="1"/>
          </p:cNvPicPr>
          <p:nvPr/>
        </p:nvPicPr>
        <p:blipFill>
          <a:blip r:embed="rId3"/>
          <a:srcRect/>
          <a:stretch>
            <a:fillRect/>
          </a:stretch>
        </p:blipFill>
        <p:spPr bwMode="auto">
          <a:xfrm>
            <a:off x="1476375" y="1844675"/>
            <a:ext cx="58959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722313" y="260350"/>
            <a:ext cx="7772400" cy="1008063"/>
          </a:xfrm>
        </p:spPr>
        <p:txBody>
          <a:bodyPr/>
          <a:lstStyle/>
          <a:p>
            <a:pPr>
              <a:defRPr/>
            </a:pPr>
            <a:r>
              <a:rPr lang="de-CH" sz="1400" b="1">
                <a:solidFill>
                  <a:srgbClr val="FF0000"/>
                </a:solidFill>
                <a:effectLst/>
                <a:latin typeface="Comic Sans MS" panose="030F0702030302020204" pitchFamily="66" charset="0"/>
              </a:rPr>
              <a:t>COSCIENZA SPORCA A FARE UNA PAUSA?</a:t>
            </a:r>
            <a:br>
              <a:rPr lang="de-CH" sz="1400" b="1">
                <a:solidFill>
                  <a:srgbClr val="FF0000"/>
                </a:solidFill>
                <a:effectLst/>
                <a:latin typeface="Comic Sans MS" panose="030F0702030302020204" pitchFamily="66" charset="0"/>
              </a:rPr>
            </a:br>
            <a:r>
              <a:rPr lang="de-CH" sz="1400" b="1" err="1">
                <a:solidFill>
                  <a:srgbClr val="FF0000"/>
                </a:solidFill>
                <a:effectLst/>
                <a:latin typeface="Comic Sans MS" panose="030F0702030302020204" pitchFamily="66" charset="0"/>
              </a:rPr>
              <a:t>No</a:t>
            </a:r>
            <a:r>
              <a:rPr lang="de-CH" sz="1400" b="1">
                <a:solidFill>
                  <a:srgbClr val="FF0000"/>
                </a:solidFill>
                <a:effectLst/>
                <a:latin typeface="Comic Sans MS" panose="030F0702030302020204" pitchFamily="66" charset="0"/>
              </a:rPr>
              <a:t>!!! COSCIENZA SPORCA A NON FARLA!!!</a:t>
            </a:r>
            <a:br>
              <a:rPr lang="de-CH" sz="1400" b="1">
                <a:solidFill>
                  <a:srgbClr val="FF0000"/>
                </a:solidFill>
                <a:effectLst/>
                <a:latin typeface="Comic Sans MS" panose="030F0702030302020204" pitchFamily="66" charset="0"/>
              </a:rPr>
            </a:br>
            <a:r>
              <a:rPr lang="de-CH" sz="1400" b="1">
                <a:solidFill>
                  <a:srgbClr val="FF0000"/>
                </a:solidFill>
                <a:effectLst/>
                <a:latin typeface="Comic Sans MS" panose="030F0702030302020204" pitchFamily="66" charset="0"/>
              </a:rPr>
              <a:t/>
            </a:r>
            <a:br>
              <a:rPr lang="de-CH" sz="1400" b="1">
                <a:solidFill>
                  <a:srgbClr val="FF0000"/>
                </a:solidFill>
                <a:effectLst/>
                <a:latin typeface="Comic Sans MS" panose="030F0702030302020204" pitchFamily="66" charset="0"/>
              </a:rPr>
            </a:br>
            <a:r>
              <a:rPr lang="de-CH" sz="1400" b="1" err="1">
                <a:solidFill>
                  <a:schemeClr val="bg2">
                    <a:lumMod val="50000"/>
                  </a:schemeClr>
                </a:solidFill>
                <a:effectLst/>
                <a:latin typeface="Comic Sans MS" panose="030F0702030302020204" pitchFamily="66" charset="0"/>
              </a:rPr>
              <a:t>Predisponi</a:t>
            </a:r>
            <a:r>
              <a:rPr lang="de-CH" sz="1400" b="1">
                <a:solidFill>
                  <a:schemeClr val="bg2">
                    <a:lumMod val="50000"/>
                  </a:schemeClr>
                </a:solidFill>
                <a:effectLst/>
                <a:latin typeface="Comic Sans MS" panose="030F0702030302020204" pitchFamily="66" charset="0"/>
              </a:rPr>
              <a:t> </a:t>
            </a:r>
            <a:r>
              <a:rPr lang="de-CH" sz="1400" b="1" err="1">
                <a:solidFill>
                  <a:schemeClr val="bg2">
                    <a:lumMod val="50000"/>
                  </a:schemeClr>
                </a:solidFill>
                <a:effectLst/>
                <a:latin typeface="Comic Sans MS" panose="030F0702030302020204" pitchFamily="66" charset="0"/>
              </a:rPr>
              <a:t>dapprima</a:t>
            </a:r>
            <a:r>
              <a:rPr lang="de-CH" sz="1400" b="1">
                <a:solidFill>
                  <a:schemeClr val="bg2">
                    <a:lumMod val="50000"/>
                  </a:schemeClr>
                </a:solidFill>
                <a:effectLst/>
                <a:latin typeface="Comic Sans MS" panose="030F0702030302020204" pitchFamily="66" charset="0"/>
              </a:rPr>
              <a:t> </a:t>
            </a:r>
            <a:r>
              <a:rPr lang="de-CH" sz="1400" b="1" err="1">
                <a:solidFill>
                  <a:schemeClr val="bg2">
                    <a:lumMod val="50000"/>
                  </a:schemeClr>
                </a:solidFill>
                <a:effectLst/>
                <a:latin typeface="Comic Sans MS" panose="030F0702030302020204" pitchFamily="66" charset="0"/>
              </a:rPr>
              <a:t>il</a:t>
            </a:r>
            <a:r>
              <a:rPr lang="de-CH" sz="1400" b="1">
                <a:solidFill>
                  <a:schemeClr val="bg2">
                    <a:lumMod val="50000"/>
                  </a:schemeClr>
                </a:solidFill>
                <a:effectLst/>
                <a:latin typeface="Comic Sans MS" panose="030F0702030302020204" pitchFamily="66" charset="0"/>
              </a:rPr>
              <a:t> </a:t>
            </a:r>
            <a:r>
              <a:rPr lang="de-CH" sz="1400" b="1" err="1">
                <a:solidFill>
                  <a:schemeClr val="bg2">
                    <a:lumMod val="50000"/>
                  </a:schemeClr>
                </a:solidFill>
                <a:effectLst/>
                <a:latin typeface="Comic Sans MS" panose="030F0702030302020204" pitchFamily="66" charset="0"/>
              </a:rPr>
              <a:t>cervello</a:t>
            </a:r>
            <a:r>
              <a:rPr lang="de-CH" sz="1400" b="1">
                <a:solidFill>
                  <a:schemeClr val="bg2">
                    <a:lumMod val="50000"/>
                  </a:schemeClr>
                </a:solidFill>
                <a:effectLst/>
                <a:latin typeface="Comic Sans MS" panose="030F0702030302020204" pitchFamily="66" charset="0"/>
              </a:rPr>
              <a:t>……</a:t>
            </a:r>
            <a:endParaRPr lang="it-CH" sz="1400">
              <a:solidFill>
                <a:schemeClr val="bg2">
                  <a:lumMod val="50000"/>
                </a:schemeClr>
              </a:solidFill>
            </a:endParaRPr>
          </a:p>
        </p:txBody>
      </p:sp>
      <p:sp>
        <p:nvSpPr>
          <p:cNvPr id="9" name="Segnaposto testo 8"/>
          <p:cNvSpPr>
            <a:spLocks noGrp="1"/>
          </p:cNvSpPr>
          <p:nvPr>
            <p:ph type="body" idx="1"/>
          </p:nvPr>
        </p:nvSpPr>
        <p:spPr>
          <a:xfrm>
            <a:off x="827088" y="3357563"/>
            <a:ext cx="7772400" cy="511175"/>
          </a:xfrm>
        </p:spPr>
        <p:txBody>
          <a:bodyPr/>
          <a:lstStyle/>
          <a:p>
            <a:pPr>
              <a:defRPr/>
            </a:pPr>
            <a:r>
              <a:rPr lang="de-CH" sz="1400" b="1" dirty="0" smtClean="0">
                <a:solidFill>
                  <a:schemeClr val="bg2">
                    <a:lumMod val="50000"/>
                  </a:schemeClr>
                </a:solidFill>
                <a:latin typeface="Comic Sans MS" panose="030F0702030302020204" pitchFamily="66" charset="0"/>
              </a:rPr>
              <a:t>....</a:t>
            </a:r>
            <a:r>
              <a:rPr lang="it-IT" sz="1400" b="1" dirty="0">
                <a:solidFill>
                  <a:schemeClr val="bg2">
                    <a:lumMod val="50000"/>
                  </a:schemeClr>
                </a:solidFill>
                <a:latin typeface="Comic Sans MS" panose="030F0702030302020204" pitchFamily="66" charset="0"/>
              </a:rPr>
              <a:t>poi usalo a pieno regime e ottimizza il tempo che dedichi allo studio!!!</a:t>
            </a:r>
            <a:endParaRPr lang="it-CH" sz="1400" dirty="0">
              <a:solidFill>
                <a:schemeClr val="bg2">
                  <a:lumMod val="50000"/>
                </a:schemeClr>
              </a:solidFill>
            </a:endParaRPr>
          </a:p>
        </p:txBody>
      </p:sp>
      <p:pic>
        <p:nvPicPr>
          <p:cNvPr id="59395" name="irc_mi" descr="sports"/>
          <p:cNvPicPr>
            <a:picLocks noChangeAspect="1" noChangeArrowheads="1"/>
          </p:cNvPicPr>
          <p:nvPr/>
        </p:nvPicPr>
        <p:blipFill>
          <a:blip r:embed="rId2"/>
          <a:srcRect/>
          <a:stretch>
            <a:fillRect/>
          </a:stretch>
        </p:blipFill>
        <p:spPr bwMode="auto">
          <a:xfrm>
            <a:off x="1568450" y="1628775"/>
            <a:ext cx="6454775" cy="1573213"/>
          </a:xfrm>
          <a:prstGeom prst="rect">
            <a:avLst/>
          </a:prstGeom>
          <a:noFill/>
          <a:ln w="9525">
            <a:noFill/>
            <a:miter lim="800000"/>
            <a:headEnd/>
            <a:tailEnd/>
          </a:ln>
        </p:spPr>
      </p:pic>
      <p:pic>
        <p:nvPicPr>
          <p:cNvPr id="59396" name="irc_mi" descr="studi"/>
          <p:cNvPicPr>
            <a:picLocks noChangeAspect="1" noChangeArrowheads="1"/>
          </p:cNvPicPr>
          <p:nvPr/>
        </p:nvPicPr>
        <p:blipFill>
          <a:blip r:embed="rId3"/>
          <a:srcRect/>
          <a:stretch>
            <a:fillRect/>
          </a:stretch>
        </p:blipFill>
        <p:spPr bwMode="auto">
          <a:xfrm>
            <a:off x="2995613" y="4149725"/>
            <a:ext cx="3030537" cy="227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4400" b="1" smtClean="0">
                <a:solidFill>
                  <a:srgbClr val="0070C0"/>
                </a:solidFill>
                <a:effectLst/>
                <a:latin typeface="Comic Sans MS" pitchFamily="66" charset="0"/>
              </a:rPr>
              <a:t>6) </a:t>
            </a:r>
            <a:r>
              <a:rPr lang="it-CH" sz="3600" b="1" smtClean="0">
                <a:solidFill>
                  <a:srgbClr val="0070C0"/>
                </a:solidFill>
                <a:effectLst/>
                <a:latin typeface="Comic Sans MS" pitchFamily="66" charset="0"/>
              </a:rPr>
              <a:t>Tecniche di concentrazione e rilassamento:</a:t>
            </a:r>
            <a:br>
              <a:rPr lang="it-CH" sz="3600" b="1" smtClean="0">
                <a:solidFill>
                  <a:srgbClr val="0070C0"/>
                </a:solidFill>
                <a:effectLst/>
                <a:latin typeface="Comic Sans MS" pitchFamily="66" charset="0"/>
              </a:rPr>
            </a:br>
            <a:r>
              <a:rPr lang="it-CH" sz="3600" b="1" smtClean="0">
                <a:solidFill>
                  <a:srgbClr val="0070C0"/>
                </a:solidFill>
                <a:effectLst/>
                <a:latin typeface="Comic Sans MS" pitchFamily="66" charset="0"/>
              </a:rPr>
              <a:t/>
            </a:r>
            <a:br>
              <a:rPr lang="it-CH" sz="3600" b="1" smtClean="0">
                <a:solidFill>
                  <a:srgbClr val="0070C0"/>
                </a:solidFill>
                <a:effectLst/>
                <a:latin typeface="Comic Sans MS" pitchFamily="66" charset="0"/>
              </a:rPr>
            </a:br>
            <a:r>
              <a:rPr lang="it-CH" sz="3600" b="1" smtClean="0">
                <a:solidFill>
                  <a:srgbClr val="0070C0"/>
                </a:solidFill>
                <a:effectLst/>
                <a:latin typeface="Comic Sans MS" pitchFamily="66" charset="0"/>
              </a:rPr>
              <a:t> training autogeno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5"/>
          <p:cNvSpPr>
            <a:spLocks noGrp="1"/>
          </p:cNvSpPr>
          <p:nvPr>
            <p:ph type="title" idx="4294967295"/>
          </p:nvPr>
        </p:nvSpPr>
        <p:spPr bwMode="auto">
          <a:xfrm>
            <a:off x="468313" y="404813"/>
            <a:ext cx="8229600" cy="4248150"/>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 </a:t>
            </a:r>
            <a:br>
              <a:rPr lang="it-CH" sz="1600" b="1" u="sng" smtClean="0">
                <a:effectLst/>
                <a:latin typeface="Comic Sans MS" pitchFamily="66" charset="0"/>
              </a:rPr>
            </a:br>
            <a:r>
              <a:rPr lang="it-CH" sz="1600" b="1" u="sng" smtClean="0">
                <a:effectLst/>
                <a:latin typeface="Comic Sans MS" pitchFamily="66" charset="0"/>
              </a:rPr>
              <a:t>tecniche di concentrazione e rilassamento attraverso il controllo del nostro organismo</a:t>
            </a:r>
            <a:br>
              <a:rPr lang="it-CH" sz="1600" b="1" u="sng" smtClean="0">
                <a:effectLst/>
                <a:latin typeface="Comic Sans MS" pitchFamily="66" charset="0"/>
              </a:rPr>
            </a:br>
            <a:r>
              <a:rPr lang="it-CH" sz="1600" b="1" u="sng" smtClean="0">
                <a:effectLst/>
                <a:latin typeface="Comic Sans MS" pitchFamily="66" charset="0"/>
              </a:rPr>
              <a:t/>
            </a:r>
            <a:br>
              <a:rPr lang="it-CH" sz="1600" b="1" u="sng" smtClean="0">
                <a:effectLst/>
                <a:latin typeface="Comic Sans MS" pitchFamily="66" charset="0"/>
              </a:rPr>
            </a:br>
            <a:r>
              <a:rPr lang="it-CH" sz="1600" b="1" u="sng" smtClean="0">
                <a:solidFill>
                  <a:srgbClr val="FF0000"/>
                </a:solidFill>
                <a:effectLst/>
                <a:latin typeface="Comic Sans MS" pitchFamily="66" charset="0"/>
              </a:rPr>
              <a:t>ESEMPIO: IL TRAINING AUTOGENO</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gestione della paura, </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gestione di ansia e stress, </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gestione del dolore,</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mantenimento della concetrazione,</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ottimizzazione del rendimento e del potenziale fisico e cognitivo.</a:t>
            </a:r>
            <a:endParaRPr lang="it-CH" sz="1600" b="1" smtClean="0">
              <a:solidFill>
                <a:srgbClr val="FF000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5"/>
          <p:cNvSpPr>
            <a:spLocks noGrp="1"/>
          </p:cNvSpPr>
          <p:nvPr>
            <p:ph type="title" idx="4294967295"/>
          </p:nvPr>
        </p:nvSpPr>
        <p:spPr bwMode="auto">
          <a:xfrm>
            <a:off x="468313" y="404813"/>
            <a:ext cx="8229600" cy="5327650"/>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 </a:t>
            </a:r>
            <a:br>
              <a:rPr lang="it-CH" sz="1600" b="1" u="sng" smtClean="0">
                <a:effectLst/>
                <a:latin typeface="Comic Sans MS" pitchFamily="66" charset="0"/>
              </a:rPr>
            </a:br>
            <a:r>
              <a:rPr lang="it-CH" sz="1600" b="1" u="sng" smtClean="0">
                <a:effectLst/>
                <a:latin typeface="Comic Sans MS" pitchFamily="66" charset="0"/>
              </a:rPr>
              <a:t>tecniche di concentrazione e rilassamento attraverso il controllo del nostro organismo</a:t>
            </a:r>
            <a:br>
              <a:rPr lang="it-CH" sz="1600" b="1" u="sng" smtClean="0">
                <a:effectLst/>
                <a:latin typeface="Comic Sans MS" pitchFamily="66" charset="0"/>
              </a:rPr>
            </a:br>
            <a:r>
              <a:rPr lang="it-CH" sz="1600" b="1" u="sng" smtClean="0">
                <a:effectLst/>
                <a:latin typeface="Comic Sans MS" pitchFamily="66" charset="0"/>
              </a:rPr>
              <a:t/>
            </a:r>
            <a:br>
              <a:rPr lang="it-CH" sz="1600" b="1" u="sng" smtClean="0">
                <a:effectLst/>
                <a:latin typeface="Comic Sans MS" pitchFamily="66" charset="0"/>
              </a:rPr>
            </a:br>
            <a:r>
              <a:rPr lang="it-CH" sz="1600" b="1" u="sng" smtClean="0">
                <a:solidFill>
                  <a:srgbClr val="FF0000"/>
                </a:solidFill>
                <a:effectLst/>
                <a:latin typeface="Comic Sans MS" pitchFamily="66" charset="0"/>
              </a:rPr>
              <a:t>ESEMPIO: IL TRAINING AUTOGENO</a:t>
            </a:r>
            <a:br>
              <a:rPr lang="it-CH" sz="1600" b="1" u="sng" smtClean="0">
                <a:solidFill>
                  <a:srgbClr val="FF0000"/>
                </a:solidFill>
                <a:effectLst/>
                <a:latin typeface="Comic Sans MS" pitchFamily="66" charset="0"/>
              </a:rPr>
            </a:br>
            <a:r>
              <a:rPr lang="it-CH" sz="1600" b="1" u="sng" smtClean="0">
                <a:solidFill>
                  <a:srgbClr val="FF0000"/>
                </a:solidFill>
                <a:effectLst/>
                <a:latin typeface="Comic Sans MS" pitchFamily="66" charset="0"/>
              </a:rPr>
              <a:t/>
            </a:r>
            <a:br>
              <a:rPr lang="it-CH" sz="1600" b="1" u="sng" smtClean="0">
                <a:solidFill>
                  <a:srgbClr val="FF0000"/>
                </a:solidFill>
                <a:effectLst/>
                <a:latin typeface="Comic Sans MS" pitchFamily="66" charset="0"/>
              </a:rPr>
            </a:br>
            <a:r>
              <a:rPr lang="it-IT" sz="1600" b="1" smtClean="0">
                <a:solidFill>
                  <a:srgbClr val="FF0000"/>
                </a:solidFill>
                <a:effectLst/>
                <a:latin typeface="Comic Sans MS" pitchFamily="66" charset="0"/>
              </a:rPr>
              <a:t>si insegna all’organismo a immedesimarsi in una situazione di pace e tranquillità mentale, </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per poterne cogliere i benefici: </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calma, serenità, rilassamento, concentrazione, ottimizzazione del rendimento cognitivo, gestione delle nostre potenzialità, freschezza e lucidità  mentale, gestione della paura e del dolore.</a:t>
            </a:r>
            <a:endParaRPr lang="it-CH" sz="1600" b="1" smtClean="0">
              <a:solidFill>
                <a:srgbClr val="FF000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468313" y="620713"/>
            <a:ext cx="8229600" cy="2879725"/>
          </a:xfrm>
        </p:spPr>
        <p:txBody>
          <a:bodyPr wrap="square" numCol="1" anchorCtr="0" compatLnSpc="1">
            <a:prstTxWarp prst="textNoShape">
              <a:avLst/>
            </a:prstTxWarp>
          </a:bodyPr>
          <a:lstStyle/>
          <a:p>
            <a:pPr eaLnBrk="1" hangingPunct="1">
              <a:lnSpc>
                <a:spcPts val="3200"/>
              </a:lnSpc>
            </a:pPr>
            <a:r>
              <a:rPr lang="it-CH" sz="2000" b="1" u="sng" smtClean="0">
                <a:effectLst>
                  <a:outerShdw blurRad="38100" dist="38100" dir="2700000" algn="tl">
                    <a:srgbClr val="C0C0C0"/>
                  </a:outerShdw>
                </a:effectLst>
                <a:latin typeface="Comic Sans MS" pitchFamily="66" charset="0"/>
              </a:rPr>
              <a:t>Alimentazione consapevole alla base di tutto</a:t>
            </a:r>
            <a:r>
              <a:rPr lang="it-CH" sz="1400" b="1" u="sng" smtClean="0">
                <a:effectLst>
                  <a:outerShdw blurRad="38100" dist="38100" dir="2700000" algn="tl">
                    <a:srgbClr val="C0C0C0"/>
                  </a:outerShdw>
                </a:effectLst>
                <a:latin typeface="Comic Sans MS" pitchFamily="66" charset="0"/>
              </a:rPr>
              <a:t/>
            </a:r>
            <a:br>
              <a:rPr lang="it-CH" sz="1400" b="1" u="sng" smtClean="0">
                <a:effectLst>
                  <a:outerShdw blurRad="38100" dist="38100" dir="2700000" algn="tl">
                    <a:srgbClr val="C0C0C0"/>
                  </a:outerShdw>
                </a:effectLst>
                <a:latin typeface="Comic Sans MS" pitchFamily="66" charset="0"/>
              </a:rPr>
            </a:br>
            <a:r>
              <a:rPr lang="it-CH" sz="1400" b="1" u="sng" smtClean="0">
                <a:effectLst>
                  <a:outerShdw blurRad="38100" dist="38100" dir="2700000" algn="tl">
                    <a:srgbClr val="C0C0C0"/>
                  </a:outerShdw>
                </a:effectLst>
                <a:latin typeface="Comic Sans MS" pitchFamily="66" charset="0"/>
              </a:rPr>
              <a:t>La nostra alimentazione è generalmente </a:t>
            </a:r>
            <a:r>
              <a:rPr lang="it-CH" sz="1400" b="1" u="sng" smtClean="0">
                <a:solidFill>
                  <a:srgbClr val="C51401"/>
                </a:solidFill>
                <a:effectLst>
                  <a:outerShdw blurRad="38100" dist="38100" dir="2700000" algn="tl">
                    <a:srgbClr val="C0C0C0"/>
                  </a:outerShdw>
                </a:effectLst>
                <a:latin typeface="Comic Sans MS" pitchFamily="66" charset="0"/>
              </a:rPr>
              <a:t>troppo ricca di</a:t>
            </a:r>
            <a:r>
              <a:rPr lang="it-CH" sz="1400" b="1" u="sng" smtClean="0">
                <a:effectLst>
                  <a:outerShdw blurRad="38100" dist="38100" dir="2700000" algn="tl">
                    <a:srgbClr val="C0C0C0"/>
                  </a:outerShdw>
                </a:effectLst>
                <a:latin typeface="Comic Sans MS" pitchFamily="66" charset="0"/>
              </a:rPr>
              <a:t>:</a:t>
            </a:r>
            <a:br>
              <a:rPr lang="it-CH" sz="1400" b="1" u="sng" smtClean="0">
                <a:effectLst>
                  <a:outerShdw blurRad="38100" dist="38100" dir="2700000" algn="tl">
                    <a:srgbClr val="C0C0C0"/>
                  </a:outerShdw>
                </a:effectLst>
                <a:latin typeface="Comic Sans MS" pitchFamily="66" charset="0"/>
              </a:rPr>
            </a:br>
            <a:r>
              <a:rPr lang="de-CH" sz="1400" b="1" u="sng" smtClean="0">
                <a:effectLst>
                  <a:outerShdw blurRad="38100" dist="38100" dir="2700000" algn="tl">
                    <a:srgbClr val="C0C0C0"/>
                  </a:outerShdw>
                </a:effectLst>
                <a:latin typeface="Comic Sans MS" pitchFamily="66" charset="0"/>
              </a:rPr>
              <a:t>acidi grassi saturi (di origine animale)</a:t>
            </a:r>
            <a:br>
              <a:rPr lang="de-CH" sz="1400" b="1" u="sng" smtClean="0">
                <a:effectLst>
                  <a:outerShdw blurRad="38100" dist="38100" dir="2700000" algn="tl">
                    <a:srgbClr val="C0C0C0"/>
                  </a:outerShdw>
                </a:effectLst>
                <a:latin typeface="Comic Sans MS" pitchFamily="66" charset="0"/>
              </a:rPr>
            </a:br>
            <a:r>
              <a:rPr lang="de-CH" sz="1400" b="1" u="sng" smtClean="0">
                <a:effectLst>
                  <a:outerShdw blurRad="38100" dist="38100" dir="2700000" algn="tl">
                    <a:srgbClr val="C0C0C0"/>
                  </a:outerShdw>
                </a:effectLst>
                <a:latin typeface="Comic Sans MS" pitchFamily="66" charset="0"/>
              </a:rPr>
              <a:t>sale</a:t>
            </a:r>
            <a:br>
              <a:rPr lang="de-CH" sz="1400" b="1" u="sng" smtClean="0">
                <a:effectLst>
                  <a:outerShdw blurRad="38100" dist="38100" dir="2700000" algn="tl">
                    <a:srgbClr val="C0C0C0"/>
                  </a:outerShdw>
                </a:effectLst>
                <a:latin typeface="Comic Sans MS" pitchFamily="66" charset="0"/>
              </a:rPr>
            </a:br>
            <a:r>
              <a:rPr lang="de-CH" sz="1400" b="1" u="sng" smtClean="0">
                <a:effectLst>
                  <a:outerShdw blurRad="38100" dist="38100" dir="2700000" algn="tl">
                    <a:srgbClr val="C0C0C0"/>
                  </a:outerShdw>
                </a:effectLst>
                <a:latin typeface="Comic Sans MS" pitchFamily="66" charset="0"/>
              </a:rPr>
              <a:t>zuccheri</a:t>
            </a:r>
            <a:br>
              <a:rPr lang="de-CH" sz="1400" b="1" u="sng" smtClean="0">
                <a:effectLst>
                  <a:outerShdw blurRad="38100" dist="38100" dir="2700000" algn="tl">
                    <a:srgbClr val="C0C0C0"/>
                  </a:outerShdw>
                </a:effectLst>
                <a:latin typeface="Comic Sans MS" pitchFamily="66" charset="0"/>
              </a:rPr>
            </a:br>
            <a:r>
              <a:rPr lang="de-CH" sz="1400" b="1" u="sng" smtClean="0">
                <a:effectLst>
                  <a:outerShdw blurRad="38100" dist="38100" dir="2700000" algn="tl">
                    <a:srgbClr val="C0C0C0"/>
                  </a:outerShdw>
                </a:effectLst>
                <a:latin typeface="Comic Sans MS" pitchFamily="66" charset="0"/>
              </a:rPr>
              <a:t>cibi raffinati</a:t>
            </a:r>
            <a:br>
              <a:rPr lang="de-CH" sz="1400" b="1" u="sng" smtClean="0">
                <a:effectLst>
                  <a:outerShdw blurRad="38100" dist="38100" dir="2700000" algn="tl">
                    <a:srgbClr val="C0C0C0"/>
                  </a:outerShdw>
                </a:effectLst>
                <a:latin typeface="Comic Sans MS" pitchFamily="66" charset="0"/>
              </a:rPr>
            </a:br>
            <a:r>
              <a:rPr lang="de-CH" sz="1400" b="1" u="sng" smtClean="0">
                <a:effectLst>
                  <a:outerShdw blurRad="38100" dist="38100" dir="2700000" algn="tl">
                    <a:srgbClr val="C0C0C0"/>
                  </a:outerShdw>
                </a:effectLst>
                <a:latin typeface="Comic Sans MS" pitchFamily="66" charset="0"/>
              </a:rPr>
              <a:t>bevande e cibi acidi</a:t>
            </a:r>
            <a:endParaRPr lang="it-CH" smtClean="0">
              <a:effectLst/>
            </a:endParaRPr>
          </a:p>
        </p:txBody>
      </p:sp>
      <p:pic>
        <p:nvPicPr>
          <p:cNvPr id="79875" name="irc_mi" descr="grassilipidi"/>
          <p:cNvPicPr>
            <a:picLocks noChangeAspect="1" noChangeArrowheads="1"/>
          </p:cNvPicPr>
          <p:nvPr/>
        </p:nvPicPr>
        <p:blipFill>
          <a:blip r:embed="rId2"/>
          <a:srcRect/>
          <a:stretch>
            <a:fillRect/>
          </a:stretch>
        </p:blipFill>
        <p:spPr bwMode="auto">
          <a:xfrm>
            <a:off x="395288" y="2166938"/>
            <a:ext cx="2376487" cy="1751012"/>
          </a:xfrm>
          <a:prstGeom prst="rect">
            <a:avLst/>
          </a:prstGeom>
          <a:noFill/>
          <a:ln w="9525">
            <a:noFill/>
            <a:miter lim="800000"/>
            <a:headEnd/>
            <a:tailEnd/>
          </a:ln>
        </p:spPr>
      </p:pic>
      <p:pic>
        <p:nvPicPr>
          <p:cNvPr id="79876" name="Picture 7" descr="ANd9GcQ2cVPlGoegBtR_oQWujSS_Ho83043n_3uAr7aI14xFofwI_by4uw"/>
          <p:cNvPicPr>
            <a:picLocks noChangeAspect="1" noChangeArrowheads="1"/>
          </p:cNvPicPr>
          <p:nvPr/>
        </p:nvPicPr>
        <p:blipFill>
          <a:blip r:embed="rId3"/>
          <a:srcRect/>
          <a:stretch>
            <a:fillRect/>
          </a:stretch>
        </p:blipFill>
        <p:spPr bwMode="auto">
          <a:xfrm>
            <a:off x="611188" y="4227513"/>
            <a:ext cx="1878012" cy="1785937"/>
          </a:xfrm>
          <a:prstGeom prst="rect">
            <a:avLst/>
          </a:prstGeom>
          <a:noFill/>
          <a:ln w="9525">
            <a:noFill/>
            <a:miter lim="800000"/>
            <a:headEnd/>
            <a:tailEnd/>
          </a:ln>
        </p:spPr>
      </p:pic>
      <p:pic>
        <p:nvPicPr>
          <p:cNvPr id="79877" name="Picture 8" descr="ANd9GcSzIzGBpxP0AfSCE-gDWphJheT7K0PWuswsAIuWc_CldS9zUaTT0In6P-KI"/>
          <p:cNvPicPr>
            <a:picLocks noChangeAspect="1" noChangeArrowheads="1"/>
          </p:cNvPicPr>
          <p:nvPr/>
        </p:nvPicPr>
        <p:blipFill>
          <a:blip r:embed="rId4"/>
          <a:srcRect/>
          <a:stretch>
            <a:fillRect/>
          </a:stretch>
        </p:blipFill>
        <p:spPr bwMode="auto">
          <a:xfrm>
            <a:off x="6156325" y="2205038"/>
            <a:ext cx="2286000" cy="1520825"/>
          </a:xfrm>
          <a:prstGeom prst="rect">
            <a:avLst/>
          </a:prstGeom>
          <a:noFill/>
          <a:ln w="9525">
            <a:noFill/>
            <a:miter lim="800000"/>
            <a:headEnd/>
            <a:tailEnd/>
          </a:ln>
        </p:spPr>
      </p:pic>
      <p:pic>
        <p:nvPicPr>
          <p:cNvPr id="79878" name="irc_mi" descr="dieta-carboidrati-quando-mangiarli"/>
          <p:cNvPicPr>
            <a:picLocks noChangeAspect="1" noChangeArrowheads="1"/>
          </p:cNvPicPr>
          <p:nvPr/>
        </p:nvPicPr>
        <p:blipFill>
          <a:blip r:embed="rId5"/>
          <a:srcRect/>
          <a:stretch>
            <a:fillRect/>
          </a:stretch>
        </p:blipFill>
        <p:spPr bwMode="auto">
          <a:xfrm>
            <a:off x="6011863" y="4437063"/>
            <a:ext cx="2509837" cy="1670050"/>
          </a:xfrm>
          <a:prstGeom prst="rect">
            <a:avLst/>
          </a:prstGeom>
          <a:noFill/>
          <a:ln w="9525">
            <a:noFill/>
            <a:miter lim="800000"/>
            <a:headEnd/>
            <a:tailEnd/>
          </a:ln>
        </p:spPr>
      </p:pic>
      <p:pic>
        <p:nvPicPr>
          <p:cNvPr id="79879" name="Picture 2" descr="Immagine correlata">
            <a:hlinkClick r:id="rId6"/>
          </p:cNvPr>
          <p:cNvPicPr>
            <a:picLocks noChangeAspect="1" noChangeArrowheads="1"/>
          </p:cNvPicPr>
          <p:nvPr/>
        </p:nvPicPr>
        <p:blipFill>
          <a:blip r:embed="rId7"/>
          <a:srcRect/>
          <a:stretch>
            <a:fillRect/>
          </a:stretch>
        </p:blipFill>
        <p:spPr bwMode="auto">
          <a:xfrm>
            <a:off x="2916238" y="4657725"/>
            <a:ext cx="26162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4400" b="1" smtClean="0">
                <a:solidFill>
                  <a:srgbClr val="0070C0"/>
                </a:solidFill>
                <a:effectLst/>
                <a:latin typeface="Comic Sans MS" pitchFamily="66" charset="0"/>
              </a:rPr>
              <a:t>7) Consapevolezza dei propri limiti</a:t>
            </a:r>
            <a:endParaRPr lang="it-CH" sz="3600" b="1" smtClean="0">
              <a:solidFill>
                <a:srgbClr val="0070C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5"/>
          <p:cNvSpPr>
            <a:spLocks noGrp="1"/>
          </p:cNvSpPr>
          <p:nvPr>
            <p:ph type="title" idx="4294967295"/>
          </p:nvPr>
        </p:nvSpPr>
        <p:spPr bwMode="auto">
          <a:xfrm>
            <a:off x="468313" y="404813"/>
            <a:ext cx="8229600" cy="5903912"/>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 </a:t>
            </a:r>
            <a:br>
              <a:rPr lang="it-CH" sz="1600" b="1" u="sng" smtClean="0">
                <a:effectLst/>
                <a:latin typeface="Comic Sans MS" pitchFamily="66" charset="0"/>
              </a:rPr>
            </a:br>
            <a:r>
              <a:rPr lang="it-IT" sz="1600" b="1" smtClean="0">
                <a:solidFill>
                  <a:srgbClr val="FF0000"/>
                </a:solidFill>
                <a:effectLst/>
                <a:latin typeface="Comic Sans MS" pitchFamily="66" charset="0"/>
              </a:rPr>
              <a:t>Un metro di giudizio è essenziale per raggiungere i nostri obiettivi</a:t>
            </a:r>
            <a:r>
              <a:rPr lang="it-CH" sz="1600" smtClean="0">
                <a:solidFill>
                  <a:srgbClr val="FF0000"/>
                </a:solidFill>
                <a:effectLst/>
                <a:latin typeface="Comic Sans MS" pitchFamily="66" charset="0"/>
              </a:rPr>
              <a:t/>
            </a:r>
            <a:br>
              <a:rPr lang="it-CH" sz="1600" smtClean="0">
                <a:solidFill>
                  <a:srgbClr val="FF0000"/>
                </a:solidFill>
                <a:effectLst/>
                <a:latin typeface="Comic Sans MS" pitchFamily="66" charset="0"/>
              </a:rPr>
            </a:br>
            <a:r>
              <a:rPr lang="it-IT" sz="1400" b="1" smtClean="0">
                <a:effectLst/>
                <a:latin typeface="Comic Sans MS" pitchFamily="66" charset="0"/>
              </a:rPr>
              <a:t>Il training autogeno è un esempio di tecnica di rilassamento in grado di predisporci al meglio per affrontare un impegno “stressante”. Tuttavia è fondamentale per ottenere risultati positivi essere </a:t>
            </a:r>
            <a:r>
              <a:rPr lang="it-IT" sz="1800" b="1" u="sng" smtClean="0">
                <a:solidFill>
                  <a:srgbClr val="FF0000"/>
                </a:solidFill>
                <a:effectLst/>
                <a:latin typeface="Comic Sans MS" pitchFamily="66" charset="0"/>
              </a:rPr>
              <a:t>consapevoli dei propri limiti, delle proprie debolezze, e delle nostre potenzialità</a:t>
            </a:r>
            <a:r>
              <a:rPr lang="it-IT" sz="1800" b="1" smtClean="0">
                <a:effectLst/>
                <a:latin typeface="Comic Sans MS" pitchFamily="66" charset="0"/>
              </a:rPr>
              <a:t>. </a:t>
            </a:r>
            <a:r>
              <a:rPr lang="it-IT" sz="1400" b="1" smtClean="0">
                <a:effectLst/>
                <a:latin typeface="Comic Sans MS" pitchFamily="66" charset="0"/>
              </a:rPr>
              <a:t>Dobbiamo saper sfruttare il massimo i nostri lati forti, e limitare i danni nelle nostre debolezze. Una mente consapevole riesce a ottimizzare il proprio potenziale giocando sui due fronti. Dobbiamo quindi riuscire a porci obiettivi ambiziosi, che tuttavia siano frutto di un’analisi coscienziosa del nostro grado di preparazione. Non posso programmare una maratona in un mese se non ho mai corso, e allo stesso modo non posso pretendere di ottenere un voto positivo in una prova di danza, di musica, di scuola, se non mi sono preparato. Posso tuttavia pretendere dal mio organismo e dalla mia mente di applicare con il massimo successo quanto imparato, senza essere bloccato da una mente offuscata dai pensieri negativi, dalla paura di insuccesso, dall’ansia di dimenticare quanto fatto.</a:t>
            </a:r>
            <a:endParaRPr lang="it-CH" sz="1600" b="1" u="sng" smtClean="0">
              <a:effectLst/>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5"/>
          <p:cNvSpPr>
            <a:spLocks noGrp="1"/>
          </p:cNvSpPr>
          <p:nvPr>
            <p:ph type="title" idx="4294967295"/>
          </p:nvPr>
        </p:nvSpPr>
        <p:spPr bwMode="auto">
          <a:xfrm>
            <a:off x="468313" y="692150"/>
            <a:ext cx="8229600" cy="5545138"/>
          </a:xfrm>
          <a:noFill/>
        </p:spPr>
        <p:txBody>
          <a:bodyPr wrap="square" numCol="1" anchorCtr="0" compatLnSpc="1">
            <a:prstTxWarp prst="textNoShape">
              <a:avLst/>
            </a:prstTxWarp>
          </a:bodyPr>
          <a:lstStyle/>
          <a:p>
            <a:pPr>
              <a:lnSpc>
                <a:spcPct val="250000"/>
              </a:lnSpc>
            </a:pPr>
            <a:r>
              <a:rPr lang="it-IT" sz="1600" b="1" smtClean="0">
                <a:solidFill>
                  <a:srgbClr val="FF0000"/>
                </a:solidFill>
                <a:effectLst/>
                <a:latin typeface="Comic Sans MS" pitchFamily="66" charset="0"/>
              </a:rPr>
              <a:t>Ma se la capacità di sopportazione, la resistenza o la flessibilità, la fiducia, la capacità di rilassamento e concentrazione, la capacità di utilizzare le nozioni apprese dipendono esclusivamente dalla mente, </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raggiungere il massimo delle proprie prestazioni fisico-mentali è quindi solo una questione di volontà?</a:t>
            </a:r>
            <a:r>
              <a:rPr lang="it-IT" sz="1600" smtClean="0">
                <a:solidFill>
                  <a:srgbClr val="FF0000"/>
                </a:solidFill>
                <a:effectLst/>
                <a:latin typeface="Comic Sans MS" pitchFamily="66" charset="0"/>
              </a:rPr>
              <a:t> </a:t>
            </a:r>
            <a:r>
              <a:rPr lang="it-CH" sz="1600" smtClean="0">
                <a:solidFill>
                  <a:srgbClr val="FF0000"/>
                </a:solidFill>
                <a:effectLst/>
                <a:latin typeface="Comic Sans MS" pitchFamily="66" charset="0"/>
              </a:rPr>
              <a:t/>
            </a:r>
            <a:br>
              <a:rPr lang="it-CH" sz="1600" smtClean="0">
                <a:solidFill>
                  <a:srgbClr val="FF0000"/>
                </a:solidFill>
                <a:effectLst/>
                <a:latin typeface="Comic Sans MS" pitchFamily="66" charset="0"/>
              </a:rPr>
            </a:br>
            <a:r>
              <a:rPr lang="it-IT" sz="1600" b="1" smtClean="0">
                <a:solidFill>
                  <a:srgbClr val="FF0000"/>
                </a:solidFill>
                <a:effectLst/>
                <a:latin typeface="Comic Sans MS" pitchFamily="66" charset="0"/>
              </a:rPr>
              <a:t/>
            </a:r>
            <a:br>
              <a:rPr lang="it-IT" sz="1600" b="1" smtClean="0">
                <a:solidFill>
                  <a:srgbClr val="FF0000"/>
                </a:solidFill>
                <a:effectLst/>
                <a:latin typeface="Comic Sans MS" pitchFamily="66" charset="0"/>
              </a:rPr>
            </a:br>
            <a:r>
              <a:rPr lang="it-CH" sz="1600" smtClean="0">
                <a:solidFill>
                  <a:srgbClr val="FF0000"/>
                </a:solidFill>
                <a:effectLst/>
                <a:latin typeface="Comic Sans MS" pitchFamily="66" charset="0"/>
              </a:rPr>
              <a:t/>
            </a:r>
            <a:br>
              <a:rPr lang="it-CH" sz="1600" smtClean="0">
                <a:solidFill>
                  <a:srgbClr val="FF0000"/>
                </a:solidFill>
                <a:effectLst/>
                <a:latin typeface="Comic Sans MS" pitchFamily="66" charset="0"/>
              </a:rPr>
            </a:br>
            <a:endParaRPr lang="it-CH" sz="12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5"/>
          <p:cNvSpPr>
            <a:spLocks noGrp="1"/>
          </p:cNvSpPr>
          <p:nvPr>
            <p:ph type="title" idx="4294967295"/>
          </p:nvPr>
        </p:nvSpPr>
        <p:spPr bwMode="auto">
          <a:xfrm>
            <a:off x="539750" y="765175"/>
            <a:ext cx="8229600" cy="4895850"/>
          </a:xfrm>
          <a:noFill/>
        </p:spPr>
        <p:txBody>
          <a:bodyPr wrap="square" numCol="1" anchorCtr="0" compatLnSpc="1">
            <a:prstTxWarp prst="textNoShape">
              <a:avLst/>
            </a:prstTxWarp>
          </a:bodyPr>
          <a:lstStyle/>
          <a:p>
            <a:pPr>
              <a:lnSpc>
                <a:spcPct val="250000"/>
              </a:lnSpc>
            </a:pPr>
            <a:r>
              <a:rPr lang="it-IT" sz="1600" b="1" smtClean="0">
                <a:solidFill>
                  <a:srgbClr val="FF0000"/>
                </a:solidFill>
                <a:effectLst/>
                <a:latin typeface="Comic Sans MS" pitchFamily="66" charset="0"/>
              </a:rPr>
              <a:t>NON SOLO. BISOGNA CONOSCERE I PROPRI LIMITI</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
            </a:r>
            <a:br>
              <a:rPr lang="it-IT" sz="1600" b="1" smtClean="0">
                <a:solidFill>
                  <a:srgbClr val="FF0000"/>
                </a:solidFill>
                <a:effectLst/>
                <a:latin typeface="Comic Sans MS" pitchFamily="66" charset="0"/>
              </a:rPr>
            </a:br>
            <a:r>
              <a:rPr lang="it-IT" sz="1600" b="1" smtClean="0">
                <a:solidFill>
                  <a:srgbClr val="0070C0"/>
                </a:solidFill>
                <a:effectLst/>
                <a:latin typeface="Comic Sans MS" pitchFamily="66" charset="0"/>
              </a:rPr>
              <a:t>La forza di volontà aiuta a concretizzare i propri obiettivi, </a:t>
            </a:r>
            <a:br>
              <a:rPr lang="it-IT" sz="1600" b="1" smtClean="0">
                <a:solidFill>
                  <a:srgbClr val="0070C0"/>
                </a:solidFill>
                <a:effectLst/>
                <a:latin typeface="Comic Sans MS" pitchFamily="66" charset="0"/>
              </a:rPr>
            </a:br>
            <a:r>
              <a:rPr lang="it-IT" sz="1600" b="1" smtClean="0">
                <a:solidFill>
                  <a:srgbClr val="0070C0"/>
                </a:solidFill>
                <a:effectLst/>
                <a:latin typeface="Comic Sans MS" pitchFamily="66" charset="0"/>
              </a:rPr>
              <a:t>ma sempre considerando limiti e potenzialità. </a:t>
            </a:r>
            <a:br>
              <a:rPr lang="it-IT" sz="1600" b="1" smtClean="0">
                <a:solidFill>
                  <a:srgbClr val="0070C0"/>
                </a:solidFill>
                <a:effectLst/>
                <a:latin typeface="Comic Sans MS" pitchFamily="66" charset="0"/>
              </a:rPr>
            </a:br>
            <a:r>
              <a:rPr lang="it-IT" sz="1600" b="1" smtClean="0">
                <a:solidFill>
                  <a:srgbClr val="0070C0"/>
                </a:solidFill>
                <a:effectLst/>
                <a:latin typeface="Comic Sans MS" pitchFamily="66" charset="0"/>
              </a:rPr>
              <a:t/>
            </a:r>
            <a:br>
              <a:rPr lang="it-IT" sz="1600" b="1" smtClean="0">
                <a:solidFill>
                  <a:srgbClr val="0070C0"/>
                </a:solidFill>
                <a:effectLst/>
                <a:latin typeface="Comic Sans MS" pitchFamily="66" charset="0"/>
              </a:rPr>
            </a:br>
            <a:r>
              <a:rPr lang="it-IT" sz="1600" b="1" smtClean="0">
                <a:solidFill>
                  <a:srgbClr val="0070C0"/>
                </a:solidFill>
                <a:effectLst/>
                <a:latin typeface="Comic Sans MS" pitchFamily="66" charset="0"/>
              </a:rPr>
              <a:t>Non possiamo permetterci di fare il passo più lungo della gamba, andremmo incontro a delusioni</a:t>
            </a:r>
            <a:r>
              <a:rPr lang="it-IT" sz="1600" b="1" smtClean="0">
                <a:solidFill>
                  <a:srgbClr val="0070C0"/>
                </a:solidFill>
                <a:effectLst/>
              </a:rPr>
              <a:t>.</a:t>
            </a:r>
            <a:r>
              <a:rPr lang="it-IT" sz="1600" b="1" smtClean="0">
                <a:solidFill>
                  <a:srgbClr val="0070C0"/>
                </a:solidFill>
                <a:effectLst/>
                <a:latin typeface="Comic Sans MS" pitchFamily="66" charset="0"/>
              </a:rPr>
              <a:t/>
            </a:r>
            <a:br>
              <a:rPr lang="it-IT" sz="1600" b="1" smtClean="0">
                <a:solidFill>
                  <a:srgbClr val="0070C0"/>
                </a:solidFill>
                <a:effectLst/>
                <a:latin typeface="Comic Sans MS" pitchFamily="66" charset="0"/>
              </a:rPr>
            </a:br>
            <a:endParaRPr lang="it-CH" sz="1200" b="1" smtClean="0">
              <a:solidFill>
                <a:srgbClr val="0070C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4400" b="1" smtClean="0">
                <a:solidFill>
                  <a:srgbClr val="0070C0"/>
                </a:solidFill>
                <a:effectLst/>
                <a:latin typeface="Comic Sans MS" pitchFamily="66" charset="0"/>
              </a:rPr>
              <a:t>8) </a:t>
            </a:r>
            <a:r>
              <a:rPr lang="it-CH" sz="3600" b="1" smtClean="0">
                <a:solidFill>
                  <a:srgbClr val="0070C0"/>
                </a:solidFill>
                <a:effectLst/>
                <a:latin typeface="Comic Sans MS" pitchFamily="66" charset="0"/>
              </a:rPr>
              <a:t>Mental training: la forza mentale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olo 5"/>
          <p:cNvSpPr>
            <a:spLocks noGrp="1"/>
          </p:cNvSpPr>
          <p:nvPr>
            <p:ph type="title" idx="4294967295"/>
          </p:nvPr>
        </p:nvSpPr>
        <p:spPr bwMode="auto">
          <a:xfrm>
            <a:off x="468313" y="260350"/>
            <a:ext cx="8229600" cy="2663825"/>
          </a:xfrm>
          <a:noFill/>
        </p:spPr>
        <p:txBody>
          <a:bodyPr wrap="square" numCol="1" anchorCtr="0" compatLnSpc="1">
            <a:prstTxWarp prst="textNoShape">
              <a:avLst/>
            </a:prstTxWarp>
          </a:bodyPr>
          <a:lstStyle/>
          <a:p>
            <a:pPr>
              <a:lnSpc>
                <a:spcPct val="250000"/>
              </a:lnSpc>
            </a:pPr>
            <a:r>
              <a:rPr lang="it-IT" sz="1600" b="1" smtClean="0">
                <a:solidFill>
                  <a:srgbClr val="FF0000"/>
                </a:solidFill>
                <a:effectLst/>
                <a:latin typeface="Comic Sans MS" pitchFamily="66" charset="0"/>
              </a:rPr>
              <a:t>La forza mentale consiste nella capacità di essere preparati a tutte le situazioni possibili,</a:t>
            </a:r>
            <a:br>
              <a:rPr lang="it-IT" sz="1600" b="1" smtClean="0">
                <a:solidFill>
                  <a:srgbClr val="FF0000"/>
                </a:solidFill>
                <a:effectLst/>
                <a:latin typeface="Comic Sans MS" pitchFamily="66" charset="0"/>
              </a:rPr>
            </a:br>
            <a:r>
              <a:rPr lang="it-IT" sz="1600" b="1" smtClean="0">
                <a:effectLst/>
                <a:latin typeface="Comic Sans MS" pitchFamily="66" charset="0"/>
              </a:rPr>
              <a:t> che se vengono simulate mentalmente e nella pratica durante l’allenamento, miglioreranno la nostra capacità di affrontarle quando si presentano nella realtà.</a:t>
            </a:r>
            <a:r>
              <a:rPr lang="it-IT" sz="1600" b="1" smtClean="0">
                <a:solidFill>
                  <a:srgbClr val="FF0000"/>
                </a:solidFill>
                <a:effectLst/>
                <a:latin typeface="Comic Sans MS" pitchFamily="66" charset="0"/>
              </a:rPr>
              <a:t/>
            </a:r>
            <a:br>
              <a:rPr lang="it-IT" sz="1600" b="1" smtClean="0">
                <a:solidFill>
                  <a:srgbClr val="FF0000"/>
                </a:solidFill>
                <a:effectLst/>
                <a:latin typeface="Comic Sans MS" pitchFamily="66" charset="0"/>
              </a:rPr>
            </a:br>
            <a:endParaRPr lang="it-CH" sz="1200" b="1" smtClean="0">
              <a:solidFill>
                <a:srgbClr val="C51401"/>
              </a:solidFill>
              <a:effectLst/>
              <a:latin typeface="Comic Sans MS" pitchFamily="66" charset="0"/>
            </a:endParaRPr>
          </a:p>
        </p:txBody>
      </p:sp>
      <p:pic>
        <p:nvPicPr>
          <p:cNvPr id="68610" name="Picture 2" descr="Risultati immagini per FORZA MENTALE">
            <a:hlinkClick r:id="rId2"/>
          </p:cNvPr>
          <p:cNvPicPr>
            <a:picLocks noChangeAspect="1" noChangeArrowheads="1"/>
          </p:cNvPicPr>
          <p:nvPr/>
        </p:nvPicPr>
        <p:blipFill>
          <a:blip r:embed="rId3"/>
          <a:srcRect/>
          <a:stretch>
            <a:fillRect/>
          </a:stretch>
        </p:blipFill>
        <p:spPr bwMode="auto">
          <a:xfrm>
            <a:off x="2051050" y="3213100"/>
            <a:ext cx="4614863"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olo 5"/>
          <p:cNvSpPr>
            <a:spLocks noGrp="1"/>
          </p:cNvSpPr>
          <p:nvPr>
            <p:ph type="title" idx="4294967295"/>
          </p:nvPr>
        </p:nvSpPr>
        <p:spPr bwMode="auto">
          <a:xfrm>
            <a:off x="452438" y="476250"/>
            <a:ext cx="8229600" cy="2881313"/>
          </a:xfrm>
          <a:noFill/>
        </p:spPr>
        <p:txBody>
          <a:bodyPr wrap="square" numCol="1" anchorCtr="0" compatLnSpc="1">
            <a:prstTxWarp prst="textNoShape">
              <a:avLst/>
            </a:prstTxWarp>
          </a:bodyPr>
          <a:lstStyle/>
          <a:p>
            <a:pPr>
              <a:lnSpc>
                <a:spcPct val="250000"/>
              </a:lnSpc>
            </a:pPr>
            <a:r>
              <a:rPr lang="it-IT" sz="1600" b="1" smtClean="0">
                <a:solidFill>
                  <a:srgbClr val="FF0000"/>
                </a:solidFill>
                <a:effectLst/>
                <a:latin typeface="Comic Sans MS" pitchFamily="66" charset="0"/>
              </a:rPr>
              <a:t>Il mental training: le quattro regole della forza mentale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Rilassamento</a:t>
            </a:r>
            <a:br>
              <a:rPr lang="it-IT" sz="1600" b="1" smtClean="0">
                <a:effectLst/>
                <a:latin typeface="Comic Sans MS" pitchFamily="66" charset="0"/>
              </a:rPr>
            </a:br>
            <a:r>
              <a:rPr lang="it-IT" sz="1600" b="1" smtClean="0">
                <a:effectLst/>
                <a:latin typeface="Comic Sans MS" pitchFamily="66" charset="0"/>
              </a:rPr>
              <a:t>Goal setting </a:t>
            </a:r>
            <a:br>
              <a:rPr lang="it-IT" sz="1600" b="1" smtClean="0">
                <a:effectLst/>
                <a:latin typeface="Comic Sans MS" pitchFamily="66" charset="0"/>
              </a:rPr>
            </a:br>
            <a:r>
              <a:rPr lang="it-IT" sz="1600" b="1" smtClean="0">
                <a:effectLst/>
                <a:latin typeface="Comic Sans MS" pitchFamily="66" charset="0"/>
              </a:rPr>
              <a:t>Visualizzazione (o focusing)</a:t>
            </a:r>
            <a:br>
              <a:rPr lang="it-IT" sz="1600" b="1" smtClean="0">
                <a:effectLst/>
                <a:latin typeface="Comic Sans MS" pitchFamily="66" charset="0"/>
              </a:rPr>
            </a:br>
            <a:r>
              <a:rPr lang="it-IT" sz="1600" b="1" smtClean="0">
                <a:effectLst/>
                <a:latin typeface="Comic Sans MS" pitchFamily="66" charset="0"/>
              </a:rPr>
              <a:t>Abilità immaginativa</a:t>
            </a:r>
            <a:endParaRPr lang="it-CH" sz="1200" b="1" smtClean="0">
              <a:solidFill>
                <a:srgbClr val="C51401"/>
              </a:solidFill>
              <a:effectLst/>
              <a:latin typeface="Comic Sans MS" pitchFamily="66" charset="0"/>
            </a:endParaRPr>
          </a:p>
        </p:txBody>
      </p:sp>
      <p:pic>
        <p:nvPicPr>
          <p:cNvPr id="69634" name="Picture 4" descr="Risultati immagini per FORZA MENTALE">
            <a:hlinkClick r:id="rId2"/>
          </p:cNvPr>
          <p:cNvPicPr>
            <a:picLocks noChangeAspect="1" noChangeArrowheads="1"/>
          </p:cNvPicPr>
          <p:nvPr/>
        </p:nvPicPr>
        <p:blipFill>
          <a:blip r:embed="rId3"/>
          <a:srcRect/>
          <a:stretch>
            <a:fillRect/>
          </a:stretch>
        </p:blipFill>
        <p:spPr bwMode="auto">
          <a:xfrm>
            <a:off x="2555875" y="3706813"/>
            <a:ext cx="451167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5"/>
          <p:cNvSpPr>
            <a:spLocks noGrp="1"/>
          </p:cNvSpPr>
          <p:nvPr>
            <p:ph type="title" idx="4294967295"/>
          </p:nvPr>
        </p:nvSpPr>
        <p:spPr bwMode="auto">
          <a:xfrm>
            <a:off x="468313" y="1052513"/>
            <a:ext cx="8229600" cy="4321175"/>
          </a:xfrm>
          <a:noFill/>
        </p:spPr>
        <p:txBody>
          <a:bodyPr wrap="square" numCol="1" anchorCtr="0" compatLnSpc="1">
            <a:prstTxWarp prst="textNoShape">
              <a:avLst/>
            </a:prstTxWarp>
          </a:bodyPr>
          <a:lstStyle/>
          <a:p>
            <a:pPr>
              <a:lnSpc>
                <a:spcPct val="250000"/>
              </a:lnSpc>
            </a:pPr>
            <a:r>
              <a:rPr lang="it-IT" sz="1600" b="1" smtClean="0">
                <a:solidFill>
                  <a:srgbClr val="FF0000"/>
                </a:solidFill>
                <a:effectLst/>
                <a:latin typeface="Comic Sans MS" pitchFamily="66" charset="0"/>
              </a:rPr>
              <a:t>Il mental training: la forza mentale</a:t>
            </a:r>
            <a:r>
              <a:rPr lang="it-IT" sz="1600" b="1" smtClean="0">
                <a:effectLst/>
                <a:latin typeface="Comic Sans MS" pitchFamily="66" charset="0"/>
              </a:rPr>
              <a:t>.</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600" b="1" smtClean="0">
                <a:solidFill>
                  <a:srgbClr val="FF0000"/>
                </a:solidFill>
                <a:effectLst/>
                <a:latin typeface="Comic Sans MS" pitchFamily="66" charset="0"/>
              </a:rPr>
              <a:t>RILASSAMENTO</a:t>
            </a:r>
            <a:r>
              <a:rPr lang="it-IT" sz="1600" b="1" smtClean="0">
                <a:effectLst/>
                <a:latin typeface="Comic Sans MS" pitchFamily="66" charset="0"/>
              </a:rPr>
              <a:t/>
            </a:r>
            <a:br>
              <a:rPr lang="it-IT" sz="1600" b="1" smtClean="0">
                <a:effectLst/>
                <a:latin typeface="Comic Sans MS" pitchFamily="66" charset="0"/>
              </a:rPr>
            </a:br>
            <a:r>
              <a:rPr lang="it-IT" sz="1200" b="1" smtClean="0">
                <a:effectLst/>
                <a:latin typeface="Comic Sans MS" pitchFamily="66" charset="0"/>
              </a:rPr>
              <a:t>Stato pscofisiologico caratterizzato da una riduzione del livello di attivazione complessivo dell'organismo, cui corrisponde un vissuto di calma, di pace interiore, di tranquillità e riduzione di ansia e di tensione. Tutto ciò induce a uno stato di concentrazione ed efficienza psico-fisica.</a:t>
            </a:r>
            <a:br>
              <a:rPr lang="it-IT" sz="1200" b="1" smtClean="0">
                <a:effectLst/>
                <a:latin typeface="Comic Sans MS" pitchFamily="66" charset="0"/>
              </a:rPr>
            </a:br>
            <a:r>
              <a:rPr lang="it-IT" sz="1200" b="1" smtClean="0">
                <a:effectLst/>
                <a:latin typeface="Comic Sans MS" pitchFamily="66" charset="0"/>
              </a:rPr>
              <a:t/>
            </a:r>
            <a:br>
              <a:rPr lang="it-IT" sz="1200" b="1" smtClean="0">
                <a:effectLst/>
                <a:latin typeface="Comic Sans MS" pitchFamily="66" charset="0"/>
              </a:rPr>
            </a:br>
            <a:r>
              <a:rPr lang="it-IT" sz="1200" smtClean="0">
                <a:effectLst/>
              </a:rPr>
              <a:t>In ambito sportivo le tecniche di rilassamento sono utilizzate per prendere consapevolezza della tensione muscolare a riposo e per gestire situazioni ansiogene o stressanti che possono influenzare negativamente una prestazione. </a:t>
            </a:r>
            <a:r>
              <a:rPr lang="it-CH" sz="1200" smtClean="0">
                <a:effectLst/>
              </a:rPr>
              <a:t/>
            </a:r>
            <a:br>
              <a:rPr lang="it-CH" sz="1200" smtClean="0">
                <a:effectLst/>
              </a:rPr>
            </a:br>
            <a:endParaRPr lang="it-CH" sz="12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5"/>
          <p:cNvSpPr>
            <a:spLocks noGrp="1"/>
          </p:cNvSpPr>
          <p:nvPr>
            <p:ph type="title" idx="4294967295"/>
          </p:nvPr>
        </p:nvSpPr>
        <p:spPr bwMode="auto">
          <a:xfrm>
            <a:off x="468313" y="1341438"/>
            <a:ext cx="8229600" cy="3600450"/>
          </a:xfrm>
          <a:noFill/>
        </p:spPr>
        <p:txBody>
          <a:bodyPr wrap="square" numCol="1" anchorCtr="0" compatLnSpc="1">
            <a:prstTxWarp prst="textNoShape">
              <a:avLst/>
            </a:prstTxWarp>
          </a:bodyPr>
          <a:lstStyle/>
          <a:p>
            <a:pPr>
              <a:lnSpc>
                <a:spcPct val="250000"/>
              </a:lnSpc>
            </a:pPr>
            <a:r>
              <a:rPr lang="it-IT" sz="1600" b="1" smtClean="0">
                <a:solidFill>
                  <a:srgbClr val="FF0000"/>
                </a:solidFill>
                <a:effectLst/>
                <a:latin typeface="Comic Sans MS" pitchFamily="66" charset="0"/>
              </a:rPr>
              <a:t>Il mental training: la forza mentale</a:t>
            </a:r>
            <a:r>
              <a:rPr lang="it-IT" sz="1600" b="1" smtClean="0">
                <a:effectLst/>
                <a:latin typeface="Comic Sans MS" pitchFamily="66" charset="0"/>
              </a:rPr>
              <a:t>.</a:t>
            </a:r>
            <a:br>
              <a:rPr lang="it-IT" sz="1600" b="1" smtClean="0">
                <a:effectLst/>
                <a:latin typeface="Comic Sans MS" pitchFamily="66" charset="0"/>
              </a:rPr>
            </a:br>
            <a:r>
              <a:rPr lang="it-IT" sz="1600" b="1" smtClean="0">
                <a:solidFill>
                  <a:srgbClr val="FF0000"/>
                </a:solidFill>
                <a:effectLst/>
                <a:latin typeface="Comic Sans MS" pitchFamily="66" charset="0"/>
              </a:rPr>
              <a:t>GOAL SETTING (FORMAZIONE DEGLI OBIETTIVI)</a:t>
            </a:r>
            <a:br>
              <a:rPr lang="it-IT" sz="1600" b="1" smtClean="0">
                <a:solidFill>
                  <a:srgbClr val="FF0000"/>
                </a:solidFill>
                <a:effectLst/>
                <a:latin typeface="Comic Sans MS" pitchFamily="66" charset="0"/>
              </a:rPr>
            </a:br>
            <a:r>
              <a:rPr lang="it-IT" sz="1200" b="1" smtClean="0">
                <a:effectLst/>
                <a:latin typeface="Comic Sans MS" pitchFamily="66" charset="0"/>
              </a:rPr>
              <a:t>L’atleta che si pone degli obiettivi realizzabili, ossia né troppo al di sopra né troppo al di sotto delle proprie possibilità percepite, influisce sulla prestazione guidando l’attenzione, mobilizzando l’impegno, aumentando la persistenza e motivando alla ricerca di strategie appropriate al compito.</a:t>
            </a:r>
            <a:br>
              <a:rPr lang="it-IT" sz="1200" b="1" smtClean="0">
                <a:effectLst/>
                <a:latin typeface="Comic Sans MS" pitchFamily="66" charset="0"/>
              </a:rPr>
            </a:br>
            <a:r>
              <a:rPr lang="it-IT" sz="1200" b="1" smtClean="0">
                <a:effectLst/>
                <a:latin typeface="Comic Sans MS" pitchFamily="66" charset="0"/>
              </a:rPr>
              <a:t/>
            </a:r>
            <a:br>
              <a:rPr lang="it-IT" sz="1200" b="1" smtClean="0">
                <a:effectLst/>
                <a:latin typeface="Comic Sans MS" pitchFamily="66" charset="0"/>
              </a:rPr>
            </a:br>
            <a:r>
              <a:rPr lang="it-IT" sz="1200" smtClean="0">
                <a:effectLst/>
              </a:rPr>
              <a:t>Definire una scala di obiettivi a lungo, medio, breve termine deve diventare una delle prassi che consente di pianificare in modo dettagliato tutti quei traguardi che ci si prefigge di raggiungere. Essi devono presentare difficoltà progressive ma nello stesso tempo essere raggiungibili e focalizzati sulla prestazione più che sul risultato! </a:t>
            </a:r>
            <a:endParaRPr lang="it-CH" sz="12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5"/>
          <p:cNvSpPr>
            <a:spLocks noGrp="1"/>
          </p:cNvSpPr>
          <p:nvPr>
            <p:ph type="title" idx="4294967295"/>
          </p:nvPr>
        </p:nvSpPr>
        <p:spPr bwMode="auto">
          <a:xfrm>
            <a:off x="539750" y="692150"/>
            <a:ext cx="8229600" cy="5113338"/>
          </a:xfrm>
          <a:noFill/>
        </p:spPr>
        <p:txBody>
          <a:bodyPr wrap="square" numCol="1" anchorCtr="0" compatLnSpc="1">
            <a:prstTxWarp prst="textNoShape">
              <a:avLst/>
            </a:prstTxWarp>
          </a:bodyPr>
          <a:lstStyle/>
          <a:p>
            <a:pPr>
              <a:lnSpc>
                <a:spcPct val="200000"/>
              </a:lnSpc>
            </a:pPr>
            <a:r>
              <a:rPr lang="it-IT" sz="1600" b="1" smtClean="0">
                <a:solidFill>
                  <a:srgbClr val="FF0000"/>
                </a:solidFill>
                <a:effectLst/>
                <a:latin typeface="Comic Sans MS" pitchFamily="66" charset="0"/>
              </a:rPr>
              <a:t>Il mental training: la forza mentale</a:t>
            </a:r>
            <a:r>
              <a:rPr lang="it-IT" sz="1600" b="1" smtClean="0">
                <a:effectLst/>
                <a:latin typeface="Comic Sans MS" pitchFamily="66" charset="0"/>
              </a:rPr>
              <a:t>.</a:t>
            </a:r>
            <a:br>
              <a:rPr lang="it-IT" sz="1600" b="1" smtClean="0">
                <a:effectLst/>
                <a:latin typeface="Comic Sans MS" pitchFamily="66" charset="0"/>
              </a:rPr>
            </a:br>
            <a:r>
              <a:rPr lang="it-IT" sz="1600" b="1" smtClean="0">
                <a:solidFill>
                  <a:srgbClr val="FF0000"/>
                </a:solidFill>
                <a:effectLst/>
                <a:latin typeface="Comic Sans MS" pitchFamily="66" charset="0"/>
              </a:rPr>
              <a:t>FOCUSING (TECNICHE DI VISUALIZZAZIONE E IMMAGINAZIONI)</a:t>
            </a:r>
            <a:br>
              <a:rPr lang="it-IT" sz="1600" b="1" smtClean="0">
                <a:solidFill>
                  <a:srgbClr val="FF0000"/>
                </a:solidFill>
                <a:effectLst/>
                <a:latin typeface="Comic Sans MS" pitchFamily="66" charset="0"/>
              </a:rPr>
            </a:br>
            <a:r>
              <a:rPr lang="it-IT" sz="1600" b="1" smtClean="0">
                <a:solidFill>
                  <a:srgbClr val="FF0000"/>
                </a:solidFill>
                <a:effectLst/>
                <a:latin typeface="Comic Sans MS" pitchFamily="66" charset="0"/>
              </a:rPr>
              <a:t/>
            </a:r>
            <a:br>
              <a:rPr lang="it-IT" sz="1600" b="1" smtClean="0">
                <a:solidFill>
                  <a:srgbClr val="FF0000"/>
                </a:solidFill>
                <a:effectLst/>
                <a:latin typeface="Comic Sans MS" pitchFamily="66" charset="0"/>
              </a:rPr>
            </a:br>
            <a:r>
              <a:rPr lang="it-IT" sz="1400" b="1" smtClean="0">
                <a:solidFill>
                  <a:srgbClr val="0070C0"/>
                </a:solidFill>
                <a:effectLst/>
                <a:latin typeface="Comic Sans MS" pitchFamily="66" charset="0"/>
              </a:rPr>
              <a:t>L’atleta impara a concentrarsi sul suo compito per periodi sempre più lunghi impedendo ai fattori distraenti interni (pensieri negativi, demotivanti, paura, ansia ecc..) e a quelli esterni (rumori, luci, eventi metereologici ecc…) di distoglierlo dalla prova. </a:t>
            </a:r>
            <a:r>
              <a:rPr lang="it-IT" sz="1400" b="1" smtClean="0">
                <a:solidFill>
                  <a:srgbClr val="FF0000"/>
                </a:solidFill>
                <a:effectLst/>
                <a:latin typeface="Comic Sans MS" pitchFamily="66" charset="0"/>
              </a:rPr>
              <a:t/>
            </a:r>
            <a:br>
              <a:rPr lang="it-IT" sz="1400" b="1" smtClean="0">
                <a:solidFill>
                  <a:srgbClr val="FF0000"/>
                </a:solidFill>
                <a:effectLst/>
                <a:latin typeface="Comic Sans MS" pitchFamily="66" charset="0"/>
              </a:rPr>
            </a:br>
            <a:r>
              <a:rPr lang="it-IT" sz="1400" b="1" smtClean="0">
                <a:solidFill>
                  <a:srgbClr val="FF0000"/>
                </a:solidFill>
                <a:effectLst/>
                <a:latin typeface="Comic Sans MS" pitchFamily="66" charset="0"/>
              </a:rPr>
              <a:t/>
            </a:r>
            <a:br>
              <a:rPr lang="it-IT" sz="1400" b="1" smtClean="0">
                <a:solidFill>
                  <a:srgbClr val="FF0000"/>
                </a:solidFill>
                <a:effectLst/>
                <a:latin typeface="Comic Sans MS" pitchFamily="66" charset="0"/>
              </a:rPr>
            </a:br>
            <a:r>
              <a:rPr lang="it-IT" sz="1600" b="1" i="1" smtClean="0">
                <a:effectLst/>
              </a:rPr>
              <a:t/>
            </a:r>
            <a:br>
              <a:rPr lang="it-IT" sz="1600" b="1" i="1" smtClean="0">
                <a:effectLst/>
              </a:rPr>
            </a:br>
            <a:r>
              <a:rPr lang="it-IT" sz="1200" smtClean="0">
                <a:effectLst/>
                <a:latin typeface="Comic Sans MS" pitchFamily="66" charset="0"/>
              </a:rPr>
              <a:t>L’allenamento alla visualizzazione mentale aiuta nello sport a raggiungere molteplici scopi: la diminuzione dell’ansia prima e durante la gara (ogni immagine mentale contiene infatti delle emozioni); l’aumento di attenzione e concentrazione; il miglioramento del gesto atletico (allenamento ideomotorio); la maggiore padronanza del proprio schema corporeo psichico; la maggiore fiducia e autostima nelle proprie capacità; il controllo del dolore cronico.</a:t>
            </a:r>
            <a:endParaRPr lang="it-CH" sz="1200"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idx="4294967295"/>
          </p:nvPr>
        </p:nvSpPr>
        <p:spPr>
          <a:xfrm>
            <a:off x="323850" y="188913"/>
            <a:ext cx="8229600" cy="3095625"/>
          </a:xfrm>
        </p:spPr>
        <p:txBody>
          <a:bodyPr wrap="square" numCol="1" anchorCtr="0" compatLnSpc="1">
            <a:prstTxWarp prst="textNoShape">
              <a:avLst/>
            </a:prstTxWarp>
          </a:bodyPr>
          <a:lstStyle/>
          <a:p>
            <a:pPr eaLnBrk="1" hangingPunct="1">
              <a:lnSpc>
                <a:spcPts val="3200"/>
              </a:lnSpc>
              <a:defRPr/>
            </a:pPr>
            <a:r>
              <a:rPr lang="it-CH" sz="1400" b="1" u="sng" dirty="0" smtClean="0">
                <a:effectLst>
                  <a:outerShdw blurRad="38100" dist="38100" dir="2700000" algn="tl">
                    <a:srgbClr val="C0C0C0"/>
                  </a:outerShdw>
                </a:effectLst>
                <a:latin typeface="Comic Sans MS" pitchFamily="66" charset="0"/>
              </a:rPr>
              <a:t>È invece </a:t>
            </a:r>
            <a:r>
              <a:rPr lang="it-CH" sz="1400" b="1" u="sng" dirty="0" smtClean="0">
                <a:solidFill>
                  <a:srgbClr val="C51401"/>
                </a:solidFill>
                <a:effectLst>
                  <a:outerShdw blurRad="38100" dist="38100" dir="2700000" algn="tl">
                    <a:srgbClr val="C0C0C0"/>
                  </a:outerShdw>
                </a:effectLst>
                <a:latin typeface="Comic Sans MS" pitchFamily="66" charset="0"/>
              </a:rPr>
              <a:t>troppo povera di</a:t>
            </a:r>
            <a:r>
              <a:rPr lang="it-CH" sz="1400" b="1" u="sng" dirty="0" smtClean="0">
                <a:effectLst>
                  <a:outerShdw blurRad="38100" dist="38100" dir="2700000" algn="tl">
                    <a:srgbClr val="C0C0C0"/>
                  </a:outerShdw>
                </a:effectLst>
                <a:latin typeface="Comic Sans MS" pitchFamily="66" charset="0"/>
              </a:rPr>
              <a:t>:</a:t>
            </a:r>
            <a:br>
              <a:rPr lang="it-CH" sz="1400" b="1" u="sng"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frutta e verdura</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lipidi di origine vegetale (semi, noci, oli) o provenienti dal pesce</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prodotti integrali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legumi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cibi alcalini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antiossidanti</a:t>
            </a:r>
            <a:br>
              <a:rPr lang="it-CH" sz="1400" b="1" dirty="0" smtClean="0">
                <a:effectLst>
                  <a:outerShdw blurRad="38100" dist="38100" dir="2700000" algn="tl">
                    <a:srgbClr val="C0C0C0"/>
                  </a:outerShdw>
                </a:effectLst>
                <a:latin typeface="Comic Sans MS" pitchFamily="66" charset="0"/>
              </a:rPr>
            </a:br>
            <a:r>
              <a:rPr lang="it-CH" sz="1400" b="1" dirty="0" smtClean="0">
                <a:effectLst>
                  <a:outerShdw blurRad="38100" dist="38100" dir="2700000" algn="tl">
                    <a:srgbClr val="C0C0C0"/>
                  </a:outerShdw>
                </a:effectLst>
                <a:latin typeface="Comic Sans MS" pitchFamily="66" charset="0"/>
              </a:rPr>
              <a:t>acqua</a:t>
            </a:r>
            <a:r>
              <a:rPr lang="it-IT" dirty="0" smtClean="0">
                <a:effectLst/>
              </a:rPr>
              <a:t> </a:t>
            </a:r>
            <a:endParaRPr lang="it-CH" dirty="0" smtClean="0">
              <a:effectLst/>
            </a:endParaRPr>
          </a:p>
        </p:txBody>
      </p:sp>
      <p:pic>
        <p:nvPicPr>
          <p:cNvPr id="80899" name="irc_mi" descr="fibre_dietetiche"/>
          <p:cNvPicPr>
            <a:picLocks noChangeAspect="1" noChangeArrowheads="1"/>
          </p:cNvPicPr>
          <p:nvPr/>
        </p:nvPicPr>
        <p:blipFill>
          <a:blip r:embed="rId2"/>
          <a:srcRect/>
          <a:stretch>
            <a:fillRect/>
          </a:stretch>
        </p:blipFill>
        <p:spPr bwMode="auto">
          <a:xfrm>
            <a:off x="755650" y="3405188"/>
            <a:ext cx="3529013" cy="2319337"/>
          </a:xfrm>
          <a:prstGeom prst="rect">
            <a:avLst/>
          </a:prstGeom>
          <a:noFill/>
          <a:ln w="9525">
            <a:noFill/>
            <a:miter lim="800000"/>
            <a:headEnd/>
            <a:tailEnd/>
          </a:ln>
        </p:spPr>
      </p:pic>
      <p:pic>
        <p:nvPicPr>
          <p:cNvPr id="80900" name="irc_mi" descr="1085"/>
          <p:cNvPicPr>
            <a:picLocks noChangeAspect="1" noChangeArrowheads="1"/>
          </p:cNvPicPr>
          <p:nvPr/>
        </p:nvPicPr>
        <p:blipFill>
          <a:blip r:embed="rId3"/>
          <a:srcRect/>
          <a:stretch>
            <a:fillRect/>
          </a:stretch>
        </p:blipFill>
        <p:spPr bwMode="auto">
          <a:xfrm>
            <a:off x="5219700" y="2789238"/>
            <a:ext cx="31686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olo 5"/>
          <p:cNvSpPr>
            <a:spLocks noGrp="1"/>
          </p:cNvSpPr>
          <p:nvPr>
            <p:ph type="title" idx="4294967295"/>
          </p:nvPr>
        </p:nvSpPr>
        <p:spPr bwMode="auto">
          <a:xfrm>
            <a:off x="468313" y="0"/>
            <a:ext cx="8229600" cy="3529013"/>
          </a:xfrm>
          <a:noFill/>
        </p:spPr>
        <p:txBody>
          <a:bodyPr wrap="square" numCol="1" anchorCtr="0" compatLnSpc="1">
            <a:prstTxWarp prst="textNoShape">
              <a:avLst/>
            </a:prstTxWarp>
          </a:bodyPr>
          <a:lstStyle/>
          <a:p>
            <a:pPr>
              <a:lnSpc>
                <a:spcPct val="200000"/>
              </a:lnSpc>
            </a:pPr>
            <a:r>
              <a:rPr lang="it-IT" sz="1600" b="1" smtClean="0">
                <a:solidFill>
                  <a:srgbClr val="FF0000"/>
                </a:solidFill>
                <a:effectLst/>
                <a:latin typeface="Comic Sans MS" pitchFamily="66" charset="0"/>
              </a:rPr>
              <a:t>Il mental training: la forza mentale</a:t>
            </a:r>
            <a:r>
              <a:rPr lang="it-IT" sz="1600" b="1" smtClean="0">
                <a:effectLst/>
                <a:latin typeface="Comic Sans MS" pitchFamily="66" charset="0"/>
              </a:rPr>
              <a:t>.</a:t>
            </a:r>
            <a:br>
              <a:rPr lang="it-IT" sz="1600" b="1" smtClean="0">
                <a:effectLst/>
                <a:latin typeface="Comic Sans MS" pitchFamily="66" charset="0"/>
              </a:rPr>
            </a:br>
            <a:r>
              <a:rPr lang="it-IT" sz="1600" b="1" smtClean="0">
                <a:solidFill>
                  <a:srgbClr val="FF0000"/>
                </a:solidFill>
                <a:effectLst/>
                <a:latin typeface="Comic Sans MS" pitchFamily="66" charset="0"/>
              </a:rPr>
              <a:t>ABILITÀ IMMAGINATIVA</a:t>
            </a:r>
            <a:r>
              <a:rPr lang="it-IT" sz="1600" b="1" smtClean="0">
                <a:effectLst/>
                <a:latin typeface="Comic Sans MS" pitchFamily="66" charset="0"/>
              </a:rPr>
              <a:t/>
            </a:r>
            <a:br>
              <a:rPr lang="it-IT" sz="1600" b="1" smtClean="0">
                <a:effectLst/>
                <a:latin typeface="Comic Sans MS" pitchFamily="66" charset="0"/>
              </a:rPr>
            </a:br>
            <a:r>
              <a:rPr lang="it-IT" sz="1600" b="1" smtClean="0">
                <a:effectLst/>
                <a:latin typeface="Comic Sans MS" pitchFamily="66" charset="0"/>
              </a:rPr>
              <a:t/>
            </a:r>
            <a:br>
              <a:rPr lang="it-IT" sz="1600" b="1" smtClean="0">
                <a:effectLst/>
                <a:latin typeface="Comic Sans MS" pitchFamily="66" charset="0"/>
              </a:rPr>
            </a:br>
            <a:r>
              <a:rPr lang="it-IT" sz="1400" b="1" smtClean="0">
                <a:effectLst/>
                <a:latin typeface="Comic Sans MS" pitchFamily="66" charset="0"/>
              </a:rPr>
              <a:t>Attraverso i processi di visualizzazione è possibile svolgere un training “ideomotorio” anche definito “imagery” di grande efficacia per la prestazione. L’ATLETA RIVIVE MENTALMENTE I GESTI E LE FASI DELLA SUA PROVA (pensiamo all’importanza della sequenza di gesti nei tuffi)</a:t>
            </a:r>
            <a:r>
              <a:rPr lang="it-IT" sz="1200" smtClean="0">
                <a:effectLst/>
              </a:rPr>
              <a:t/>
            </a:r>
            <a:br>
              <a:rPr lang="it-IT" sz="1200" smtClean="0">
                <a:effectLst/>
              </a:rPr>
            </a:br>
            <a:endParaRPr lang="it-CH" sz="1200" b="1" smtClean="0">
              <a:solidFill>
                <a:srgbClr val="C51401"/>
              </a:solidFill>
              <a:effectLst/>
              <a:latin typeface="Comic Sans MS" pitchFamily="66" charset="0"/>
            </a:endParaRPr>
          </a:p>
        </p:txBody>
      </p:sp>
      <p:pic>
        <p:nvPicPr>
          <p:cNvPr id="73730" name="Picture 2" descr="Risultati immagini per fasi di un tuffo">
            <a:hlinkClick r:id="rId2"/>
          </p:cNvPr>
          <p:cNvPicPr>
            <a:picLocks noChangeAspect="1" noChangeArrowheads="1"/>
          </p:cNvPicPr>
          <p:nvPr/>
        </p:nvPicPr>
        <p:blipFill>
          <a:blip r:embed="rId3"/>
          <a:srcRect/>
          <a:stretch>
            <a:fillRect/>
          </a:stretch>
        </p:blipFill>
        <p:spPr bwMode="auto">
          <a:xfrm>
            <a:off x="419100" y="3429000"/>
            <a:ext cx="5160963" cy="3095625"/>
          </a:xfrm>
          <a:prstGeom prst="rect">
            <a:avLst/>
          </a:prstGeom>
          <a:noFill/>
          <a:ln w="9525">
            <a:noFill/>
            <a:miter lim="800000"/>
            <a:headEnd/>
            <a:tailEnd/>
          </a:ln>
        </p:spPr>
      </p:pic>
      <p:pic>
        <p:nvPicPr>
          <p:cNvPr id="73731" name="Picture 4" descr="Risultati immagini per fasi di un tuffo">
            <a:hlinkClick r:id="rId4"/>
          </p:cNvPr>
          <p:cNvPicPr>
            <a:picLocks noChangeAspect="1" noChangeArrowheads="1"/>
          </p:cNvPicPr>
          <p:nvPr/>
        </p:nvPicPr>
        <p:blipFill>
          <a:blip r:embed="rId5"/>
          <a:srcRect/>
          <a:stretch>
            <a:fillRect/>
          </a:stretch>
        </p:blipFill>
        <p:spPr bwMode="auto">
          <a:xfrm>
            <a:off x="5580063" y="3921125"/>
            <a:ext cx="3119437" cy="239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olo 5"/>
          <p:cNvSpPr>
            <a:spLocks noGrp="1"/>
          </p:cNvSpPr>
          <p:nvPr>
            <p:ph type="title" idx="4294967295"/>
          </p:nvPr>
        </p:nvSpPr>
        <p:spPr bwMode="auto">
          <a:xfrm>
            <a:off x="395288" y="549275"/>
            <a:ext cx="8229600" cy="2879725"/>
          </a:xfrm>
          <a:noFill/>
        </p:spPr>
        <p:txBody>
          <a:bodyPr wrap="square" numCol="1" anchorCtr="0" compatLnSpc="1">
            <a:prstTxWarp prst="textNoShape">
              <a:avLst/>
            </a:prstTxWarp>
          </a:bodyPr>
          <a:lstStyle/>
          <a:p>
            <a:pPr eaLnBrk="1" hangingPunct="1">
              <a:lnSpc>
                <a:spcPts val="3200"/>
              </a:lnSpc>
            </a:pPr>
            <a:r>
              <a:rPr lang="it-CH" sz="4400" b="1" smtClean="0">
                <a:solidFill>
                  <a:srgbClr val="0070C0"/>
                </a:solidFill>
                <a:effectLst/>
                <a:latin typeface="Comic Sans MS" pitchFamily="66" charset="0"/>
              </a:rPr>
              <a:t>9) Programmazione,  organizzazione, </a:t>
            </a:r>
            <a:br>
              <a:rPr lang="it-CH" sz="4400" b="1" smtClean="0">
                <a:solidFill>
                  <a:srgbClr val="0070C0"/>
                </a:solidFill>
                <a:effectLst/>
                <a:latin typeface="Comic Sans MS" pitchFamily="66" charset="0"/>
              </a:rPr>
            </a:br>
            <a:r>
              <a:rPr lang="it-CH" sz="4400" b="1" smtClean="0">
                <a:solidFill>
                  <a:srgbClr val="0070C0"/>
                </a:solidFill>
                <a:effectLst/>
                <a:latin typeface="Comic Sans MS" pitchFamily="66" charset="0"/>
              </a:rPr>
              <a:t>e gestione del tempo</a:t>
            </a:r>
            <a:endParaRPr lang="it-CH" sz="3600" b="1" smtClean="0">
              <a:solidFill>
                <a:srgbClr val="0070C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olo 5"/>
          <p:cNvSpPr>
            <a:spLocks noGrp="1"/>
          </p:cNvSpPr>
          <p:nvPr>
            <p:ph type="title" idx="4294967295"/>
          </p:nvPr>
        </p:nvSpPr>
        <p:spPr bwMode="auto">
          <a:xfrm>
            <a:off x="468313" y="476250"/>
            <a:ext cx="8229600" cy="1657350"/>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br>
              <a:rPr lang="it-CH" sz="1600" b="1" u="sng" smtClean="0">
                <a:effectLst/>
                <a:latin typeface="Comic Sans MS" pitchFamily="66" charset="0"/>
              </a:rPr>
            </a:br>
            <a:r>
              <a:rPr lang="it-CH" sz="1600" b="1" u="sng" smtClean="0">
                <a:effectLst/>
                <a:latin typeface="Comic Sans MS" pitchFamily="66" charset="0"/>
              </a:rPr>
              <a:t/>
            </a:r>
            <a:br>
              <a:rPr lang="it-CH" sz="1600" b="1" u="sng" smtClean="0">
                <a:effectLst/>
                <a:latin typeface="Comic Sans MS" pitchFamily="66" charset="0"/>
              </a:rPr>
            </a:br>
            <a:r>
              <a:rPr lang="it-CH" sz="1600" b="1" u="sng" smtClean="0">
                <a:effectLst/>
                <a:latin typeface="Comic Sans MS" pitchFamily="66" charset="0"/>
              </a:rPr>
              <a:t>PIANIFICARE, PROGRAMMARE, ORGANIZZARE</a:t>
            </a:r>
            <a:br>
              <a:rPr lang="it-CH" sz="1600" b="1" u="sng" smtClean="0">
                <a:effectLst/>
                <a:latin typeface="Comic Sans MS" pitchFamily="66" charset="0"/>
              </a:rPr>
            </a:br>
            <a:r>
              <a:rPr lang="it-CH" sz="1600" b="1" u="sng" smtClean="0">
                <a:effectLst/>
                <a:latin typeface="Comic Sans MS" pitchFamily="66" charset="0"/>
              </a:rPr>
              <a:t>FONDAMENTALE PER IL SUCCESSO</a:t>
            </a:r>
            <a:endParaRPr lang="it-CH" sz="1600" b="1" smtClean="0">
              <a:solidFill>
                <a:srgbClr val="C51401"/>
              </a:solidFill>
              <a:effectLst/>
              <a:latin typeface="Comic Sans MS" pitchFamily="66" charset="0"/>
            </a:endParaRPr>
          </a:p>
        </p:txBody>
      </p:sp>
      <p:pic>
        <p:nvPicPr>
          <p:cNvPr id="75778" name="irc_mi" descr="Risultati immagini per come pianificare lo studio">
            <a:hlinkClick r:id="rId2"/>
          </p:cNvPr>
          <p:cNvPicPr>
            <a:picLocks noChangeAspect="1" noChangeArrowheads="1"/>
          </p:cNvPicPr>
          <p:nvPr/>
        </p:nvPicPr>
        <p:blipFill>
          <a:blip r:embed="rId3" r:link="rId4"/>
          <a:srcRect/>
          <a:stretch>
            <a:fillRect/>
          </a:stretch>
        </p:blipFill>
        <p:spPr bwMode="auto">
          <a:xfrm>
            <a:off x="2051050" y="2492375"/>
            <a:ext cx="5329238"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5"/>
          <p:cNvSpPr>
            <a:spLocks noGrp="1"/>
          </p:cNvSpPr>
          <p:nvPr>
            <p:ph type="title" idx="4294967295"/>
          </p:nvPr>
        </p:nvSpPr>
        <p:spPr bwMode="auto">
          <a:xfrm>
            <a:off x="468313" y="692150"/>
            <a:ext cx="8229600" cy="5545138"/>
          </a:xfrm>
          <a:noFill/>
        </p:spPr>
        <p:txBody>
          <a:bodyPr wrap="square" numCol="1" anchorCtr="0" compatLnSpc="1">
            <a:prstTxWarp prst="textNoShape">
              <a:avLst/>
            </a:prstTxWarp>
          </a:bodyPr>
          <a:lstStyle/>
          <a:p>
            <a:pPr>
              <a:lnSpc>
                <a:spcPct val="250000"/>
              </a:lnSpc>
            </a:pPr>
            <a:r>
              <a:rPr lang="it-CH" sz="1600" b="1" u="sng" smtClean="0">
                <a:solidFill>
                  <a:srgbClr val="FF0000"/>
                </a:solidFill>
                <a:effectLst/>
                <a:latin typeface="Comic Sans MS" pitchFamily="66" charset="0"/>
              </a:rPr>
              <a:t>PIANIFICARE, PROGRAMMARE, ORGANIZZARE  </a:t>
            </a:r>
            <a:r>
              <a:rPr lang="it-IT" sz="1600" b="1" smtClean="0">
                <a:solidFill>
                  <a:srgbClr val="FF0000"/>
                </a:solidFill>
                <a:effectLst/>
                <a:latin typeface="Comic Sans MS" pitchFamily="66" charset="0"/>
              </a:rPr>
              <a:t>lo studio in vista di un esame</a:t>
            </a:r>
            <a:br>
              <a:rPr lang="it-IT" sz="1600" b="1" smtClean="0">
                <a:solidFill>
                  <a:srgbClr val="FF0000"/>
                </a:solidFill>
                <a:effectLst/>
                <a:latin typeface="Comic Sans MS" pitchFamily="66" charset="0"/>
              </a:rPr>
            </a:br>
            <a:r>
              <a:rPr lang="it-CH" sz="1600" smtClean="0">
                <a:solidFill>
                  <a:srgbClr val="FF0000"/>
                </a:solidFill>
                <a:effectLst/>
                <a:latin typeface="Comic Sans MS" pitchFamily="66" charset="0"/>
              </a:rPr>
              <a:t/>
            </a:r>
            <a:br>
              <a:rPr lang="it-CH" sz="1600" smtClean="0">
                <a:solidFill>
                  <a:srgbClr val="FF0000"/>
                </a:solidFill>
                <a:effectLst/>
                <a:latin typeface="Comic Sans MS" pitchFamily="66" charset="0"/>
              </a:rPr>
            </a:br>
            <a:r>
              <a:rPr lang="it-IT" sz="1200" b="1" smtClean="0">
                <a:effectLst/>
                <a:latin typeface="Comic Sans MS" pitchFamily="66" charset="0"/>
              </a:rPr>
              <a:t>Guarda l’agenda; identifica il giorno in cui devi essere pronto per il test; identifica altri impegni, scolastici e extra-scolastici</a:t>
            </a:r>
            <a:br>
              <a:rPr lang="it-IT" sz="1200" b="1" smtClean="0">
                <a:effectLst/>
                <a:latin typeface="Comic Sans MS" pitchFamily="66" charset="0"/>
              </a:rPr>
            </a:br>
            <a:r>
              <a:rPr lang="it-CH" sz="1200" smtClean="0">
                <a:effectLst/>
                <a:latin typeface="Comic Sans MS" pitchFamily="66" charset="0"/>
              </a:rPr>
              <a:t/>
            </a:r>
            <a:br>
              <a:rPr lang="it-CH" sz="1200" smtClean="0">
                <a:effectLst/>
                <a:latin typeface="Comic Sans MS" pitchFamily="66" charset="0"/>
              </a:rPr>
            </a:br>
            <a:r>
              <a:rPr lang="it-IT" sz="1200" b="1" smtClean="0">
                <a:effectLst/>
                <a:latin typeface="Comic Sans MS" pitchFamily="66" charset="0"/>
              </a:rPr>
              <a:t>Prevedi il tempo che investirai per altre attività: scolastiche e/o extra-scolastiche; quanto tempo devi prevedere per queste? Riuscirai a trovare tempo per la preparazione al test</a:t>
            </a:r>
            <a:br>
              <a:rPr lang="it-IT" sz="1200" b="1" smtClean="0">
                <a:effectLst/>
                <a:latin typeface="Comic Sans MS" pitchFamily="66" charset="0"/>
              </a:rPr>
            </a:br>
            <a:r>
              <a:rPr lang="it-CH" sz="1200" smtClean="0">
                <a:effectLst/>
                <a:latin typeface="Comic Sans MS" pitchFamily="66" charset="0"/>
              </a:rPr>
              <a:t/>
            </a:r>
            <a:br>
              <a:rPr lang="it-CH" sz="1200" smtClean="0">
                <a:effectLst/>
                <a:latin typeface="Comic Sans MS" pitchFamily="66" charset="0"/>
              </a:rPr>
            </a:br>
            <a:r>
              <a:rPr lang="it-IT" sz="1200" b="1" smtClean="0">
                <a:effectLst/>
                <a:latin typeface="Comic Sans MS" pitchFamily="66" charset="0"/>
              </a:rPr>
              <a:t>Considera e prevedi giorni in cui NON vuoi/puoi procedere come pianificato (malattia, altri impegni che subentrano, ecc)</a:t>
            </a:r>
            <a:br>
              <a:rPr lang="it-IT" sz="1200" b="1" smtClean="0">
                <a:effectLst/>
                <a:latin typeface="Comic Sans MS" pitchFamily="66" charset="0"/>
              </a:rPr>
            </a:br>
            <a:r>
              <a:rPr lang="it-CH" sz="1200" smtClean="0">
                <a:effectLst/>
                <a:latin typeface="Comic Sans MS" pitchFamily="66" charset="0"/>
              </a:rPr>
              <a:t/>
            </a:r>
            <a:br>
              <a:rPr lang="it-CH" sz="1200" smtClean="0">
                <a:effectLst/>
                <a:latin typeface="Comic Sans MS" pitchFamily="66" charset="0"/>
              </a:rPr>
            </a:br>
            <a:r>
              <a:rPr lang="it-IT" sz="1200" b="1" smtClean="0">
                <a:effectLst/>
                <a:latin typeface="Comic Sans MS" pitchFamily="66" charset="0"/>
              </a:rPr>
              <a:t>Calcola/stima il numero di ore che hai bisogno per la preparazione al test, suddividi in temi e difficoltà</a:t>
            </a:r>
            <a:endParaRPr lang="it-CH" sz="1200" b="1" smtClean="0">
              <a:solidFill>
                <a:srgbClr val="C5140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5"/>
          <p:cNvSpPr>
            <a:spLocks noGrp="1"/>
          </p:cNvSpPr>
          <p:nvPr>
            <p:ph type="title" idx="4294967295"/>
          </p:nvPr>
        </p:nvSpPr>
        <p:spPr bwMode="auto">
          <a:xfrm>
            <a:off x="468313" y="476250"/>
            <a:ext cx="8229600" cy="2447925"/>
          </a:xfrm>
          <a:noFill/>
        </p:spPr>
        <p:txBody>
          <a:bodyPr wrap="square" numCol="1" anchorCtr="0" compatLnSpc="1">
            <a:prstTxWarp prst="textNoShape">
              <a:avLst/>
            </a:prstTxWarp>
          </a:bodyPr>
          <a:lstStyle/>
          <a:p>
            <a:pPr eaLnBrk="1" hangingPunct="1">
              <a:lnSpc>
                <a:spcPts val="3200"/>
              </a:lnSpc>
            </a:pPr>
            <a:r>
              <a:rPr lang="it-CH" sz="1600" b="1" u="sng" smtClean="0">
                <a:effectLst/>
                <a:latin typeface="Comic Sans MS" pitchFamily="66" charset="0"/>
              </a:rPr>
              <a:t>Strategie di studio</a:t>
            </a:r>
            <a:br>
              <a:rPr lang="it-CH" sz="1600" b="1" u="sng" smtClean="0">
                <a:effectLst/>
                <a:latin typeface="Comic Sans MS" pitchFamily="66" charset="0"/>
              </a:rPr>
            </a:br>
            <a:r>
              <a:rPr lang="it-CH" sz="1600" b="1" u="sng" smtClean="0">
                <a:effectLst/>
                <a:latin typeface="Comic Sans MS" pitchFamily="66" charset="0"/>
              </a:rPr>
              <a:t/>
            </a:r>
            <a:br>
              <a:rPr lang="it-CH" sz="1600" b="1" u="sng" smtClean="0">
                <a:effectLst/>
                <a:latin typeface="Comic Sans MS" pitchFamily="66" charset="0"/>
              </a:rPr>
            </a:br>
            <a:r>
              <a:rPr lang="it-CH" sz="1600" b="1" u="sng" smtClean="0">
                <a:effectLst/>
                <a:latin typeface="Comic Sans MS" pitchFamily="66" charset="0"/>
              </a:rPr>
              <a:t>PIANIFICARE, PROGRAMMARE, ORGANIZZARE</a:t>
            </a:r>
            <a:br>
              <a:rPr lang="it-CH" sz="1600" b="1" u="sng" smtClean="0">
                <a:effectLst/>
                <a:latin typeface="Comic Sans MS" pitchFamily="66" charset="0"/>
              </a:rPr>
            </a:br>
            <a:r>
              <a:rPr lang="it-CH" sz="1600" b="1" u="sng" smtClean="0">
                <a:effectLst/>
                <a:latin typeface="Comic Sans MS" pitchFamily="66" charset="0"/>
              </a:rPr>
              <a:t>FONDAMENTALE PER IL SUCCESSO</a:t>
            </a:r>
            <a:br>
              <a:rPr lang="it-CH" sz="1600" b="1" u="sng" smtClean="0">
                <a:effectLst/>
                <a:latin typeface="Comic Sans MS" pitchFamily="66" charset="0"/>
              </a:rPr>
            </a:br>
            <a:r>
              <a:rPr lang="it-IT" sz="1600" b="1" smtClean="0">
                <a:effectLst/>
                <a:latin typeface="Comic Sans MS" pitchFamily="66" charset="0"/>
              </a:rPr>
              <a:t>Calcola/stima il numero di ore che hai bisogno per la preparazione al test, suddividi in temi e difficoltà</a:t>
            </a:r>
            <a:endParaRPr lang="it-CH" sz="1600" b="1" smtClean="0">
              <a:solidFill>
                <a:srgbClr val="C51401"/>
              </a:solidFill>
              <a:effectLst/>
              <a:latin typeface="Comic Sans MS" pitchFamily="66" charset="0"/>
            </a:endParaRPr>
          </a:p>
        </p:txBody>
      </p:sp>
      <p:pic>
        <p:nvPicPr>
          <p:cNvPr id="77826" name="Picture 2" descr="Risultati immagini per come pianificare lo studio">
            <a:hlinkClick r:id="rId2"/>
          </p:cNvPr>
          <p:cNvPicPr>
            <a:picLocks noChangeAspect="1" noChangeArrowheads="1"/>
          </p:cNvPicPr>
          <p:nvPr/>
        </p:nvPicPr>
        <p:blipFill>
          <a:blip r:embed="rId3" r:link="rId4"/>
          <a:srcRect/>
          <a:stretch>
            <a:fillRect/>
          </a:stretch>
        </p:blipFill>
        <p:spPr bwMode="auto">
          <a:xfrm>
            <a:off x="1835150" y="3141663"/>
            <a:ext cx="5640388"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5"/>
          <p:cNvSpPr>
            <a:spLocks noGrp="1"/>
          </p:cNvSpPr>
          <p:nvPr>
            <p:ph type="title" idx="4294967295"/>
          </p:nvPr>
        </p:nvSpPr>
        <p:spPr bwMode="auto">
          <a:xfrm>
            <a:off x="539552" y="836712"/>
            <a:ext cx="8229600" cy="5328592"/>
          </a:xfrm>
          <a:noFill/>
        </p:spPr>
        <p:txBody>
          <a:bodyPr wrap="square" numCol="1" anchorCtr="0" compatLnSpc="1">
            <a:prstTxWarp prst="textNoShape">
              <a:avLst/>
            </a:prstTxWarp>
          </a:bodyPr>
          <a:lstStyle/>
          <a:p>
            <a:pPr eaLnBrk="1" hangingPunct="1">
              <a:lnSpc>
                <a:spcPts val="3200"/>
              </a:lnSpc>
            </a:pPr>
            <a:r>
              <a:rPr lang="it-CH" sz="1600" b="1" u="sng" dirty="0" smtClean="0">
                <a:solidFill>
                  <a:srgbClr val="FF0000"/>
                </a:solidFill>
                <a:effectLst/>
                <a:latin typeface="Comic Sans MS" pitchFamily="66" charset="0"/>
              </a:rPr>
              <a:t>Strategie di studio: come procedere  </a:t>
            </a:r>
            <a:r>
              <a:rPr lang="it-CH" sz="1600" b="1" u="sng" dirty="0" smtClean="0">
                <a:effectLst/>
                <a:latin typeface="Comic Sans MS" pitchFamily="66" charset="0"/>
              </a:rPr>
              <a:t/>
            </a:r>
            <a:br>
              <a:rPr lang="it-CH" sz="1600" b="1" u="sng" dirty="0" smtClean="0">
                <a:effectLst/>
                <a:latin typeface="Comic Sans MS" pitchFamily="66" charset="0"/>
              </a:rPr>
            </a:br>
            <a:r>
              <a:rPr lang="it-CH" sz="1600" b="1" dirty="0">
                <a:effectLst/>
                <a:latin typeface="Comic Sans MS" pitchFamily="66" charset="0"/>
              </a:rPr>
              <a:t/>
            </a:r>
            <a:br>
              <a:rPr lang="it-CH" sz="1600" b="1" dirty="0">
                <a:effectLst/>
                <a:latin typeface="Comic Sans MS" pitchFamily="66" charset="0"/>
              </a:rPr>
            </a:br>
            <a:r>
              <a:rPr lang="it-CH" sz="1600" b="1" u="sng" dirty="0" smtClean="0">
                <a:solidFill>
                  <a:srgbClr val="FF0000"/>
                </a:solidFill>
                <a:effectLst/>
                <a:latin typeface="Comic Sans MS" pitchFamily="66" charset="0"/>
              </a:rPr>
              <a:t>introduzione</a:t>
            </a:r>
            <a:r>
              <a:rPr lang="it-CH" sz="1600" b="1" u="sng" dirty="0" smtClean="0">
                <a:effectLst/>
                <a:latin typeface="Comic Sans MS" pitchFamily="66" charset="0"/>
              </a:rPr>
              <a:t>:</a:t>
            </a:r>
            <a:r>
              <a:rPr lang="it-CH" sz="1600" b="1" dirty="0" smtClean="0">
                <a:effectLst/>
                <a:latin typeface="Comic Sans MS" pitchFamily="66" charset="0"/>
              </a:rPr>
              <a:t> contesto della ricerca</a:t>
            </a:r>
            <a:br>
              <a:rPr lang="it-CH" sz="1600" b="1" dirty="0" smtClean="0">
                <a:effectLst/>
                <a:latin typeface="Comic Sans MS" pitchFamily="66" charset="0"/>
              </a:rPr>
            </a:br>
            <a:r>
              <a:rPr lang="it-CH" sz="1600" b="1" dirty="0" smtClean="0">
                <a:effectLst/>
                <a:latin typeface="Comic Sans MS" pitchFamily="66" charset="0"/>
              </a:rPr>
              <a:t>COSA faccio io in questa ricerca</a:t>
            </a:r>
            <a:br>
              <a:rPr lang="it-CH" sz="1600" b="1" dirty="0" smtClean="0">
                <a:effectLst/>
                <a:latin typeface="Comic Sans MS" pitchFamily="66" charset="0"/>
              </a:rPr>
            </a:br>
            <a:r>
              <a:rPr lang="it-CH" sz="1600" b="1" dirty="0" smtClean="0">
                <a:effectLst/>
                <a:latin typeface="Comic Sans MS" pitchFamily="66" charset="0"/>
              </a:rPr>
              <a:t>COME lo voglio fare</a:t>
            </a:r>
            <a:br>
              <a:rPr lang="it-CH" sz="1600" b="1" dirty="0" smtClean="0">
                <a:effectLst/>
                <a:latin typeface="Comic Sans MS" pitchFamily="66" charset="0"/>
              </a:rPr>
            </a:br>
            <a:r>
              <a:rPr lang="it-CH" sz="1600" b="1" dirty="0" smtClean="0">
                <a:effectLst/>
                <a:latin typeface="Comic Sans MS" pitchFamily="66" charset="0"/>
              </a:rPr>
              <a:t>FORMULAZIONE DELLE DOMANDE CHE MI PONGO (ipotesi)</a:t>
            </a:r>
            <a:br>
              <a:rPr lang="it-CH" sz="1600" b="1" dirty="0" smtClean="0">
                <a:effectLst/>
                <a:latin typeface="Comic Sans MS" pitchFamily="66" charset="0"/>
              </a:rPr>
            </a:br>
            <a:r>
              <a:rPr lang="it-CH" sz="1600" b="1" u="sng" dirty="0" smtClean="0">
                <a:solidFill>
                  <a:srgbClr val="FF0000"/>
                </a:solidFill>
                <a:effectLst/>
                <a:latin typeface="Comic Sans MS" pitchFamily="66" charset="0"/>
              </a:rPr>
              <a:t>metodologia dettagliata </a:t>
            </a:r>
            <a:r>
              <a:rPr lang="it-CH" sz="1600" b="1" dirty="0" smtClean="0">
                <a:effectLst/>
                <a:latin typeface="Comic Sans MS" pitchFamily="66" charset="0"/>
              </a:rPr>
              <a:t>(approfondisco il «COME» spiegato nell’introduzione, descrizione di un’eventuale parte pratica)</a:t>
            </a:r>
            <a:br>
              <a:rPr lang="it-CH" sz="1600" b="1" dirty="0" smtClean="0">
                <a:effectLst/>
                <a:latin typeface="Comic Sans MS" pitchFamily="66" charset="0"/>
              </a:rPr>
            </a:br>
            <a:r>
              <a:rPr lang="it-CH" sz="1600" b="1" u="sng" dirty="0" smtClean="0">
                <a:solidFill>
                  <a:srgbClr val="FF0000"/>
                </a:solidFill>
                <a:effectLst/>
                <a:latin typeface="Comic Sans MS" pitchFamily="66" charset="0"/>
              </a:rPr>
              <a:t>parte teorica </a:t>
            </a:r>
            <a:r>
              <a:rPr lang="it-CH" sz="1600" b="1" dirty="0" smtClean="0">
                <a:effectLst/>
                <a:latin typeface="Comic Sans MS" pitchFamily="66" charset="0"/>
              </a:rPr>
              <a:t>(descrizione delle informazioni e dei concetti essenziali per capire il lavoro)</a:t>
            </a:r>
            <a:br>
              <a:rPr lang="it-CH" sz="1600" b="1" dirty="0" smtClean="0">
                <a:effectLst/>
                <a:latin typeface="Comic Sans MS" pitchFamily="66" charset="0"/>
              </a:rPr>
            </a:br>
            <a:r>
              <a:rPr lang="it-CH" sz="1600" b="1" u="sng" dirty="0" smtClean="0">
                <a:solidFill>
                  <a:srgbClr val="FF0000"/>
                </a:solidFill>
                <a:effectLst/>
                <a:latin typeface="Comic Sans MS" pitchFamily="66" charset="0"/>
              </a:rPr>
              <a:t>risultati:</a:t>
            </a:r>
            <a:r>
              <a:rPr lang="it-CH" sz="1600" b="1" dirty="0" smtClean="0">
                <a:effectLst/>
                <a:latin typeface="Comic Sans MS" pitchFamily="66" charset="0"/>
              </a:rPr>
              <a:t> espongo ciò che ho ottenuto attraverso la ricerca e gli esperimenti</a:t>
            </a:r>
            <a:br>
              <a:rPr lang="it-CH" sz="1600" b="1" dirty="0" smtClean="0">
                <a:effectLst/>
                <a:latin typeface="Comic Sans MS" pitchFamily="66" charset="0"/>
              </a:rPr>
            </a:br>
            <a:r>
              <a:rPr lang="it-CH" sz="1600" b="1" u="sng" dirty="0" smtClean="0">
                <a:solidFill>
                  <a:srgbClr val="FF0000"/>
                </a:solidFill>
                <a:effectLst/>
                <a:latin typeface="Comic Sans MS" pitchFamily="66" charset="0"/>
              </a:rPr>
              <a:t>discussione</a:t>
            </a:r>
            <a:r>
              <a:rPr lang="it-CH" sz="1600" b="1" dirty="0" smtClean="0">
                <a:effectLst/>
                <a:latin typeface="Comic Sans MS" pitchFamily="66" charset="0"/>
              </a:rPr>
              <a:t>: riprendo le mie ipotesi e le discuto in base al risultati ottenuti</a:t>
            </a:r>
            <a:br>
              <a:rPr lang="it-CH" sz="1600" b="1" dirty="0" smtClean="0">
                <a:effectLst/>
                <a:latin typeface="Comic Sans MS" pitchFamily="66" charset="0"/>
              </a:rPr>
            </a:br>
            <a:r>
              <a:rPr lang="it-CH" sz="1600" b="1" u="sng" dirty="0" smtClean="0">
                <a:solidFill>
                  <a:srgbClr val="FF0000"/>
                </a:solidFill>
                <a:effectLst/>
                <a:latin typeface="Comic Sans MS" pitchFamily="66" charset="0"/>
              </a:rPr>
              <a:t>conclusione</a:t>
            </a:r>
            <a:r>
              <a:rPr lang="it-CH" sz="1600" b="1" dirty="0" smtClean="0">
                <a:solidFill>
                  <a:srgbClr val="FF0000"/>
                </a:solidFill>
                <a:effectLst/>
                <a:latin typeface="Comic Sans MS" pitchFamily="66" charset="0"/>
              </a:rPr>
              <a:t>:</a:t>
            </a:r>
            <a:r>
              <a:rPr lang="it-CH" sz="1600" b="1" dirty="0" smtClean="0">
                <a:effectLst/>
                <a:latin typeface="Comic Sans MS" pitchFamily="66" charset="0"/>
              </a:rPr>
              <a:t> riassunto finale del lavoro </a:t>
            </a:r>
            <a:br>
              <a:rPr lang="it-CH" sz="1600" b="1" dirty="0" smtClean="0">
                <a:effectLst/>
                <a:latin typeface="Comic Sans MS" pitchFamily="66" charset="0"/>
              </a:rPr>
            </a:br>
            <a:endParaRPr lang="it-CH" sz="1600" b="1" dirty="0" smtClean="0">
              <a:solidFill>
                <a:srgbClr val="C51401"/>
              </a:solidFill>
              <a:effectLst/>
              <a:latin typeface="Comic Sans MS" pitchFamily="66" charset="0"/>
            </a:endParaRPr>
          </a:p>
        </p:txBody>
      </p:sp>
    </p:spTree>
    <p:extLst>
      <p:ext uri="{BB962C8B-B14F-4D97-AF65-F5344CB8AC3E}">
        <p14:creationId xmlns:p14="http://schemas.microsoft.com/office/powerpoint/2010/main" val="40130648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5"/>
          <p:cNvSpPr>
            <a:spLocks noGrp="1"/>
          </p:cNvSpPr>
          <p:nvPr>
            <p:ph type="title" idx="4294967295"/>
          </p:nvPr>
        </p:nvSpPr>
        <p:spPr bwMode="auto">
          <a:xfrm>
            <a:off x="539552" y="836712"/>
            <a:ext cx="8229600" cy="5328592"/>
          </a:xfrm>
          <a:noFill/>
        </p:spPr>
        <p:txBody>
          <a:bodyPr wrap="square" numCol="1" anchorCtr="0" compatLnSpc="1">
            <a:prstTxWarp prst="textNoShape">
              <a:avLst/>
            </a:prstTxWarp>
          </a:bodyPr>
          <a:lstStyle/>
          <a:p>
            <a:pPr eaLnBrk="1" hangingPunct="1">
              <a:lnSpc>
                <a:spcPts val="3200"/>
              </a:lnSpc>
            </a:pPr>
            <a:r>
              <a:rPr lang="it-CH" sz="1600" b="1" u="sng" dirty="0" smtClean="0">
                <a:solidFill>
                  <a:srgbClr val="FF0000"/>
                </a:solidFill>
                <a:effectLst/>
                <a:latin typeface="Comic Sans MS" pitchFamily="66" charset="0"/>
              </a:rPr>
              <a:t>Strategie di studio: preparazione a un test</a:t>
            </a:r>
            <a:br>
              <a:rPr lang="it-CH" sz="1600" b="1" u="sng" dirty="0" smtClean="0">
                <a:solidFill>
                  <a:srgbClr val="FF0000"/>
                </a:solidFill>
                <a:effectLst/>
                <a:latin typeface="Comic Sans MS" pitchFamily="66" charset="0"/>
              </a:rPr>
            </a:br>
            <a:r>
              <a:rPr lang="it-CH" sz="1600" b="1" u="sng" dirty="0" smtClean="0">
                <a:solidFill>
                  <a:srgbClr val="FF0000"/>
                </a:solidFill>
                <a:effectLst/>
                <a:latin typeface="Comic Sans MS" pitchFamily="66" charset="0"/>
              </a:rPr>
              <a:t>OGNUNO HA IL SUO PROPRIO METODO DI STUDIO, MA CI SONO REGOLE DI BASE</a:t>
            </a:r>
            <a:br>
              <a:rPr lang="it-CH" sz="1600" b="1" u="sng" dirty="0" smtClean="0">
                <a:solidFill>
                  <a:srgbClr val="FF0000"/>
                </a:solidFill>
                <a:effectLst/>
                <a:latin typeface="Comic Sans MS" pitchFamily="66" charset="0"/>
              </a:rPr>
            </a:br>
            <a:r>
              <a:rPr lang="it-CH" sz="1600" b="1" u="sng" dirty="0">
                <a:solidFill>
                  <a:srgbClr val="FF0000"/>
                </a:solidFill>
                <a:effectLst/>
                <a:latin typeface="Comic Sans MS" pitchFamily="66" charset="0"/>
              </a:rPr>
              <a:t/>
            </a:r>
            <a:br>
              <a:rPr lang="it-CH" sz="1600" b="1" u="sng" dirty="0">
                <a:solidFill>
                  <a:srgbClr val="FF0000"/>
                </a:solidFill>
                <a:effectLst/>
                <a:latin typeface="Comic Sans MS" pitchFamily="66" charset="0"/>
              </a:rPr>
            </a:br>
            <a:r>
              <a:rPr lang="it-CH" sz="1600" b="1" dirty="0" smtClean="0">
                <a:solidFill>
                  <a:srgbClr val="0070C0"/>
                </a:solidFill>
                <a:effectLst/>
                <a:latin typeface="Comic Sans MS" pitchFamily="66" charset="0"/>
              </a:rPr>
              <a:t>saper mettere in evidenza gli elementi significati</a:t>
            </a:r>
            <a:br>
              <a:rPr lang="it-CH" sz="1600" b="1" dirty="0" smtClean="0">
                <a:solidFill>
                  <a:srgbClr val="0070C0"/>
                </a:solidFill>
                <a:effectLst/>
                <a:latin typeface="Comic Sans MS" pitchFamily="66" charset="0"/>
              </a:rPr>
            </a:br>
            <a:r>
              <a:rPr lang="it-CH" sz="1600" b="1" dirty="0" smtClean="0">
                <a:solidFill>
                  <a:srgbClr val="0070C0"/>
                </a:solidFill>
                <a:effectLst/>
                <a:latin typeface="Comic Sans MS" pitchFamily="66" charset="0"/>
              </a:rPr>
              <a:t>costruire una struttura logica del riassunto</a:t>
            </a:r>
            <a:br>
              <a:rPr lang="it-CH" sz="1600" b="1" dirty="0" smtClean="0">
                <a:solidFill>
                  <a:srgbClr val="0070C0"/>
                </a:solidFill>
                <a:effectLst/>
                <a:latin typeface="Comic Sans MS" pitchFamily="66" charset="0"/>
              </a:rPr>
            </a:br>
            <a:r>
              <a:rPr lang="it-CH" sz="1600" b="1" dirty="0" smtClean="0">
                <a:solidFill>
                  <a:srgbClr val="0070C0"/>
                </a:solidFill>
                <a:effectLst/>
                <a:latin typeface="Comic Sans MS" pitchFamily="66" charset="0"/>
              </a:rPr>
              <a:t>saper discutere sugli elementi studiati (utilizzarli come strumenti per riflettere nelle differenti situazioni proposte), non riportarli a memoria</a:t>
            </a:r>
            <a:br>
              <a:rPr lang="it-CH" sz="1600" b="1" dirty="0" smtClean="0">
                <a:solidFill>
                  <a:srgbClr val="0070C0"/>
                </a:solidFill>
                <a:effectLst/>
                <a:latin typeface="Comic Sans MS" pitchFamily="66" charset="0"/>
              </a:rPr>
            </a:br>
            <a:r>
              <a:rPr lang="it-CH" sz="1600" b="1" dirty="0" smtClean="0">
                <a:solidFill>
                  <a:srgbClr val="0070C0"/>
                </a:solidFill>
                <a:effectLst/>
                <a:latin typeface="Comic Sans MS" pitchFamily="66" charset="0"/>
              </a:rPr>
              <a:t>confrontare il riassunto con compagni (ci sono tutti gli elementi significativi?, ci sono errori?)</a:t>
            </a:r>
            <a:br>
              <a:rPr lang="it-CH" sz="1600" b="1" dirty="0" smtClean="0">
                <a:solidFill>
                  <a:srgbClr val="0070C0"/>
                </a:solidFill>
                <a:effectLst/>
                <a:latin typeface="Comic Sans MS" pitchFamily="66" charset="0"/>
              </a:rPr>
            </a:br>
            <a:r>
              <a:rPr lang="it-CH" sz="1600" b="1" u="sng" dirty="0" smtClean="0">
                <a:effectLst/>
                <a:latin typeface="Comic Sans MS" pitchFamily="66" charset="0"/>
              </a:rPr>
              <a:t/>
            </a:r>
            <a:br>
              <a:rPr lang="it-CH" sz="1600" b="1" u="sng" dirty="0" smtClean="0">
                <a:effectLst/>
                <a:latin typeface="Comic Sans MS" pitchFamily="66" charset="0"/>
              </a:rPr>
            </a:br>
            <a:r>
              <a:rPr lang="it-CH" sz="1600" b="1" dirty="0">
                <a:effectLst/>
                <a:latin typeface="Comic Sans MS" pitchFamily="66" charset="0"/>
              </a:rPr>
              <a:t/>
            </a:r>
            <a:br>
              <a:rPr lang="it-CH" sz="1600" b="1" dirty="0">
                <a:effectLst/>
                <a:latin typeface="Comic Sans MS" pitchFamily="66" charset="0"/>
              </a:rPr>
            </a:br>
            <a:endParaRPr lang="it-CH" sz="1600" b="1" dirty="0" smtClean="0">
              <a:solidFill>
                <a:srgbClr val="C51401"/>
              </a:solidFill>
              <a:effectLst/>
              <a:latin typeface="Comic Sans MS" pitchFamily="66" charset="0"/>
            </a:endParaRPr>
          </a:p>
        </p:txBody>
      </p:sp>
    </p:spTree>
    <p:extLst>
      <p:ext uri="{BB962C8B-B14F-4D97-AF65-F5344CB8AC3E}">
        <p14:creationId xmlns:p14="http://schemas.microsoft.com/office/powerpoint/2010/main" val="3916174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5"/>
          <p:cNvSpPr>
            <a:spLocks noGrp="1"/>
          </p:cNvSpPr>
          <p:nvPr>
            <p:ph type="title" idx="4294967295"/>
          </p:nvPr>
        </p:nvSpPr>
        <p:spPr bwMode="auto">
          <a:xfrm>
            <a:off x="395288" y="620713"/>
            <a:ext cx="8229600" cy="2016125"/>
          </a:xfrm>
          <a:noFill/>
        </p:spPr>
        <p:txBody>
          <a:bodyPr wrap="square" numCol="1" anchorCtr="0" compatLnSpc="1">
            <a:prstTxWarp prst="textNoShape">
              <a:avLst/>
            </a:prstTxWarp>
          </a:bodyPr>
          <a:lstStyle/>
          <a:p>
            <a:pPr eaLnBrk="1" hangingPunct="1">
              <a:lnSpc>
                <a:spcPts val="3200"/>
              </a:lnSpc>
            </a:pPr>
            <a:r>
              <a:rPr lang="it-CH" sz="1600" b="1" smtClean="0">
                <a:effectLst/>
                <a:latin typeface="Comic Sans MS" pitchFamily="66" charset="0"/>
              </a:rPr>
              <a:t>1) ALIMENTAZIONE CONSAPEVOLE</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seguire una dieta sana ed equilibrata resta sempre il primo obiettivo. Con qualche piccolo accorgimento.</a:t>
            </a:r>
            <a:br>
              <a:rPr lang="it-CH" sz="1600" b="1" smtClean="0">
                <a:effectLst/>
                <a:latin typeface="Comic Sans MS" pitchFamily="66" charset="0"/>
              </a:rPr>
            </a:br>
            <a:r>
              <a:rPr lang="it-CH" sz="1600" b="1" smtClean="0">
                <a:solidFill>
                  <a:srgbClr val="FF0000"/>
                </a:solidFill>
                <a:effectLst/>
                <a:latin typeface="Comic Sans MS" pitchFamily="66" charset="0"/>
              </a:rPr>
              <a:t>Il cervello infatti utilizza solo zuccheri come combustibile, ma richiede un apporto costante di omega 3 e omega 6</a:t>
            </a:r>
          </a:p>
        </p:txBody>
      </p:sp>
      <p:pic>
        <p:nvPicPr>
          <p:cNvPr id="19458" name="Picture 4" descr="Risultati immagini per CIBO PER CERVELLO">
            <a:hlinkClick r:id="rId2"/>
          </p:cNvPr>
          <p:cNvPicPr>
            <a:picLocks noChangeAspect="1" noChangeArrowheads="1"/>
          </p:cNvPicPr>
          <p:nvPr/>
        </p:nvPicPr>
        <p:blipFill>
          <a:blip r:embed="rId3"/>
          <a:srcRect/>
          <a:stretch>
            <a:fillRect/>
          </a:stretch>
        </p:blipFill>
        <p:spPr bwMode="auto">
          <a:xfrm>
            <a:off x="1692275" y="2924175"/>
            <a:ext cx="5473700" cy="356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5"/>
          <p:cNvSpPr>
            <a:spLocks noGrp="1"/>
          </p:cNvSpPr>
          <p:nvPr>
            <p:ph type="title" idx="4294967295"/>
          </p:nvPr>
        </p:nvSpPr>
        <p:spPr bwMode="auto">
          <a:xfrm>
            <a:off x="395288" y="620713"/>
            <a:ext cx="8229600" cy="2016125"/>
          </a:xfrm>
          <a:noFill/>
        </p:spPr>
        <p:txBody>
          <a:bodyPr wrap="square" numCol="1" anchorCtr="0" compatLnSpc="1">
            <a:prstTxWarp prst="textNoShape">
              <a:avLst/>
            </a:prstTxWarp>
          </a:bodyPr>
          <a:lstStyle/>
          <a:p>
            <a:pPr eaLnBrk="1" hangingPunct="1">
              <a:lnSpc>
                <a:spcPts val="3200"/>
              </a:lnSpc>
            </a:pPr>
            <a:r>
              <a:rPr lang="it-CH" sz="1600" b="1" smtClean="0">
                <a:solidFill>
                  <a:srgbClr val="FF0000"/>
                </a:solidFill>
                <a:effectLst/>
                <a:latin typeface="Comic Sans MS" pitchFamily="66" charset="0"/>
              </a:rPr>
              <a:t>ALIMENTAZIONE CONSAPEVOLE, carburante ideale per il cervello</a:t>
            </a: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
            </a:r>
            <a:br>
              <a:rPr lang="it-CH" sz="1600" b="1" smtClean="0">
                <a:effectLst/>
                <a:latin typeface="Comic Sans MS" pitchFamily="66" charset="0"/>
              </a:rPr>
            </a:br>
            <a:r>
              <a:rPr lang="it-CH" sz="1600" b="1" smtClean="0">
                <a:effectLst/>
                <a:latin typeface="Comic Sans MS" pitchFamily="66" charset="0"/>
              </a:rPr>
              <a:t>lipidi di origine vegetale (semi, noci, avocado, oli)</a:t>
            </a:r>
            <a:br>
              <a:rPr lang="it-CH" sz="1600" b="1" smtClean="0">
                <a:effectLst/>
                <a:latin typeface="Comic Sans MS" pitchFamily="66" charset="0"/>
              </a:rPr>
            </a:br>
            <a:r>
              <a:rPr lang="it-CH" sz="1600" b="1" smtClean="0">
                <a:effectLst/>
                <a:latin typeface="Comic Sans MS" pitchFamily="66" charset="0"/>
              </a:rPr>
              <a:t>pesci grassi (ricchi di omega 3)</a:t>
            </a:r>
            <a:br>
              <a:rPr lang="it-CH" sz="1600" b="1" smtClean="0">
                <a:effectLst/>
                <a:latin typeface="Comic Sans MS" pitchFamily="66" charset="0"/>
              </a:rPr>
            </a:br>
            <a:r>
              <a:rPr lang="it-CH" sz="1600" b="1" smtClean="0">
                <a:effectLst/>
                <a:latin typeface="Comic Sans MS" pitchFamily="66" charset="0"/>
              </a:rPr>
              <a:t>zuccheri (frutta secca, cioccolato nero)</a:t>
            </a:r>
            <a:br>
              <a:rPr lang="it-CH" sz="1600" b="1" smtClean="0">
                <a:effectLst/>
                <a:latin typeface="Comic Sans MS" pitchFamily="66" charset="0"/>
              </a:rPr>
            </a:br>
            <a:r>
              <a:rPr lang="it-CH" sz="1600" b="1" smtClean="0">
                <a:effectLst/>
                <a:latin typeface="Comic Sans MS" pitchFamily="66" charset="0"/>
              </a:rPr>
              <a:t>frutta e verdura (minerali, vitamine, antiossidanti)</a:t>
            </a:r>
          </a:p>
        </p:txBody>
      </p:sp>
      <p:pic>
        <p:nvPicPr>
          <p:cNvPr id="20482" name="Picture 5" descr="Risultati immagini per CIBO PER CERVELLO">
            <a:hlinkClick r:id="rId2"/>
          </p:cNvPr>
          <p:cNvPicPr>
            <a:picLocks noChangeAspect="1" noChangeArrowheads="1"/>
          </p:cNvPicPr>
          <p:nvPr/>
        </p:nvPicPr>
        <p:blipFill>
          <a:blip r:embed="rId3"/>
          <a:srcRect/>
          <a:stretch>
            <a:fillRect/>
          </a:stretch>
        </p:blipFill>
        <p:spPr bwMode="auto">
          <a:xfrm>
            <a:off x="1258888" y="3644900"/>
            <a:ext cx="5715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5"/>
          <p:cNvSpPr>
            <a:spLocks noGrp="1"/>
          </p:cNvSpPr>
          <p:nvPr>
            <p:ph type="title" idx="4294967295"/>
          </p:nvPr>
        </p:nvSpPr>
        <p:spPr bwMode="auto">
          <a:xfrm>
            <a:off x="323850" y="404813"/>
            <a:ext cx="8229600" cy="3455987"/>
          </a:xfrm>
          <a:noFill/>
        </p:spPr>
        <p:txBody>
          <a:bodyPr wrap="square" numCol="1" anchorCtr="0" compatLnSpc="1">
            <a:prstTxWarp prst="textNoShape">
              <a:avLst/>
            </a:prstTxWarp>
          </a:bodyPr>
          <a:lstStyle/>
          <a:p>
            <a:pPr eaLnBrk="1" hangingPunct="1">
              <a:lnSpc>
                <a:spcPts val="3200"/>
              </a:lnSpc>
            </a:pPr>
            <a:r>
              <a:rPr lang="it-CH" sz="4400" b="1" smtClean="0">
                <a:effectLst/>
                <a:latin typeface="Comic Sans MS" pitchFamily="66" charset="0"/>
              </a:rPr>
              <a:t>2</a:t>
            </a:r>
            <a:r>
              <a:rPr lang="it-CH" sz="3600" b="1" smtClean="0">
                <a:effectLst/>
                <a:latin typeface="Comic Sans MS" pitchFamily="66" charset="0"/>
              </a:rPr>
              <a:t>) Strategie di studio </a:t>
            </a:r>
            <a:br>
              <a:rPr lang="it-CH" sz="3600" b="1" smtClean="0">
                <a:effectLst/>
                <a:latin typeface="Comic Sans MS" pitchFamily="66" charset="0"/>
              </a:rPr>
            </a:br>
            <a:r>
              <a:rPr lang="it-CH" sz="2400" b="1" smtClean="0">
                <a:effectLst/>
                <a:latin typeface="Comic Sans MS" pitchFamily="66" charset="0"/>
              </a:rPr>
              <a:t/>
            </a:r>
            <a:br>
              <a:rPr lang="it-CH" sz="2400" b="1" smtClean="0">
                <a:effectLst/>
                <a:latin typeface="Comic Sans MS" pitchFamily="66" charset="0"/>
              </a:rPr>
            </a:br>
            <a:endParaRPr lang="it-CH" sz="1800" b="1" smtClean="0">
              <a:effectLst/>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3480</TotalTime>
  <Words>495</Words>
  <Application>Microsoft Office PowerPoint</Application>
  <PresentationFormat>Presentazione su schermo (4:3)</PresentationFormat>
  <Paragraphs>74</Paragraphs>
  <Slides>66</Slides>
  <Notes>0</Notes>
  <HiddenSlides>0</HiddenSlides>
  <MMClips>0</MMClips>
  <ScaleCrop>false</ScaleCrop>
  <HeadingPairs>
    <vt:vector size="4" baseType="variant">
      <vt:variant>
        <vt:lpstr>Tema</vt:lpstr>
      </vt:variant>
      <vt:variant>
        <vt:i4>1</vt:i4>
      </vt:variant>
      <vt:variant>
        <vt:lpstr>Titoli diapositive</vt:lpstr>
      </vt:variant>
      <vt:variant>
        <vt:i4>66</vt:i4>
      </vt:variant>
    </vt:vector>
  </HeadingPairs>
  <TitlesOfParts>
    <vt:vector size="67" baseType="lpstr">
      <vt:lpstr>Executive</vt:lpstr>
      <vt:lpstr>COME OTTIMIZZARE IL   RENDIMENTO COGNITIVO  </vt:lpstr>
      <vt:lpstr>COME OTTIMIZZARE IL RENDIMENTO COGNITIVO; temi trattati   1) Alimentazione consapevole 2) Strategie di studio 3) Motivazione e partecipazione attiva 4) Attenzione e concentrazione nell’apprendimento 5) Tecniche di concentrazione e rilassamento: l’attività fisica 6) Tecniche di concentrazione e rilassamento: il training autogeno 7) Conoscere i propri limiti aiuta a programmare 8) Mental training 9) Strategie di gestione del tempo 10) Strategie di programmazione e organizzazione delle attività</vt:lpstr>
      <vt:lpstr>COME OTTIMIZZARE IL   RENDIMENTO COGNITIVO  </vt:lpstr>
      <vt:lpstr>1) Alimentazione consapevole:  nutrienti essenziali per il cervello  </vt:lpstr>
      <vt:lpstr>Alimentazione consapevole alla base di tutto La nostra alimentazione è generalmente troppo ricca di: acidi grassi saturi (di origine animale) sale zuccheri cibi raffinati bevande e cibi acidi</vt:lpstr>
      <vt:lpstr>È invece troppo povera di: frutta e verdura lipidi di origine vegetale (semi, noci, oli) o provenienti dal pesce prodotti integrali legumi cibi alcalini antiossidanti acqua </vt:lpstr>
      <vt:lpstr>1) ALIMENTAZIONE CONSAPEVOLE  seguire una dieta sana ed equilibrata resta sempre il primo obiettivo. Con qualche piccolo accorgimento. Il cervello infatti utilizza solo zuccheri come combustibile, ma richiede un apporto costante di omega 3 e omega 6</vt:lpstr>
      <vt:lpstr>ALIMENTAZIONE CONSAPEVOLE, carburante ideale per il cervello  lipidi di origine vegetale (semi, noci, avocado, oli) pesci grassi (ricchi di omega 3) zuccheri (frutta secca, cioccolato nero) frutta e verdura (minerali, vitamine, antiossidanti)</vt:lpstr>
      <vt:lpstr>2) Strategie di studio   </vt:lpstr>
      <vt:lpstr>Strategie di studio, come e quanto si apprende </vt:lpstr>
      <vt:lpstr>Strategie di studio  La memoria è stimolata in maniera differente da differenti stimoli. Si memorizza maggiormente se si interagisce attivamente.   Memorizzo: 10% di ciò che leggo 20% di ciò che sento 20% di ciò che vedo 40-50% di ciò che vedo e sento 70% durante la partecipazione ATTIVA 90% di ciò che FACCIO ATTIVAMENTE</vt:lpstr>
      <vt:lpstr>Strategie di studio, come si memorizza </vt:lpstr>
      <vt:lpstr>Strategie di studio, come si memorizza </vt:lpstr>
      <vt:lpstr>Strategie di studio, memoria e apprendimento (il mondo dei primati ci aiuta a far chiarezza)  memoria: assimilazione di un concetto  apprendimento: capacità di applicare il concetto assimilato per la risoluzione di un problema </vt:lpstr>
      <vt:lpstr>Strategie di studio La memoria è favorita attraverso: la ripetizione le associazioni l’impatto emotivo (fattori motivazionali)</vt:lpstr>
      <vt:lpstr>Strategie di studio impatto emotivo e fattori motivazionali, L’ERRORE alla base dell’apprendimento: solo attraverso una partecipazione attiva possono emergere errori concettuali, che grazie alla necessità di risolverli (fattori motivazionali) vengono MENTALMENTE corretti</vt:lpstr>
      <vt:lpstr>Strategie di studio Durante l’ascolto passivo più dell’80% delle informazioni NON VENGONO ASSIMILATE, l’organismo NON è predisposto all’apprendimento (postura e sguardo ne sono la prova) L’ascolto attivo, la cooperazione e l’interazione permettono L’ASSIMILAZIONE DEL 70% DELLE INFORMAZIONI</vt:lpstr>
      <vt:lpstr>Strategie di studio Ascolto passivo: postura e sguardo sono lo specchio dell’attenzione. Se manca la predisposizione all’attenzione, l’apprendimento è compromesso</vt:lpstr>
      <vt:lpstr>3) Motivazione e partecipazione attiva</vt:lpstr>
      <vt:lpstr>Strategie di studio Ascolto attivo: postura e sguardo sono lo specchio dell’attenzione. Fattori motivazionali, interazione e cooperazione favoriscono memoria e apprendimento. </vt:lpstr>
      <vt:lpstr>Strategie di studio LA PARTECIPAZIONE ATTIVA FAVORISCE L’APPRENDIMENTO: PIÙ DEL 90% DELLE INFORMAZIONI E DEGLI STIMOLI VENGONO REGISTRATI</vt:lpstr>
      <vt:lpstr>Strategie di studio Il lavoro di gruppo è il sistema più efficiente per essere confrontati con l’argomento di studio. Emergono nuove idee, errori concettuali, modi differenti di vedere la situazione. È fondamentale per scambiare idee durante lo sviluppo di una ricerca. È determinante la partecipazione attiva per far emergere eventuali errori concettuali e poterli correggere. </vt:lpstr>
      <vt:lpstr>4) Attenzione e concentrazione  </vt:lpstr>
      <vt:lpstr>Strategie di studio  Concentrazione e rilassamento alla base dell’apprendimento. ELIMINA FATTORI DI DISTRAZIONE. L’ambiente di studio e di lavoro deve favorire CONCENTRAZIONE E RILASSAMENTO.</vt:lpstr>
      <vt:lpstr>Strategie di studio: attenzione e concentrazione.  ELIMINA TUTTI I FATTORI DI DISTRAZIONE. Impediscono ai sensi di registrare le informazioni.  Dirigi (fai convergere) i tuoi sensi su ciò che stai facendo. PRESTA ATTENZIONE. NELLA GUIDA COSÌ COME NELLO STUDIO!!!!!</vt:lpstr>
      <vt:lpstr>Strategie di studio Imparare ad apprendere significa imparare a concentrarsi.  “L’apprendimento è una facoltà mentale che dipende dalla capacità di concentrarsi. Se riusciamo a concentrarci su ciò che facciamo saremo in grado di ottimizzare l’apprendimento e il tempo necessario per lo stesso. La concentrazione è una qualità che va allenata, ed è strettamente legata alla capacità di prestare attenzione, e riportare l’attenzione su un determinato punto”. </vt:lpstr>
      <vt:lpstr>Strategie di studio  Cosa significa concentrazione, e qual è la differenza con l’attenzione.  Sarebbe appropriato un cartello come quello mostrato con la scritta: «concentrazione corrente elettrica»?</vt:lpstr>
      <vt:lpstr>Strategie di studio  Cosa significa concentrazione, e qual è la differenza con l’attenzione. Considera i seguenti due esempi.  </vt:lpstr>
      <vt:lpstr>Strategie di studio  Stai eseguendo una corsa d’orientamento, stai correndo nel bosco e attraverso l’analisi della cartina lasci il sentiero per tagliare verso il punto che devi raggiungere; il tuo compagno ti grida: “attenzione!!!”. Come reagisci? Come reagiresti se ti gridasse: concentrazione!!!?</vt:lpstr>
      <vt:lpstr>Strategie di studio  Stai facendo una partita di calcio. Il tuo ruolo è difensore. La palla è degli avversari, e il tuo allenatore ti grida: attenzione!!!!. Come reagisci? Come reagiresti se ti gridasse concentrazione!!!?</vt:lpstr>
      <vt:lpstr>Strategie di studio  Cosa significa concentrazione, e qual è la differenza con l’attenzione.  L'attenzione è quello stato mentale che attira la nostra mente e i nostri sensi verso un determinato punto o una determinata situazione. L’attenzione può quindi essere considerata come un faro che può essere spostato dalla nostra volontà in una determinata direzione.</vt:lpstr>
      <vt:lpstr>Strategie di studio  Cosa significa concentrazione, e qual è la differenza con l’attenzione.  La concentrazione è lo stato mentale successivo all'attenzione, è uno sforzo che richiede molte più risorse mentali. La concentrazione si allena.  La concentrazione è la capacità di riuscire a convergere l'attenzione verso un determinato punto di riferimento, di interesse, ma è anche la capacità di riportare nuovamente l'attenzione nello stesso punto nel caso veniamo distratti da qualcosa.</vt:lpstr>
      <vt:lpstr>Strategie di studio  Cosa significa concentrazione, e qual è la differenza con l’attenzione.  Quando ti viene segnalato di fare attenzione, ti deve anche essere segnalato SU COSA devi convergere i tuoi sensi e la tua mente</vt:lpstr>
      <vt:lpstr>Strategie di studio Imparare a concentrarsi, quindi mantenere focalizzata l’attenzione su ciò che vogliamo per ottimizzare quanto stiamo facendo, ed essere in grado di riportare l’attenzione su ciò che vogliamo anche se questa è stata distratta, è un’abilità che deve essere acquisita, sviluppata e potenziata attraverso l'allenamento. Sapersi concentrare significa saper eliminare ogni fonte di distrazione, esterna (telefonino, compagni che parlano, rumori, ecc), e interna (pensieri negativi, pensieri fuorvianti, associazione con ciò che leggo, ecc).</vt:lpstr>
      <vt:lpstr>Strategie di studio  Concentrazione e rilassamento alla base dell’apprendimento, e non solo. Nello sport, in momenti delicati, la capacità di restare concentrati può far pendere la bilancia dalla parte della vittoria o della sconfitta</vt:lpstr>
      <vt:lpstr>Strategie vincenti: mantenere la concentrazione nei momenti determinanti  La capacità di mantenere la concentrazione in momenti fondamentali può cambiare la vita. Mondiali Italia 90, finale: Italia – Brasile (Italia sconfitta ai rigori) Baggio racconta gli attimi precedenti il rigore:  «in quel momento la palla mi sembrava pesasse tonnellate; la porta mi sembrava invalicabile e irraggiungibile»</vt:lpstr>
      <vt:lpstr>Strategie di studio:  RILASSAMENTO E CONCENTRAZIONE  Il rilassamento facilita la concentrazione,  allo stesso tempo la capacità di concentrarsi aiuta a rilassarsi</vt:lpstr>
      <vt:lpstr>Strategie di studio:  RILASSAMENTO E CONCENTRAZIONE  Il controllo della respirazione: una tecnica per ricercare rilassamento e concentrazione  respirare profondamente e regolarmente significare dare un segnale di tranquillità e serenità all’organismo  la respirazione accelerata e superficiale viene percepita come segnale di stress  QUINDI:  saper gestire la propria respirazione significa indurre l’organismo a uno stato di calma </vt:lpstr>
      <vt:lpstr>5) Tecniche di concentrazione e rilassamento:   attività fisica</vt:lpstr>
      <vt:lpstr>Strategie di studio  Tecniche di rilassamento: la base del mental training e dell’apprendimento.  Il rilassamento va ricercato attraverso due vie principali: l’attività fisica, valvola di sfogo per lo stress; la ricerca di uno stato mentale libero da pensieri fuorvianti (elimina fonti di disturbo interne)</vt:lpstr>
      <vt:lpstr>Strategie di studio:   RILASSAMENTO E CONCENTRAZIONE permettono di focalizzare su ciò che devo fare.   Lo stress agisce esattamente in modo contrario, reprimendo la consapevolezza, il senno, la capacità di giudizio, la freschezza e la lucidità mentale.</vt:lpstr>
      <vt:lpstr>ATTIVITÀ FISICA quale valvola di sfogo  FONDAMENTALE PER IL BENESSERE PSICO-FISICO; predispone all’apprendimento        scarica la tensione psico-fisica accumulata durante la giornata, riossigena il cervello, e quindi ripristina le facoltà cognitive, libera endorfine e ci dà una sensazione di gratificazione e benessere </vt:lpstr>
      <vt:lpstr>Bastano 20-30 minuti di attività fisica al giorno, importante stimolare di tanto in tanto l’aumento della frequenza cardiaca. La mancanza di un’attività fisica regolare mette a rischio la nostra salute e pregiudica il rendimento cognitivo.</vt:lpstr>
      <vt:lpstr>Come può l’attività fisica aumentare il nostro rendimento cognitivo?  L’attività fisica rigenera il cervello, riossigena le cellule, elimina la stanchezza mentale; le endorfine liberate durante l’attività danno un profondo senso di benessere e gratificazione; favorisce lo scarico della tensione mentale accumulata (tensione mentale pregiudica la concentrazione) </vt:lpstr>
      <vt:lpstr>L’attività fisica regolare ha molti benefici per l’organismo, fisici e psicologici</vt:lpstr>
      <vt:lpstr>COSCIENZA SPORCA A FARE UNA PAUSA? No!!! COSCIENZA SPORCA A NON FARLA!!!  Predisponi dapprima il cervello……</vt:lpstr>
      <vt:lpstr>6) Tecniche di concentrazione e rilassamento:   training autogeno</vt:lpstr>
      <vt:lpstr>Strategie di studio:  tecniche di concentrazione e rilassamento attraverso il controllo del nostro organismo  ESEMPIO: IL TRAINING AUTOGENO  gestione della paura,  gestione di ansia e stress,  gestione del dolore, mantenimento della concetrazione, ottimizzazione del rendimento e del potenziale fisico e cognitivo.</vt:lpstr>
      <vt:lpstr>Strategie di studio:  tecniche di concentrazione e rilassamento attraverso il controllo del nostro organismo  ESEMPIO: IL TRAINING AUTOGENO  si insegna all’organismo a immedesimarsi in una situazione di pace e tranquillità mentale,  per poterne cogliere i benefici:  calma, serenità, rilassamento, concentrazione, ottimizzazione del rendimento cognitivo, gestione delle nostre potenzialità, freschezza e lucidità  mentale, gestione della paura e del dolore.</vt:lpstr>
      <vt:lpstr>7) Consapevolezza dei propri limiti</vt:lpstr>
      <vt:lpstr>Strategie di studio:  Un metro di giudizio è essenziale per raggiungere i nostri obiettivi Il training autogeno è un esempio di tecnica di rilassamento in grado di predisporci al meglio per affrontare un impegno “stressante”. Tuttavia è fondamentale per ottenere risultati positivi essere consapevoli dei propri limiti, delle proprie debolezze, e delle nostre potenzialità. Dobbiamo saper sfruttare il massimo i nostri lati forti, e limitare i danni nelle nostre debolezze. Una mente consapevole riesce a ottimizzare il proprio potenziale giocando sui due fronti. Dobbiamo quindi riuscire a porci obiettivi ambiziosi, che tuttavia siano frutto di un’analisi coscienziosa del nostro grado di preparazione. Non posso programmare una maratona in un mese se non ho mai corso, e allo stesso modo non posso pretendere di ottenere un voto positivo in una prova di danza, di musica, di scuola, se non mi sono preparato. Posso tuttavia pretendere dal mio organismo e dalla mia mente di applicare con il massimo successo quanto imparato, senza essere bloccato da una mente offuscata dai pensieri negativi, dalla paura di insuccesso, dall’ansia di dimenticare quanto fatto.</vt:lpstr>
      <vt:lpstr>Ma se la capacità di sopportazione, la resistenza o la flessibilità, la fiducia, la capacità di rilassamento e concentrazione, la capacità di utilizzare le nozioni apprese dipendono esclusivamente dalla mente,   raggiungere il massimo delle proprie prestazioni fisico-mentali è quindi solo una questione di volontà?    </vt:lpstr>
      <vt:lpstr>NON SOLO. BISOGNA CONOSCERE I PROPRI LIMITI  La forza di volontà aiuta a concretizzare i propri obiettivi,  ma sempre considerando limiti e potenzialità.   Non possiamo permetterci di fare il passo più lungo della gamba, andremmo incontro a delusioni. </vt:lpstr>
      <vt:lpstr>8) Mental training: la forza mentale</vt:lpstr>
      <vt:lpstr>La forza mentale consiste nella capacità di essere preparati a tutte le situazioni possibili,  che se vengono simulate mentalmente e nella pratica durante l’allenamento, miglioreranno la nostra capacità di affrontarle quando si presentano nella realtà. </vt:lpstr>
      <vt:lpstr>Il mental training: le quattro regole della forza mentale. Rilassamento Goal setting  Visualizzazione (o focusing) Abilità immaginativa</vt:lpstr>
      <vt:lpstr>Il mental training: la forza mentale.  RILASSAMENTO Stato pscofisiologico caratterizzato da una riduzione del livello di attivazione complessivo dell'organismo, cui corrisponde un vissuto di calma, di pace interiore, di tranquillità e riduzione di ansia e di tensione. Tutto ciò induce a uno stato di concentrazione ed efficienza psico-fisica.  In ambito sportivo le tecniche di rilassamento sono utilizzate per prendere consapevolezza della tensione muscolare a riposo e per gestire situazioni ansiogene o stressanti che possono influenzare negativamente una prestazione.  </vt:lpstr>
      <vt:lpstr>Il mental training: la forza mentale. GOAL SETTING (FORMAZIONE DEGLI OBIETTIVI) L’atleta che si pone degli obiettivi realizzabili, ossia né troppo al di sopra né troppo al di sotto delle proprie possibilità percepite, influisce sulla prestazione guidando l’attenzione, mobilizzando l’impegno, aumentando la persistenza e motivando alla ricerca di strategie appropriate al compito.  Definire una scala di obiettivi a lungo, medio, breve termine deve diventare una delle prassi che consente di pianificare in modo dettagliato tutti quei traguardi che ci si prefigge di raggiungere. Essi devono presentare difficoltà progressive ma nello stesso tempo essere raggiungibili e focalizzati sulla prestazione più che sul risultato! </vt:lpstr>
      <vt:lpstr>Il mental training: la forza mentale. FOCUSING (TECNICHE DI VISUALIZZAZIONE E IMMAGINAZIONI)  L’atleta impara a concentrarsi sul suo compito per periodi sempre più lunghi impedendo ai fattori distraenti interni (pensieri negativi, demotivanti, paura, ansia ecc..) e a quelli esterni (rumori, luci, eventi metereologici ecc…) di distoglierlo dalla prova.    L’allenamento alla visualizzazione mentale aiuta nello sport a raggiungere molteplici scopi: la diminuzione dell’ansia prima e durante la gara (ogni immagine mentale contiene infatti delle emozioni); l’aumento di attenzione e concentrazione; il miglioramento del gesto atletico (allenamento ideomotorio); la maggiore padronanza del proprio schema corporeo psichico; la maggiore fiducia e autostima nelle proprie capacità; il controllo del dolore cronico.</vt:lpstr>
      <vt:lpstr>Il mental training: la forza mentale. ABILITÀ IMMAGINATIVA  Attraverso i processi di visualizzazione è possibile svolgere un training “ideomotorio” anche definito “imagery” di grande efficacia per la prestazione. L’ATLETA RIVIVE MENTALMENTE I GESTI E LE FASI DELLA SUA PROVA (pensiamo all’importanza della sequenza di gesti nei tuffi) </vt:lpstr>
      <vt:lpstr>9) Programmazione,  organizzazione,  e gestione del tempo</vt:lpstr>
      <vt:lpstr>Strategie di studio  PIANIFICARE, PROGRAMMARE, ORGANIZZARE FONDAMENTALE PER IL SUCCESSO</vt:lpstr>
      <vt:lpstr>PIANIFICARE, PROGRAMMARE, ORGANIZZARE  lo studio in vista di un esame  Guarda l’agenda; identifica il giorno in cui devi essere pronto per il test; identifica altri impegni, scolastici e extra-scolastici  Prevedi il tempo che investirai per altre attività: scolastiche e/o extra-scolastiche; quanto tempo devi prevedere per queste? Riuscirai a trovare tempo per la preparazione al test  Considera e prevedi giorni in cui NON vuoi/puoi procedere come pianificato (malattia, altri impegni che subentrano, ecc)  Calcola/stima il numero di ore che hai bisogno per la preparazione al test, suddividi in temi e difficoltà</vt:lpstr>
      <vt:lpstr>Strategie di studio  PIANIFICARE, PROGRAMMARE, ORGANIZZARE FONDAMENTALE PER IL SUCCESSO Calcola/stima il numero di ore che hai bisogno per la preparazione al test, suddividi in temi e difficoltà</vt:lpstr>
      <vt:lpstr>Strategie di studio: come procedere    introduzione: contesto della ricerca COSA faccio io in questa ricerca COME lo voglio fare FORMULAZIONE DELLE DOMANDE CHE MI PONGO (ipotesi) metodologia dettagliata (approfondisco il «COME» spiegato nell’introduzione, descrizione di un’eventuale parte pratica) parte teorica (descrizione delle informazioni e dei concetti essenziali per capire il lavoro) risultati: espongo ciò che ho ottenuto attraverso la ricerca e gli esperimenti discussione: riprendo le mie ipotesi e le discuto in base al risultati ottenuti conclusione: riassunto finale del lavoro  </vt:lpstr>
      <vt:lpstr>Strategie di studio: preparazione a un test OGNUNO HA IL SUO PROPRIO METODO DI STUDIO, MA CI SONO REGOLE DI BASE  saper mettere in evidenza gli elementi significati costruire una struttura logica del riassunto saper discutere sugli elementi studiati (utilizzarli come strumenti per riflettere nelle differenti situazioni proposte), non riportarli a memoria confrontare il riassunto con compagni (ci sono tutti gli elementi significativi?, ci sono errori?)   </vt:lpstr>
    </vt:vector>
  </TitlesOfParts>
  <Company>VINCI Energies Schweiz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Minini Marco</dc:creator>
  <cp:lastModifiedBy>Steven Badà</cp:lastModifiedBy>
  <cp:revision>386</cp:revision>
  <cp:lastPrinted>2017-02-06T07:21:28Z</cp:lastPrinted>
  <dcterms:created xsi:type="dcterms:W3CDTF">2016-11-23T10:21:36Z</dcterms:created>
  <dcterms:modified xsi:type="dcterms:W3CDTF">2017-11-24T10:27:34Z</dcterms:modified>
</cp:coreProperties>
</file>