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4" r:id="rId2"/>
    <p:sldId id="286" r:id="rId3"/>
    <p:sldId id="287" r:id="rId4"/>
    <p:sldId id="289" r:id="rId5"/>
    <p:sldId id="276" r:id="rId6"/>
    <p:sldId id="284" r:id="rId7"/>
    <p:sldId id="278" r:id="rId8"/>
    <p:sldId id="288" r:id="rId9"/>
    <p:sldId id="282" r:id="rId10"/>
    <p:sldId id="283" r:id="rId11"/>
    <p:sldId id="256" r:id="rId12"/>
    <p:sldId id="290" r:id="rId13"/>
    <p:sldId id="291" r:id="rId14"/>
    <p:sldId id="292" r:id="rId15"/>
    <p:sldId id="293" r:id="rId16"/>
    <p:sldId id="294" r:id="rId17"/>
    <p:sldId id="257" r:id="rId18"/>
    <p:sldId id="258" r:id="rId19"/>
    <p:sldId id="295" r:id="rId20"/>
    <p:sldId id="275" r:id="rId21"/>
    <p:sldId id="259" r:id="rId22"/>
    <p:sldId id="261" r:id="rId23"/>
    <p:sldId id="264" r:id="rId24"/>
    <p:sldId id="265" r:id="rId25"/>
    <p:sldId id="269" r:id="rId26"/>
    <p:sldId id="270" r:id="rId27"/>
    <p:sldId id="271" r:id="rId28"/>
    <p:sldId id="272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2F56E-64BC-5F4E-9C42-DFC40CA8B19B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FD5D0-3EB9-7D4D-9120-DF6565B9D81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3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650" lvl="2" indent="-341313">
              <a:lnSpc>
                <a:spcPct val="90000"/>
              </a:lnSpc>
              <a:buFontTx/>
              <a:buChar char="–"/>
            </a:pPr>
            <a:r>
              <a:rPr lang="en-US" sz="2400" b="1" dirty="0" err="1" smtClean="0">
                <a:latin typeface="Tahoma" charset="0"/>
                <a:ea typeface="Arial" charset="0"/>
                <a:cs typeface="Arial" charset="0"/>
              </a:rPr>
              <a:t>Interfase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duplicazione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del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contenuto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della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cellula</a:t>
            </a:r>
            <a:endParaRPr lang="en-US" sz="2400" dirty="0" smtClean="0">
              <a:latin typeface="Tahoma" charset="0"/>
              <a:ea typeface="Arial" charset="0"/>
              <a:cs typeface="Arial" charset="0"/>
            </a:endParaRP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G</a:t>
            </a:r>
            <a:r>
              <a:rPr lang="en-US" baseline="-25000" dirty="0" smtClean="0">
                <a:latin typeface="Tahoma" charset="0"/>
                <a:ea typeface="Arial" charset="0"/>
                <a:cs typeface="Arial" charset="0"/>
              </a:rPr>
              <a:t>1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la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cellula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si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accresce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svolge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le sue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fcts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..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S: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 la cellula continua ad accrescersi e duplica i cromosomi 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G</a:t>
            </a:r>
            <a:r>
              <a:rPr lang="en-US" baseline="-25000" dirty="0" smtClean="0">
                <a:latin typeface="Tahoma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la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cellula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completa l’accrescimento e si prepara alla divisione cellulare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pPr marL="1136650" lvl="2" indent="-341313">
              <a:lnSpc>
                <a:spcPct val="90000"/>
              </a:lnSpc>
              <a:buFontTx/>
              <a:buChar char="–"/>
            </a:pPr>
            <a:r>
              <a:rPr lang="en-US" sz="2400" b="1" dirty="0" err="1" smtClean="0">
                <a:latin typeface="Tahoma" charset="0"/>
                <a:ea typeface="Arial" charset="0"/>
                <a:cs typeface="Arial" charset="0"/>
              </a:rPr>
              <a:t>Fase</a:t>
            </a:r>
            <a:r>
              <a:rPr lang="en-US" sz="2400" b="1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Tahoma" charset="0"/>
                <a:ea typeface="Arial" charset="0"/>
                <a:cs typeface="Arial" charset="0"/>
              </a:rPr>
              <a:t>mitotica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divisione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cellulare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Mitosi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divisione del nucleo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Citodieresi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divisione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del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citoplasma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pPr marL="1136650" lvl="2" indent="-341313">
              <a:lnSpc>
                <a:spcPct val="90000"/>
              </a:lnSpc>
              <a:buFontTx/>
              <a:buChar char="–"/>
            </a:pPr>
            <a:r>
              <a:rPr lang="en-US" sz="2400" b="1" dirty="0" err="1" smtClean="0">
                <a:latin typeface="Tahoma" charset="0"/>
                <a:ea typeface="Arial" charset="0"/>
                <a:cs typeface="Arial" charset="0"/>
              </a:rPr>
              <a:t>Interfase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duplicazione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del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contenuto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della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cellula</a:t>
            </a:r>
            <a:endParaRPr lang="en-US" sz="2400" dirty="0" smtClean="0">
              <a:latin typeface="Tahoma" charset="0"/>
              <a:ea typeface="Arial" charset="0"/>
              <a:cs typeface="Arial" charset="0"/>
            </a:endParaRP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G</a:t>
            </a:r>
            <a:r>
              <a:rPr lang="en-US" baseline="-25000" dirty="0" smtClean="0">
                <a:latin typeface="Tahoma" charset="0"/>
                <a:ea typeface="Arial" charset="0"/>
                <a:cs typeface="Arial" charset="0"/>
              </a:rPr>
              <a:t>1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la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cellula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si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accresce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S: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 la cellula continua ad accrescersi e duplica i cromosomi 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G</a:t>
            </a:r>
            <a:r>
              <a:rPr lang="en-US" baseline="-25000" dirty="0" smtClean="0">
                <a:latin typeface="Tahoma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la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cellula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completa l’accrescimento e si prepara alla divisione cellulare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pPr marL="1136650" lvl="2" indent="-341313">
              <a:lnSpc>
                <a:spcPct val="90000"/>
              </a:lnSpc>
              <a:buFontTx/>
              <a:buChar char="–"/>
            </a:pPr>
            <a:r>
              <a:rPr lang="en-US" sz="2400" b="1" dirty="0" err="1" smtClean="0">
                <a:latin typeface="Tahoma" charset="0"/>
                <a:ea typeface="Arial" charset="0"/>
                <a:cs typeface="Arial" charset="0"/>
              </a:rPr>
              <a:t>Fase</a:t>
            </a:r>
            <a:r>
              <a:rPr lang="en-US" sz="2400" b="1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Tahoma" charset="0"/>
                <a:ea typeface="Arial" charset="0"/>
                <a:cs typeface="Arial" charset="0"/>
              </a:rPr>
              <a:t>mitotica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divisione</a:t>
            </a:r>
            <a:r>
              <a:rPr lang="en-US" sz="2400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Tahoma" charset="0"/>
                <a:ea typeface="Arial" charset="0"/>
                <a:cs typeface="Arial" charset="0"/>
              </a:rPr>
              <a:t>cellulare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Mitosi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divisione del nucleo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Citodieresi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divisione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del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citoplasma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559-A195-B348-89E2-467DB2229D9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018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3BEA7DE-81D7-F241-9F95-D476085C4D4C}" type="slidenum">
              <a:rPr lang="it-IT" sz="1100">
                <a:solidFill>
                  <a:srgbClr val="000000"/>
                </a:solidFill>
                <a:latin typeface="Times New Roman" charset="0"/>
              </a:rPr>
              <a:pPr/>
              <a:t>16</a:t>
            </a:fld>
            <a:endParaRPr lang="it-IT" sz="11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3886200" y="8685213"/>
            <a:ext cx="29638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41030" rIns="78903" bIns="4103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fld id="{5255DEFF-93F0-9A49-A012-6D03D3E91EF8}" type="slidenum">
              <a:rPr lang="it-IT" sz="1100">
                <a:solidFill>
                  <a:srgbClr val="000000"/>
                </a:solidFill>
                <a:latin typeface="Times New Roman" charset="0"/>
              </a:rPr>
              <a:pPr algn="r"/>
              <a:t>16</a:t>
            </a:fld>
            <a:endParaRPr lang="it-IT" sz="11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1036638" y="585788"/>
            <a:ext cx="4148137" cy="2933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it-IT" sz="1800"/>
          </a:p>
        </p:txBody>
      </p:sp>
      <p:sp>
        <p:nvSpPr>
          <p:cNvPr id="84997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3325" cy="4179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4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7BCC33F-C09E-9945-A3A6-527E9C88997E}" type="slidenum">
              <a:rPr lang="en-US" sz="1200">
                <a:latin typeface="Times New Roman" charset="0"/>
              </a:rPr>
              <a:pPr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z="1200" dirty="0">
                <a:latin typeface="Arial"/>
                <a:ea typeface="ＭＳ Ｐゴシック" charset="0"/>
                <a:cs typeface="Arial"/>
              </a:rPr>
              <a:t>Figura 8.5 Il ciclo della cellula eucariote</a:t>
            </a:r>
            <a:r>
              <a:rPr lang="it-IT" sz="1200" dirty="0" smtClean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 marL="1136650" lvl="2" indent="-341313">
              <a:lnSpc>
                <a:spcPct val="90000"/>
              </a:lnSpc>
              <a:buFontTx/>
              <a:buChar char="–"/>
            </a:pPr>
            <a:r>
              <a:rPr lang="en-US" sz="1200" b="1" dirty="0" err="1" smtClean="0">
                <a:latin typeface="Arial"/>
                <a:ea typeface="Arial" charset="0"/>
                <a:cs typeface="Arial"/>
              </a:rPr>
              <a:t>Interfase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: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duplicazione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del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contenuto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della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cellula</a:t>
            </a:r>
            <a:endParaRPr lang="en-US" sz="1200" dirty="0" smtClean="0">
              <a:latin typeface="Arial"/>
              <a:ea typeface="Arial" charset="0"/>
              <a:cs typeface="Arial"/>
            </a:endParaRP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sz="1200" dirty="0" smtClean="0">
                <a:latin typeface="Arial"/>
                <a:ea typeface="Arial" charset="0"/>
                <a:cs typeface="Arial"/>
              </a:rPr>
              <a:t>G</a:t>
            </a:r>
            <a:r>
              <a:rPr lang="en-US" sz="1200" baseline="-25000" dirty="0" smtClean="0">
                <a:latin typeface="Arial"/>
                <a:ea typeface="Arial" charset="0"/>
                <a:cs typeface="Arial"/>
              </a:rPr>
              <a:t>1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: la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cellula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si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accresce</a:t>
            </a:r>
            <a:endParaRPr lang="en-US" sz="1200" dirty="0" smtClean="0">
              <a:latin typeface="Arial"/>
              <a:ea typeface="Arial" charset="0"/>
              <a:cs typeface="Arial"/>
            </a:endParaRP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sz="1200" dirty="0" smtClean="0">
                <a:latin typeface="Arial"/>
                <a:ea typeface="Arial" charset="0"/>
                <a:cs typeface="Arial"/>
              </a:rPr>
              <a:t>S:</a:t>
            </a:r>
            <a:r>
              <a:rPr lang="it-IT" sz="1200" dirty="0" smtClean="0">
                <a:latin typeface="Arial"/>
                <a:ea typeface="Arial" charset="0"/>
                <a:cs typeface="Arial"/>
              </a:rPr>
              <a:t> la cellula continua ad accrescersi e duplica i cromosomi 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sz="1200" dirty="0" smtClean="0">
                <a:latin typeface="Arial"/>
                <a:ea typeface="Arial" charset="0"/>
                <a:cs typeface="Arial"/>
              </a:rPr>
              <a:t>G</a:t>
            </a:r>
            <a:r>
              <a:rPr lang="en-US" sz="1200" baseline="-25000" dirty="0" smtClean="0">
                <a:latin typeface="Arial"/>
                <a:ea typeface="Arial" charset="0"/>
                <a:cs typeface="Arial"/>
              </a:rPr>
              <a:t>2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: la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cellula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</a:t>
            </a:r>
            <a:r>
              <a:rPr lang="it-IT" sz="1200" dirty="0" smtClean="0">
                <a:latin typeface="Arial"/>
                <a:ea typeface="Arial" charset="0"/>
                <a:cs typeface="Arial"/>
              </a:rPr>
              <a:t>completa l’accrescimento e si prepara alla divisione cellulare</a:t>
            </a:r>
          </a:p>
          <a:p>
            <a:pPr marL="1136650" lvl="2" indent="-341313">
              <a:lnSpc>
                <a:spcPct val="90000"/>
              </a:lnSpc>
              <a:buFontTx/>
              <a:buChar char="–"/>
            </a:pPr>
            <a:r>
              <a:rPr lang="en-US" sz="1200" b="1" dirty="0" err="1" smtClean="0">
                <a:latin typeface="Arial"/>
                <a:ea typeface="Arial" charset="0"/>
                <a:cs typeface="Arial"/>
              </a:rPr>
              <a:t>Fase</a:t>
            </a:r>
            <a:r>
              <a:rPr lang="en-US" sz="1200" b="1" dirty="0" smtClean="0">
                <a:latin typeface="Arial"/>
                <a:ea typeface="Arial" charset="0"/>
                <a:cs typeface="Arial"/>
              </a:rPr>
              <a:t> </a:t>
            </a:r>
            <a:r>
              <a:rPr lang="en-US" sz="1200" b="1" dirty="0" err="1" smtClean="0">
                <a:latin typeface="Arial"/>
                <a:ea typeface="Arial" charset="0"/>
                <a:cs typeface="Arial"/>
              </a:rPr>
              <a:t>mitotica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: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divisione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cellulare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sz="1200" b="1" dirty="0" err="1" smtClean="0">
                <a:latin typeface="Arial"/>
                <a:ea typeface="Arial" charset="0"/>
                <a:cs typeface="Arial"/>
              </a:rPr>
              <a:t>Mitosi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: </a:t>
            </a:r>
            <a:r>
              <a:rPr lang="it-IT" sz="1200" dirty="0" smtClean="0">
                <a:latin typeface="Arial"/>
                <a:ea typeface="Arial" charset="0"/>
                <a:cs typeface="Arial"/>
              </a:rPr>
              <a:t>divisione del nucleo</a:t>
            </a: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r>
              <a:rPr lang="en-US" sz="1200" b="1" dirty="0" err="1" smtClean="0">
                <a:latin typeface="Arial"/>
                <a:ea typeface="Arial" charset="0"/>
                <a:cs typeface="Arial"/>
              </a:rPr>
              <a:t>Citodieresi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: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divisione</a:t>
            </a:r>
            <a:r>
              <a:rPr lang="en-US" sz="1200" dirty="0" smtClean="0">
                <a:latin typeface="Arial"/>
                <a:ea typeface="Arial" charset="0"/>
                <a:cs typeface="Arial"/>
              </a:rPr>
              <a:t> del </a:t>
            </a:r>
            <a:r>
              <a:rPr lang="en-US" sz="1200" dirty="0" err="1" smtClean="0">
                <a:latin typeface="Arial"/>
                <a:ea typeface="Arial" charset="0"/>
                <a:cs typeface="Arial"/>
              </a:rPr>
              <a:t>citoplasma</a:t>
            </a:r>
            <a:endParaRPr lang="en-US" sz="1200" dirty="0" smtClean="0">
              <a:latin typeface="Arial"/>
              <a:ea typeface="Arial" charset="0"/>
              <a:cs typeface="Arial"/>
            </a:endParaRPr>
          </a:p>
          <a:p>
            <a:endParaRPr lang="it-IT" sz="1200" dirty="0" smtClean="0">
              <a:latin typeface="Arial"/>
              <a:cs typeface="Arial"/>
            </a:endParaRPr>
          </a:p>
          <a:p>
            <a:pPr marL="1827213" lvl="3" indent="-342900">
              <a:lnSpc>
                <a:spcPct val="90000"/>
              </a:lnSpc>
              <a:buFontTx/>
              <a:buChar char="–"/>
            </a:pPr>
            <a:endParaRPr lang="en-US" sz="1200" dirty="0" smtClean="0">
              <a:latin typeface="Arial"/>
              <a:ea typeface="Arial" charset="0"/>
              <a:cs typeface="Arial"/>
            </a:endParaRPr>
          </a:p>
          <a:p>
            <a:pPr eaLnBrk="1" hangingPunct="1"/>
            <a:endParaRPr lang="en-US" sz="12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57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6B1696B-7C7D-D84A-9DA7-0B7CA8F15082}" type="slidenum">
              <a:rPr lang="en-US" sz="1200">
                <a:latin typeface="Times New Roman" charset="0"/>
              </a:rPr>
              <a:pPr/>
              <a:t>6</a:t>
            </a:fld>
            <a:endParaRPr lang="en-US" sz="1200">
              <a:latin typeface="Times New Roman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</a:rPr>
              <a:t>Figure 8.9B How a growth factor signals the cell cycle control system.</a:t>
            </a:r>
          </a:p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7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E84A5FB-0619-9F46-9466-7C2EAC1AB05F}" type="slidenum">
              <a:rPr lang="en-US" sz="1200">
                <a:latin typeface="Times New Roman" charset="0"/>
              </a:rPr>
              <a:pPr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</a:rPr>
              <a:t>Figura 8.8A L’effetto dei fattori di crescita sulla divisione di cellule </a:t>
            </a:r>
            <a:r>
              <a:rPr lang="en-US">
                <a:latin typeface="Times New Roman" charset="0"/>
                <a:ea typeface="ＭＳ Ｐゴシック" charset="0"/>
              </a:rPr>
              <a:t>animali in coltura.</a:t>
            </a:r>
          </a:p>
        </p:txBody>
      </p:sp>
    </p:spTree>
    <p:extLst>
      <p:ext uri="{BB962C8B-B14F-4D97-AF65-F5344CB8AC3E}">
        <p14:creationId xmlns:p14="http://schemas.microsoft.com/office/powerpoint/2010/main" val="2088336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30049420-63E9-D340-A7C7-4CD96F503A72}" type="slidenum">
              <a:rPr lang="en-US" sz="1200">
                <a:latin typeface="Times New Roman" charset="0"/>
              </a:rPr>
              <a:pPr/>
              <a:t>10</a:t>
            </a:fld>
            <a:endParaRPr lang="en-US" sz="1200">
              <a:latin typeface="Times New Roman" charset="0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</a:rPr>
              <a:t>Figura 8.8B L’inibizione da contatto, osservata nelle cellule animali in coltura.</a:t>
            </a:r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25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382060A-B0DB-344E-A430-3105BBE4CE50}" type="slidenum">
              <a:rPr lang="en-US" sz="1200">
                <a:latin typeface="Times New Roman" charset="0"/>
              </a:rPr>
              <a:pPr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6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2AE0D8E-14D5-054F-A64A-7443124713B8}" type="slidenum">
              <a:rPr lang="en-US" sz="1200">
                <a:latin typeface="Times New Roman" charset="0"/>
              </a:rPr>
              <a:pPr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7056E2DB-E95A-6543-BC2C-908F6FDCD891}" type="slidenum">
              <a:rPr lang="it-IT" sz="1100">
                <a:solidFill>
                  <a:srgbClr val="000000"/>
                </a:solidFill>
                <a:latin typeface="Times New Roman" charset="0"/>
              </a:rPr>
              <a:pPr/>
              <a:t>14</a:t>
            </a:fld>
            <a:endParaRPr lang="it-IT" sz="11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3886200" y="8685213"/>
            <a:ext cx="29638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41030" rIns="78903" bIns="4103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fld id="{A17AB889-23C7-0E44-A2CD-615494FA5AED}" type="slidenum">
              <a:rPr lang="it-IT" sz="1100">
                <a:solidFill>
                  <a:srgbClr val="000000"/>
                </a:solidFill>
                <a:latin typeface="Times New Roman" charset="0"/>
              </a:rPr>
              <a:pPr algn="r"/>
              <a:t>14</a:t>
            </a:fld>
            <a:endParaRPr lang="it-IT" sz="11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1036638" y="585788"/>
            <a:ext cx="4148137" cy="2933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it-IT" sz="1800"/>
          </a:p>
        </p:txBody>
      </p:sp>
      <p:sp>
        <p:nvSpPr>
          <p:cNvPr id="76805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3325" cy="4179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it-IT" dirty="0">
                <a:latin typeface="Calibri" charset="0"/>
                <a:ea typeface="MS PGothic" charset="0"/>
              </a:rPr>
              <a:t>Molti </a:t>
            </a:r>
            <a:r>
              <a:rPr lang="it-IT" dirty="0" smtClean="0">
                <a:latin typeface="Calibri" charset="0"/>
                <a:ea typeface="MS PGothic" charset="0"/>
              </a:rPr>
              <a:t>eventi </a:t>
            </a:r>
            <a:r>
              <a:rPr lang="it-IT" dirty="0">
                <a:latin typeface="Calibri" charset="0"/>
                <a:ea typeface="MS PGothic" charset="0"/>
              </a:rPr>
              <a:t>che si verificano durante mitosi </a:t>
            </a:r>
            <a:r>
              <a:rPr lang="it-IT" dirty="0" smtClean="0">
                <a:latin typeface="Calibri" charset="0"/>
                <a:ea typeface="MS PGothic" charset="0"/>
              </a:rPr>
              <a:t>dipendono </a:t>
            </a:r>
            <a:r>
              <a:rPr lang="it-IT" dirty="0">
                <a:latin typeface="Calibri" charset="0"/>
                <a:ea typeface="MS PGothic" charset="0"/>
              </a:rPr>
              <a:t>dalla presenza del fuso mitotico </a:t>
            </a:r>
            <a:r>
              <a:rPr lang="it-IT" dirty="0" smtClean="0">
                <a:latin typeface="Calibri" charset="0"/>
                <a:ea typeface="MS PGothic" charset="0"/>
              </a:rPr>
              <a:t>,</a:t>
            </a:r>
          </a:p>
          <a:p>
            <a:r>
              <a:rPr lang="it-IT" dirty="0" smtClean="0">
                <a:latin typeface="Calibri" charset="0"/>
                <a:ea typeface="MS PGothic" charset="0"/>
              </a:rPr>
              <a:t> </a:t>
            </a:r>
            <a:r>
              <a:rPr lang="it-IT" dirty="0">
                <a:latin typeface="Calibri" charset="0"/>
                <a:ea typeface="MS PGothic" charset="0"/>
              </a:rPr>
              <a:t>una struttura </a:t>
            </a:r>
            <a:r>
              <a:rPr lang="it-IT" dirty="0" smtClean="0">
                <a:latin typeface="Calibri" charset="0"/>
                <a:ea typeface="MS PGothic" charset="0"/>
              </a:rPr>
              <a:t>che inizia a  </a:t>
            </a:r>
            <a:r>
              <a:rPr lang="it-IT" dirty="0">
                <a:latin typeface="Calibri" charset="0"/>
                <a:ea typeface="MS PGothic" charset="0"/>
              </a:rPr>
              <a:t>formarsi nel citoplasma </a:t>
            </a:r>
            <a:r>
              <a:rPr lang="it-IT" dirty="0" smtClean="0">
                <a:latin typeface="Calibri" charset="0"/>
                <a:ea typeface="MS PGothic" charset="0"/>
              </a:rPr>
              <a:t>durante </a:t>
            </a:r>
            <a:r>
              <a:rPr lang="it-IT" dirty="0">
                <a:latin typeface="Calibri" charset="0"/>
                <a:ea typeface="MS PGothic" charset="0"/>
              </a:rPr>
              <a:t>la profase. </a:t>
            </a:r>
            <a:r>
              <a:rPr lang="it-IT" dirty="0" smtClean="0">
                <a:latin typeface="Calibri" charset="0"/>
                <a:ea typeface="MS PGothic" charset="0"/>
              </a:rPr>
              <a:t>È </a:t>
            </a:r>
            <a:r>
              <a:rPr lang="it-IT" dirty="0">
                <a:latin typeface="Calibri" charset="0"/>
                <a:ea typeface="MS PGothic" charset="0"/>
              </a:rPr>
              <a:t>costituito </a:t>
            </a:r>
            <a:r>
              <a:rPr lang="it-IT" dirty="0" smtClean="0">
                <a:latin typeface="Calibri" charset="0"/>
                <a:ea typeface="MS PGothic" charset="0"/>
              </a:rPr>
              <a:t>da</a:t>
            </a:r>
          </a:p>
          <a:p>
            <a:r>
              <a:rPr lang="it-IT" dirty="0" smtClean="0">
                <a:latin typeface="Calibri" charset="0"/>
                <a:ea typeface="MS PGothic" charset="0"/>
              </a:rPr>
              <a:t> </a:t>
            </a:r>
            <a:r>
              <a:rPr lang="it-IT" dirty="0">
                <a:latin typeface="Calibri" charset="0"/>
                <a:ea typeface="MS PGothic" charset="0"/>
              </a:rPr>
              <a:t>microtubuli </a:t>
            </a:r>
            <a:r>
              <a:rPr lang="it-IT" dirty="0" smtClean="0">
                <a:latin typeface="Calibri" charset="0"/>
                <a:ea typeface="MS PGothic" charset="0"/>
              </a:rPr>
              <a:t>associati </a:t>
            </a:r>
            <a:r>
              <a:rPr lang="it-IT" dirty="0">
                <a:latin typeface="Calibri" charset="0"/>
                <a:ea typeface="MS PGothic" charset="0"/>
              </a:rPr>
              <a:t>ad altre proteine ( ristrutturazione </a:t>
            </a:r>
            <a:r>
              <a:rPr lang="it-IT" dirty="0" smtClean="0">
                <a:latin typeface="Calibri" charset="0"/>
                <a:ea typeface="MS PGothic" charset="0"/>
              </a:rPr>
              <a:t>citoscheletro </a:t>
            </a:r>
            <a:r>
              <a:rPr lang="it-IT" dirty="0">
                <a:latin typeface="Calibri" charset="0"/>
                <a:ea typeface="MS PGothic" charset="0"/>
              </a:rPr>
              <a:t>durante  sintesi fuso)</a:t>
            </a:r>
          </a:p>
          <a:p>
            <a:endParaRPr lang="it-IT" dirty="0">
              <a:latin typeface="Calibri" charset="0"/>
              <a:ea typeface="MS PGothic" charset="0"/>
            </a:endParaRPr>
          </a:p>
          <a:p>
            <a:r>
              <a:rPr lang="it-IT" dirty="0">
                <a:latin typeface="Calibri" charset="0"/>
                <a:ea typeface="MS PGothic" charset="0"/>
              </a:rPr>
              <a:t>Microtubuli si allungano </a:t>
            </a:r>
            <a:r>
              <a:rPr lang="it-IT" dirty="0" err="1">
                <a:latin typeface="Calibri" charset="0"/>
                <a:ea typeface="MS PGothic" charset="0"/>
              </a:rPr>
              <a:t>thx</a:t>
            </a:r>
            <a:r>
              <a:rPr lang="it-IT" dirty="0">
                <a:latin typeface="Calibri" charset="0"/>
                <a:ea typeface="MS PGothic" charset="0"/>
              </a:rPr>
              <a:t> incorporazione </a:t>
            </a:r>
            <a:r>
              <a:rPr lang="it-IT" dirty="0" err="1">
                <a:latin typeface="Calibri" charset="0"/>
                <a:ea typeface="MS PGothic" charset="0"/>
              </a:rPr>
              <a:t>tubulina</a:t>
            </a:r>
            <a:r>
              <a:rPr lang="it-IT" dirty="0">
                <a:latin typeface="Calibri" charset="0"/>
                <a:ea typeface="MS PGothic" charset="0"/>
              </a:rPr>
              <a:t> ( proteina) e il loro assemblaggio </a:t>
            </a:r>
            <a:endParaRPr lang="it-IT" dirty="0" smtClean="0">
              <a:latin typeface="Calibri" charset="0"/>
              <a:ea typeface="MS PGothic" charset="0"/>
            </a:endParaRPr>
          </a:p>
          <a:p>
            <a:r>
              <a:rPr lang="it-IT" dirty="0" smtClean="0">
                <a:latin typeface="Calibri" charset="0"/>
                <a:ea typeface="MS PGothic" charset="0"/>
              </a:rPr>
              <a:t>ha inizio a </a:t>
            </a:r>
            <a:r>
              <a:rPr lang="it-IT" dirty="0">
                <a:latin typeface="Calibri" charset="0"/>
                <a:ea typeface="MS PGothic" charset="0"/>
              </a:rPr>
              <a:t>livello del CENTROSOMA, un </a:t>
            </a:r>
            <a:r>
              <a:rPr lang="it-IT" dirty="0" err="1">
                <a:latin typeface="Calibri" charset="0"/>
                <a:ea typeface="MS PGothic" charset="0"/>
              </a:rPr>
              <a:t>org</a:t>
            </a:r>
            <a:r>
              <a:rPr lang="it-IT" dirty="0">
                <a:latin typeface="Calibri" charset="0"/>
                <a:ea typeface="MS PGothic" charset="0"/>
              </a:rPr>
              <a:t> </a:t>
            </a:r>
            <a:r>
              <a:rPr lang="it-IT" dirty="0" err="1">
                <a:latin typeface="Calibri" charset="0"/>
                <a:ea typeface="MS PGothic" charset="0"/>
              </a:rPr>
              <a:t>cell</a:t>
            </a:r>
            <a:r>
              <a:rPr lang="it-IT" dirty="0">
                <a:latin typeface="Calibri" charset="0"/>
                <a:ea typeface="MS PGothic" charset="0"/>
              </a:rPr>
              <a:t> privo di </a:t>
            </a:r>
            <a:r>
              <a:rPr lang="it-IT" dirty="0" err="1">
                <a:latin typeface="Calibri" charset="0"/>
                <a:ea typeface="MS PGothic" charset="0"/>
              </a:rPr>
              <a:t>membr</a:t>
            </a:r>
            <a:r>
              <a:rPr lang="it-IT" dirty="0">
                <a:latin typeface="Calibri" charset="0"/>
                <a:ea typeface="MS PGothic" charset="0"/>
              </a:rPr>
              <a:t> che contiene </a:t>
            </a:r>
            <a:r>
              <a:rPr lang="it-IT" dirty="0" smtClean="0">
                <a:latin typeface="Calibri" charset="0"/>
                <a:ea typeface="MS PGothic" charset="0"/>
              </a:rPr>
              <a:t>materiale </a:t>
            </a:r>
          </a:p>
          <a:p>
            <a:r>
              <a:rPr lang="it-IT" dirty="0" smtClean="0">
                <a:latin typeface="Calibri" charset="0"/>
                <a:ea typeface="MS PGothic" charset="0"/>
              </a:rPr>
              <a:t>necessario </a:t>
            </a:r>
            <a:r>
              <a:rPr lang="it-IT" dirty="0">
                <a:latin typeface="Calibri" charset="0"/>
                <a:ea typeface="MS PGothic" charset="0"/>
              </a:rPr>
              <a:t>per </a:t>
            </a:r>
            <a:r>
              <a:rPr lang="it-IT" dirty="0" err="1">
                <a:latin typeface="Calibri" charset="0"/>
                <a:ea typeface="MS PGothic" charset="0"/>
              </a:rPr>
              <a:t>org</a:t>
            </a:r>
            <a:r>
              <a:rPr lang="it-IT" dirty="0">
                <a:latin typeface="Calibri" charset="0"/>
                <a:ea typeface="MS PGothic" charset="0"/>
              </a:rPr>
              <a:t> </a:t>
            </a:r>
            <a:r>
              <a:rPr lang="it-IT" dirty="0" err="1">
                <a:latin typeface="Calibri" charset="0"/>
                <a:ea typeface="MS PGothic" charset="0"/>
              </a:rPr>
              <a:t>micrtotubuli</a:t>
            </a:r>
            <a:r>
              <a:rPr lang="it-IT" dirty="0">
                <a:latin typeface="Calibri" charset="0"/>
                <a:ea typeface="MS PGothic" charset="0"/>
              </a:rPr>
              <a:t>. Centrioli aiutano ma non sono fondamentali. </a:t>
            </a:r>
            <a:endParaRPr lang="it-IT" dirty="0" smtClean="0">
              <a:latin typeface="Calibri" charset="0"/>
              <a:ea typeface="MS PGothic" charset="0"/>
            </a:endParaRPr>
          </a:p>
          <a:p>
            <a:r>
              <a:rPr lang="it-IT" dirty="0" smtClean="0">
                <a:latin typeface="Calibri" charset="0"/>
                <a:ea typeface="MS PGothic" charset="0"/>
              </a:rPr>
              <a:t>Due </a:t>
            </a:r>
            <a:r>
              <a:rPr lang="it-IT" dirty="0">
                <a:latin typeface="Calibri" charset="0"/>
                <a:ea typeface="MS PGothic" charset="0"/>
              </a:rPr>
              <a:t>centrosomi si allontanano fino </a:t>
            </a:r>
            <a:r>
              <a:rPr lang="it-IT" dirty="0" smtClean="0">
                <a:latin typeface="Calibri" charset="0"/>
                <a:ea typeface="MS PGothic" charset="0"/>
              </a:rPr>
              <a:t>a arrivare </a:t>
            </a:r>
            <a:r>
              <a:rPr lang="it-IT" dirty="0">
                <a:latin typeface="Calibri" charset="0"/>
                <a:ea typeface="MS PGothic" charset="0"/>
              </a:rPr>
              <a:t>alle due estremità </a:t>
            </a:r>
            <a:r>
              <a:rPr lang="it-IT" dirty="0">
                <a:latin typeface="Calibri" charset="0"/>
                <a:ea typeface="MS PGothic" charset="0"/>
                <a:sym typeface="Wingdings" charset="0"/>
              </a:rPr>
              <a:t> poli del </a:t>
            </a:r>
            <a:r>
              <a:rPr lang="it-IT" dirty="0" smtClean="0">
                <a:latin typeface="Calibri" charset="0"/>
                <a:ea typeface="MS PGothic" charset="0"/>
                <a:sym typeface="Wingdings" charset="0"/>
              </a:rPr>
              <a:t>fuso </a:t>
            </a:r>
            <a:r>
              <a:rPr lang="it-IT" dirty="0" err="1" smtClean="0">
                <a:latin typeface="Calibri" charset="0"/>
                <a:ea typeface="MS PGothic" charset="0"/>
                <a:sym typeface="Wingdings" charset="0"/>
              </a:rPr>
              <a:t>mit</a:t>
            </a:r>
            <a:r>
              <a:rPr lang="it-IT" dirty="0">
                <a:latin typeface="Calibri" charset="0"/>
                <a:ea typeface="MS PGothic" charset="0"/>
                <a:sym typeface="Wingdings" charset="0"/>
              </a:rPr>
              <a:t>.</a:t>
            </a:r>
          </a:p>
          <a:p>
            <a:endParaRPr lang="it-IT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9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E6A67B78-3D9F-204E-8631-8C25B0287772}" type="slidenum">
              <a:rPr lang="it-IT" sz="1100">
                <a:solidFill>
                  <a:srgbClr val="000000"/>
                </a:solidFill>
                <a:latin typeface="Times New Roman" charset="0"/>
              </a:rPr>
              <a:pPr/>
              <a:t>15</a:t>
            </a:fld>
            <a:endParaRPr lang="it-IT" sz="11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86200" y="8685213"/>
            <a:ext cx="29638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41030" rIns="78903" bIns="4103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fld id="{45D76FBD-40E8-9942-8FA1-169D115375F7}" type="slidenum">
              <a:rPr lang="it-IT" sz="1100">
                <a:solidFill>
                  <a:srgbClr val="000000"/>
                </a:solidFill>
                <a:latin typeface="Times New Roman" charset="0"/>
              </a:rPr>
              <a:pPr algn="r"/>
              <a:t>15</a:t>
            </a:fld>
            <a:endParaRPr lang="it-IT" sz="11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1036638" y="585788"/>
            <a:ext cx="4148137" cy="2933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it-IT" sz="1800"/>
          </a:p>
        </p:txBody>
      </p:sp>
      <p:sp>
        <p:nvSpPr>
          <p:cNvPr id="80901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3325" cy="4179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4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28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84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41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88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94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72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42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69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38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39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06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6249C-946E-BB48-A0AE-7E49E1A69A04}" type="datetimeFigureOut">
              <a:rPr lang="it-IT" smtClean="0"/>
              <a:t>21/10/18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F6F3-D99F-654D-9D7C-5A6B75C288B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36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hyperlink" Target="file:///localhost/../../Program%20Files/TurningPoint/2003/Questions.html" TargetMode="External"/><Relationship Id="rId5" Type="http://schemas.openxmlformats.org/officeDocument/2006/relationships/image" Target="../media/image7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hyperlink" Target="file:///localhost/../../Program%20Files/TurningPoint/2003/Questions.html" TargetMode="External"/><Relationship Id="rId5" Type="http://schemas.openxmlformats.org/officeDocument/2006/relationships/image" Target="../media/image9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hyperlink" Target="file:///localhost/../../Program%20Files/TurningPoint/2003/Questions.html" TargetMode="External"/><Relationship Id="rId5" Type="http://schemas.openxmlformats.org/officeDocument/2006/relationships/image" Target="../media/image10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hyperlink" Target="file:///localhost/../../Program%20Files/TurningPoint/2003/Questions.html" TargetMode="External"/><Relationship Id="rId5" Type="http://schemas.openxmlformats.org/officeDocument/2006/relationships/image" Target="../media/image1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hyperlink" Target="file:///localhost/../../Program%20Files/TurningPoint/2003/Questions.html" TargetMode="External"/><Relationship Id="rId5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hyperlink" Target="file:///localhost/../../Program%20Files/TurningPoint/2003/Questions.html" TargetMode="External"/><Relationship Id="rId5" Type="http://schemas.openxmlformats.org/officeDocument/2006/relationships/image" Target="../media/image6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762956" y="2346832"/>
            <a:ext cx="76180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8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CICLO CELLULARE</a:t>
            </a:r>
            <a:endParaRPr lang="it-IT" sz="8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2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grpSp>
        <p:nvGrpSpPr>
          <p:cNvPr id="148483" name="Group 1"/>
          <p:cNvGrpSpPr>
            <a:grpSpLocks/>
          </p:cNvGrpSpPr>
          <p:nvPr/>
        </p:nvGrpSpPr>
        <p:grpSpPr bwMode="auto">
          <a:xfrm>
            <a:off x="938213" y="136525"/>
            <a:ext cx="6964362" cy="6261100"/>
            <a:chOff x="938213" y="136525"/>
            <a:chExt cx="7324725" cy="6584950"/>
          </a:xfrm>
        </p:grpSpPr>
        <p:pic>
          <p:nvPicPr>
            <p:cNvPr id="148485" name="Picture 6" descr="08_08bDensityDependInhib-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213" y="136525"/>
              <a:ext cx="7267575" cy="65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6" name="Text Box 7"/>
            <p:cNvSpPr txBox="1">
              <a:spLocks noChangeArrowheads="1"/>
            </p:cNvSpPr>
            <p:nvPr/>
          </p:nvSpPr>
          <p:spPr bwMode="auto">
            <a:xfrm>
              <a:off x="4618038" y="227013"/>
              <a:ext cx="2414587" cy="120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b="1" dirty="0"/>
                <a:t>Le cellule </a:t>
              </a:r>
              <a:r>
                <a:rPr lang="en-US" b="1" dirty="0" err="1"/>
                <a:t>si</a:t>
              </a:r>
              <a:r>
                <a:rPr lang="en-US" b="1" dirty="0"/>
                <a:t> </a:t>
              </a:r>
              <a:r>
                <a:rPr lang="en-US" b="1" dirty="0" err="1"/>
                <a:t>ancorano</a:t>
              </a:r>
              <a:endParaRPr lang="en-US" b="1" dirty="0"/>
            </a:p>
            <a:p>
              <a:pPr algn="l"/>
              <a:r>
                <a:rPr lang="en-US" b="1" dirty="0" err="1"/>
                <a:t>alla</a:t>
              </a:r>
              <a:r>
                <a:rPr lang="en-US" b="1" dirty="0"/>
                <a:t> </a:t>
              </a:r>
              <a:r>
                <a:rPr lang="en-US" b="1" dirty="0" err="1"/>
                <a:t>superficie</a:t>
              </a:r>
              <a:r>
                <a:rPr lang="en-US" b="1" dirty="0"/>
                <a:t> </a:t>
              </a:r>
              <a:r>
                <a:rPr lang="en-US" b="1" dirty="0" err="1"/>
                <a:t>della</a:t>
              </a:r>
              <a:r>
                <a:rPr lang="en-US" b="1" dirty="0"/>
                <a:t> </a:t>
              </a:r>
              <a:r>
                <a:rPr lang="en-US" b="1" dirty="0" err="1"/>
                <a:t>piastra</a:t>
              </a:r>
              <a:endParaRPr lang="en-US" b="1" dirty="0"/>
            </a:p>
            <a:p>
              <a:pPr algn="l"/>
              <a:r>
                <a:rPr lang="it-IT" b="1" dirty="0"/>
                <a:t>per coltura e si dividono</a:t>
              </a:r>
              <a:endParaRPr lang="en-US" b="1" dirty="0"/>
            </a:p>
          </p:txBody>
        </p:sp>
        <p:sp>
          <p:nvSpPr>
            <p:cNvPr id="148487" name="Text Box 8"/>
            <p:cNvSpPr txBox="1">
              <a:spLocks noChangeArrowheads="1"/>
            </p:cNvSpPr>
            <p:nvPr/>
          </p:nvSpPr>
          <p:spPr bwMode="auto">
            <a:xfrm>
              <a:off x="4622800" y="1803400"/>
              <a:ext cx="3402013" cy="175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b="1"/>
                <a:t>Quando le cellule</a:t>
              </a:r>
            </a:p>
            <a:p>
              <a:pPr algn="l"/>
              <a:r>
                <a:rPr lang="en-US" b="1"/>
                <a:t>hanno formato</a:t>
              </a:r>
            </a:p>
            <a:p>
              <a:pPr algn="l"/>
              <a:r>
                <a:rPr lang="en-US" b="1"/>
                <a:t>un singolo strato completo,</a:t>
              </a:r>
            </a:p>
            <a:p>
              <a:pPr algn="l"/>
              <a:r>
                <a:rPr lang="en-US" b="1"/>
                <a:t>smettono di dividersi</a:t>
              </a:r>
            </a:p>
            <a:p>
              <a:pPr algn="l"/>
              <a:r>
                <a:rPr lang="en-US" b="1"/>
                <a:t>(inibizione da contatto)</a:t>
              </a:r>
            </a:p>
          </p:txBody>
        </p:sp>
        <p:sp>
          <p:nvSpPr>
            <p:cNvPr id="148488" name="Text Box 9"/>
            <p:cNvSpPr txBox="1">
              <a:spLocks noChangeArrowheads="1"/>
            </p:cNvSpPr>
            <p:nvPr/>
          </p:nvSpPr>
          <p:spPr bwMode="auto">
            <a:xfrm>
              <a:off x="4614863" y="4287258"/>
              <a:ext cx="3648075" cy="234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2200" b="1"/>
                <a:t>Se alcune cellule vengono</a:t>
              </a:r>
            </a:p>
            <a:p>
              <a:pPr algn="l"/>
              <a:r>
                <a:rPr lang="en-US" sz="2200" b="1"/>
                <a:t>rimosse, quelle rimaste</a:t>
              </a:r>
            </a:p>
            <a:p>
              <a:pPr algn="l"/>
              <a:r>
                <a:rPr lang="en-US" sz="2200" b="1"/>
                <a:t>riprendono </a:t>
              </a:r>
              <a:r>
                <a:rPr lang="it-IT" sz="2200" b="1"/>
                <a:t>a dividersi</a:t>
              </a:r>
            </a:p>
            <a:p>
              <a:pPr algn="l"/>
              <a:r>
                <a:rPr lang="it-IT" sz="2200" b="1"/>
                <a:t>fino a riempire </a:t>
              </a:r>
              <a:r>
                <a:rPr lang="en-US" sz="2200" b="1"/>
                <a:t>la piastra</a:t>
              </a:r>
              <a:br>
                <a:rPr lang="en-US" sz="2200" b="1"/>
              </a:br>
              <a:r>
                <a:rPr lang="en-US" sz="2200" b="1"/>
                <a:t>per colturacon un singolo strato;</a:t>
              </a:r>
            </a:p>
            <a:p>
              <a:pPr algn="l"/>
              <a:r>
                <a:rPr lang="it-IT" sz="2200" b="1"/>
                <a:t>a quel punto la divisione</a:t>
              </a:r>
            </a:p>
            <a:p>
              <a:pPr algn="l"/>
              <a:r>
                <a:rPr lang="en-US" sz="2200" b="1"/>
                <a:t>si arresta (inibizione da contatto)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1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" y="101013"/>
            <a:ext cx="8986378" cy="66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pic>
        <p:nvPicPr>
          <p:cNvPr id="118787" name="Picture 16" descr="08_06a_CellDivision-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88925"/>
            <a:ext cx="8548687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Line 17"/>
          <p:cNvSpPr>
            <a:spLocks noChangeShapeType="1"/>
          </p:cNvSpPr>
          <p:nvPr/>
        </p:nvSpPr>
        <p:spPr bwMode="auto">
          <a:xfrm flipH="1">
            <a:off x="7810500" y="4845050"/>
            <a:ext cx="92075" cy="8572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89" name="Line 18"/>
          <p:cNvSpPr>
            <a:spLocks noChangeShapeType="1"/>
          </p:cNvSpPr>
          <p:nvPr/>
        </p:nvSpPr>
        <p:spPr bwMode="auto">
          <a:xfrm flipH="1" flipV="1">
            <a:off x="7483475" y="4991100"/>
            <a:ext cx="327025" cy="7143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0" name="Line 19"/>
          <p:cNvSpPr>
            <a:spLocks noChangeShapeType="1"/>
          </p:cNvSpPr>
          <p:nvPr/>
        </p:nvSpPr>
        <p:spPr bwMode="auto">
          <a:xfrm flipH="1">
            <a:off x="3844925" y="4708525"/>
            <a:ext cx="234950" cy="13049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1" name="Line 20"/>
          <p:cNvSpPr>
            <a:spLocks noChangeShapeType="1"/>
          </p:cNvSpPr>
          <p:nvPr/>
        </p:nvSpPr>
        <p:spPr bwMode="auto">
          <a:xfrm flipV="1">
            <a:off x="3844925" y="4768850"/>
            <a:ext cx="285750" cy="12477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2" name="Line 21"/>
          <p:cNvSpPr>
            <a:spLocks noChangeShapeType="1"/>
          </p:cNvSpPr>
          <p:nvPr/>
        </p:nvSpPr>
        <p:spPr bwMode="auto">
          <a:xfrm>
            <a:off x="4686300" y="4775200"/>
            <a:ext cx="1000125" cy="8953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3" name="Line 22"/>
          <p:cNvSpPr>
            <a:spLocks noChangeShapeType="1"/>
          </p:cNvSpPr>
          <p:nvPr/>
        </p:nvSpPr>
        <p:spPr bwMode="auto">
          <a:xfrm flipV="1">
            <a:off x="688975" y="4438650"/>
            <a:ext cx="644525" cy="17589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4" name="Line 23"/>
          <p:cNvSpPr>
            <a:spLocks noChangeShapeType="1"/>
          </p:cNvSpPr>
          <p:nvPr/>
        </p:nvSpPr>
        <p:spPr bwMode="auto">
          <a:xfrm flipV="1">
            <a:off x="1527175" y="5181600"/>
            <a:ext cx="0" cy="5175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5" name="Line 24"/>
          <p:cNvSpPr>
            <a:spLocks noChangeShapeType="1"/>
          </p:cNvSpPr>
          <p:nvPr/>
        </p:nvSpPr>
        <p:spPr bwMode="auto">
          <a:xfrm>
            <a:off x="2105025" y="5283200"/>
            <a:ext cx="161925" cy="3937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6" name="Line 25"/>
          <p:cNvSpPr>
            <a:spLocks noChangeShapeType="1"/>
          </p:cNvSpPr>
          <p:nvPr/>
        </p:nvSpPr>
        <p:spPr bwMode="auto">
          <a:xfrm flipH="1" flipV="1">
            <a:off x="958850" y="3235325"/>
            <a:ext cx="374650" cy="4699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7" name="Line 26"/>
          <p:cNvSpPr>
            <a:spLocks noChangeShapeType="1"/>
          </p:cNvSpPr>
          <p:nvPr/>
        </p:nvSpPr>
        <p:spPr bwMode="auto">
          <a:xfrm>
            <a:off x="958850" y="3235325"/>
            <a:ext cx="577850" cy="4000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8" name="Line 27"/>
          <p:cNvSpPr>
            <a:spLocks noChangeShapeType="1"/>
          </p:cNvSpPr>
          <p:nvPr/>
        </p:nvSpPr>
        <p:spPr bwMode="auto">
          <a:xfrm flipV="1">
            <a:off x="1793875" y="3019425"/>
            <a:ext cx="622300" cy="12858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9" name="Line 28"/>
          <p:cNvSpPr>
            <a:spLocks noChangeShapeType="1"/>
          </p:cNvSpPr>
          <p:nvPr/>
        </p:nvSpPr>
        <p:spPr bwMode="auto">
          <a:xfrm>
            <a:off x="3670300" y="3225800"/>
            <a:ext cx="209550" cy="5429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0" name="Line 29"/>
          <p:cNvSpPr>
            <a:spLocks noChangeShapeType="1"/>
          </p:cNvSpPr>
          <p:nvPr/>
        </p:nvSpPr>
        <p:spPr bwMode="auto">
          <a:xfrm flipV="1">
            <a:off x="4495800" y="3019425"/>
            <a:ext cx="292100" cy="6096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1" name="Line 30"/>
          <p:cNvSpPr>
            <a:spLocks noChangeShapeType="1"/>
          </p:cNvSpPr>
          <p:nvPr/>
        </p:nvSpPr>
        <p:spPr bwMode="auto">
          <a:xfrm flipH="1" flipV="1">
            <a:off x="6337300" y="3444875"/>
            <a:ext cx="260350" cy="7842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2" name="Line 31"/>
          <p:cNvSpPr>
            <a:spLocks noChangeShapeType="1"/>
          </p:cNvSpPr>
          <p:nvPr/>
        </p:nvSpPr>
        <p:spPr bwMode="auto">
          <a:xfrm>
            <a:off x="6337300" y="3444875"/>
            <a:ext cx="654050" cy="5048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3" name="Line 32"/>
          <p:cNvSpPr>
            <a:spLocks noChangeShapeType="1"/>
          </p:cNvSpPr>
          <p:nvPr/>
        </p:nvSpPr>
        <p:spPr bwMode="auto">
          <a:xfrm flipV="1">
            <a:off x="7572375" y="3168650"/>
            <a:ext cx="244475" cy="11271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4" name="Line 33"/>
          <p:cNvSpPr>
            <a:spLocks noChangeShapeType="1"/>
          </p:cNvSpPr>
          <p:nvPr/>
        </p:nvSpPr>
        <p:spPr bwMode="auto">
          <a:xfrm flipH="1">
            <a:off x="7807325" y="4845050"/>
            <a:ext cx="92075" cy="857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5" name="Line 34"/>
          <p:cNvSpPr>
            <a:spLocks noChangeShapeType="1"/>
          </p:cNvSpPr>
          <p:nvPr/>
        </p:nvSpPr>
        <p:spPr bwMode="auto">
          <a:xfrm flipH="1" flipV="1">
            <a:off x="7480300" y="4991100"/>
            <a:ext cx="327025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6" name="Line 35"/>
          <p:cNvSpPr>
            <a:spLocks noChangeShapeType="1"/>
          </p:cNvSpPr>
          <p:nvPr/>
        </p:nvSpPr>
        <p:spPr bwMode="auto">
          <a:xfrm flipH="1">
            <a:off x="3841750" y="4708525"/>
            <a:ext cx="234950" cy="1304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7" name="Line 36"/>
          <p:cNvSpPr>
            <a:spLocks noChangeShapeType="1"/>
          </p:cNvSpPr>
          <p:nvPr/>
        </p:nvSpPr>
        <p:spPr bwMode="auto">
          <a:xfrm flipV="1">
            <a:off x="3841750" y="4768850"/>
            <a:ext cx="285750" cy="1247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8" name="Line 37"/>
          <p:cNvSpPr>
            <a:spLocks noChangeShapeType="1"/>
          </p:cNvSpPr>
          <p:nvPr/>
        </p:nvSpPr>
        <p:spPr bwMode="auto">
          <a:xfrm>
            <a:off x="4683125" y="4775200"/>
            <a:ext cx="1000125" cy="895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09" name="Line 38"/>
          <p:cNvSpPr>
            <a:spLocks noChangeShapeType="1"/>
          </p:cNvSpPr>
          <p:nvPr/>
        </p:nvSpPr>
        <p:spPr bwMode="auto">
          <a:xfrm flipV="1">
            <a:off x="685800" y="4438650"/>
            <a:ext cx="644525" cy="1758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0" name="Line 39"/>
          <p:cNvSpPr>
            <a:spLocks noChangeShapeType="1"/>
          </p:cNvSpPr>
          <p:nvPr/>
        </p:nvSpPr>
        <p:spPr bwMode="auto">
          <a:xfrm flipV="1">
            <a:off x="1524000" y="5181600"/>
            <a:ext cx="0" cy="517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1" name="Line 40"/>
          <p:cNvSpPr>
            <a:spLocks noChangeShapeType="1"/>
          </p:cNvSpPr>
          <p:nvPr/>
        </p:nvSpPr>
        <p:spPr bwMode="auto">
          <a:xfrm>
            <a:off x="2101850" y="5283200"/>
            <a:ext cx="161925" cy="39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2" name="Line 41"/>
          <p:cNvSpPr>
            <a:spLocks noChangeShapeType="1"/>
          </p:cNvSpPr>
          <p:nvPr/>
        </p:nvSpPr>
        <p:spPr bwMode="auto">
          <a:xfrm flipH="1" flipV="1">
            <a:off x="955675" y="3235325"/>
            <a:ext cx="374650" cy="469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3" name="Line 42"/>
          <p:cNvSpPr>
            <a:spLocks noChangeShapeType="1"/>
          </p:cNvSpPr>
          <p:nvPr/>
        </p:nvSpPr>
        <p:spPr bwMode="auto">
          <a:xfrm>
            <a:off x="955675" y="3235325"/>
            <a:ext cx="577850" cy="400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4" name="Line 43"/>
          <p:cNvSpPr>
            <a:spLocks noChangeShapeType="1"/>
          </p:cNvSpPr>
          <p:nvPr/>
        </p:nvSpPr>
        <p:spPr bwMode="auto">
          <a:xfrm flipV="1">
            <a:off x="1790700" y="3019425"/>
            <a:ext cx="622300" cy="1285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5" name="Line 44"/>
          <p:cNvSpPr>
            <a:spLocks noChangeShapeType="1"/>
          </p:cNvSpPr>
          <p:nvPr/>
        </p:nvSpPr>
        <p:spPr bwMode="auto">
          <a:xfrm>
            <a:off x="3667125" y="3225800"/>
            <a:ext cx="209550" cy="542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6" name="Line 45"/>
          <p:cNvSpPr>
            <a:spLocks noChangeShapeType="1"/>
          </p:cNvSpPr>
          <p:nvPr/>
        </p:nvSpPr>
        <p:spPr bwMode="auto">
          <a:xfrm flipV="1">
            <a:off x="4492625" y="3019425"/>
            <a:ext cx="2921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7" name="Line 46"/>
          <p:cNvSpPr>
            <a:spLocks noChangeShapeType="1"/>
          </p:cNvSpPr>
          <p:nvPr/>
        </p:nvSpPr>
        <p:spPr bwMode="auto">
          <a:xfrm flipH="1" flipV="1">
            <a:off x="6334125" y="3444875"/>
            <a:ext cx="260350" cy="784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8" name="Line 47"/>
          <p:cNvSpPr>
            <a:spLocks noChangeShapeType="1"/>
          </p:cNvSpPr>
          <p:nvPr/>
        </p:nvSpPr>
        <p:spPr bwMode="auto">
          <a:xfrm>
            <a:off x="6334125" y="3444875"/>
            <a:ext cx="654050" cy="504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19" name="Line 48"/>
          <p:cNvSpPr>
            <a:spLocks noChangeShapeType="1"/>
          </p:cNvSpPr>
          <p:nvPr/>
        </p:nvSpPr>
        <p:spPr bwMode="auto">
          <a:xfrm flipV="1">
            <a:off x="7569200" y="3168650"/>
            <a:ext cx="244475" cy="1127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820" name="Text Box 49"/>
          <p:cNvSpPr txBox="1">
            <a:spLocks noChangeArrowheads="1"/>
          </p:cNvSpPr>
          <p:nvPr/>
        </p:nvSpPr>
        <p:spPr bwMode="auto">
          <a:xfrm>
            <a:off x="354013" y="2838450"/>
            <a:ext cx="175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Centrosomi (con</a:t>
            </a:r>
            <a:br>
              <a:rPr lang="en-US" sz="1400" b="1"/>
            </a:br>
            <a:r>
              <a:rPr lang="en-US" sz="1400" b="1"/>
              <a:t>una coppia di centrioli)</a:t>
            </a:r>
          </a:p>
        </p:txBody>
      </p:sp>
      <p:sp>
        <p:nvSpPr>
          <p:cNvPr id="118821" name="Text Box 50"/>
          <p:cNvSpPr txBox="1">
            <a:spLocks noChangeArrowheads="1"/>
          </p:cNvSpPr>
          <p:nvPr/>
        </p:nvSpPr>
        <p:spPr bwMode="auto">
          <a:xfrm>
            <a:off x="7485063" y="2986088"/>
            <a:ext cx="10604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Cinetocore</a:t>
            </a:r>
          </a:p>
        </p:txBody>
      </p:sp>
      <p:sp>
        <p:nvSpPr>
          <p:cNvPr id="118822" name="Text Box 51"/>
          <p:cNvSpPr txBox="1">
            <a:spLocks noChangeArrowheads="1"/>
          </p:cNvSpPr>
          <p:nvPr/>
        </p:nvSpPr>
        <p:spPr bwMode="auto">
          <a:xfrm>
            <a:off x="3222625" y="2835275"/>
            <a:ext cx="10985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Fuso mitotico</a:t>
            </a:r>
            <a:br>
              <a:rPr lang="en-US" sz="1400" b="1"/>
            </a:br>
            <a:r>
              <a:rPr lang="en-US" sz="1400" b="1"/>
              <a:t>in formazione</a:t>
            </a:r>
          </a:p>
        </p:txBody>
      </p:sp>
      <p:sp>
        <p:nvSpPr>
          <p:cNvPr id="118823" name="Text Box 52"/>
          <p:cNvSpPr txBox="1">
            <a:spLocks noChangeArrowheads="1"/>
          </p:cNvSpPr>
          <p:nvPr/>
        </p:nvSpPr>
        <p:spPr bwMode="auto">
          <a:xfrm>
            <a:off x="2024063" y="2816225"/>
            <a:ext cx="901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Cromatina</a:t>
            </a:r>
          </a:p>
        </p:txBody>
      </p:sp>
      <p:sp>
        <p:nvSpPr>
          <p:cNvPr id="118824" name="Text Box 53"/>
          <p:cNvSpPr txBox="1">
            <a:spLocks noChangeArrowheads="1"/>
          </p:cNvSpPr>
          <p:nvPr/>
        </p:nvSpPr>
        <p:spPr bwMode="auto">
          <a:xfrm>
            <a:off x="941388" y="2517775"/>
            <a:ext cx="1295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b="1"/>
              <a:t>INTERFASE</a:t>
            </a:r>
          </a:p>
        </p:txBody>
      </p:sp>
      <p:sp>
        <p:nvSpPr>
          <p:cNvPr id="118825" name="Text Box 54"/>
          <p:cNvSpPr txBox="1">
            <a:spLocks noChangeArrowheads="1"/>
          </p:cNvSpPr>
          <p:nvPr/>
        </p:nvSpPr>
        <p:spPr bwMode="auto">
          <a:xfrm>
            <a:off x="6434138" y="2514600"/>
            <a:ext cx="14795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b="1"/>
              <a:t>PROMETAFASE</a:t>
            </a:r>
          </a:p>
        </p:txBody>
      </p:sp>
      <p:sp>
        <p:nvSpPr>
          <p:cNvPr id="118826" name="Text Box 55"/>
          <p:cNvSpPr txBox="1">
            <a:spLocks noChangeArrowheads="1"/>
          </p:cNvSpPr>
          <p:nvPr/>
        </p:nvSpPr>
        <p:spPr bwMode="auto">
          <a:xfrm>
            <a:off x="3738563" y="2514600"/>
            <a:ext cx="1082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b="1"/>
              <a:t>PROFASE</a:t>
            </a:r>
          </a:p>
        </p:txBody>
      </p:sp>
      <p:sp>
        <p:nvSpPr>
          <p:cNvPr id="118827" name="Text Box 56"/>
          <p:cNvSpPr txBox="1">
            <a:spLocks noChangeArrowheads="1"/>
          </p:cNvSpPr>
          <p:nvPr/>
        </p:nvSpPr>
        <p:spPr bwMode="auto">
          <a:xfrm>
            <a:off x="4443413" y="2825750"/>
            <a:ext cx="107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Centrosoma</a:t>
            </a:r>
          </a:p>
        </p:txBody>
      </p:sp>
      <p:sp>
        <p:nvSpPr>
          <p:cNvPr id="118828" name="Text Box 57"/>
          <p:cNvSpPr txBox="1">
            <a:spLocks noChangeArrowheads="1"/>
          </p:cNvSpPr>
          <p:nvPr/>
        </p:nvSpPr>
        <p:spPr bwMode="auto">
          <a:xfrm>
            <a:off x="5937250" y="2832100"/>
            <a:ext cx="95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Frammenti</a:t>
            </a:r>
            <a:br>
              <a:rPr lang="en-US" sz="1400" b="1"/>
            </a:br>
            <a:r>
              <a:rPr lang="en-US" sz="1400" b="1"/>
              <a:t>dell</a:t>
            </a:r>
            <a:r>
              <a:rPr lang="ja-JP" altLang="en-US" sz="1400" b="1"/>
              <a:t>’</a:t>
            </a:r>
            <a:r>
              <a:rPr lang="en-US" sz="1400" b="1"/>
              <a:t>involucro</a:t>
            </a:r>
            <a:br>
              <a:rPr lang="en-US" sz="1400" b="1"/>
            </a:br>
            <a:r>
              <a:rPr lang="en-US" sz="1400" b="1"/>
              <a:t>nucleare</a:t>
            </a:r>
          </a:p>
        </p:txBody>
      </p:sp>
      <p:sp>
        <p:nvSpPr>
          <p:cNvPr id="118829" name="Text Box 58"/>
          <p:cNvSpPr txBox="1">
            <a:spLocks noChangeArrowheads="1"/>
          </p:cNvSpPr>
          <p:nvPr/>
        </p:nvSpPr>
        <p:spPr bwMode="auto">
          <a:xfrm>
            <a:off x="2068513" y="5686425"/>
            <a:ext cx="92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Membrana</a:t>
            </a:r>
            <a:br>
              <a:rPr lang="en-US" sz="1400" b="1"/>
            </a:br>
            <a:r>
              <a:rPr lang="en-US" sz="1400" b="1"/>
              <a:t>plasmatica</a:t>
            </a:r>
          </a:p>
        </p:txBody>
      </p:sp>
      <p:sp>
        <p:nvSpPr>
          <p:cNvPr id="118830" name="Text Box 59"/>
          <p:cNvSpPr txBox="1">
            <a:spLocks noChangeArrowheads="1"/>
          </p:cNvSpPr>
          <p:nvPr/>
        </p:nvSpPr>
        <p:spPr bwMode="auto">
          <a:xfrm>
            <a:off x="3140075" y="6010275"/>
            <a:ext cx="21526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Cromosoma, costituito</a:t>
            </a:r>
            <a:br>
              <a:rPr lang="en-US" sz="1400" b="1"/>
            </a:br>
            <a:r>
              <a:rPr lang="en-US" sz="1400" b="1"/>
              <a:t>da due cromatidi fratelli</a:t>
            </a:r>
          </a:p>
        </p:txBody>
      </p:sp>
      <p:sp>
        <p:nvSpPr>
          <p:cNvPr id="118831" name="Text Box 60"/>
          <p:cNvSpPr txBox="1">
            <a:spLocks noChangeArrowheads="1"/>
          </p:cNvSpPr>
          <p:nvPr/>
        </p:nvSpPr>
        <p:spPr bwMode="auto">
          <a:xfrm>
            <a:off x="1146175" y="5743575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Involucro</a:t>
            </a:r>
            <a:br>
              <a:rPr lang="en-US" sz="1400" b="1"/>
            </a:br>
            <a:r>
              <a:rPr lang="en-US" sz="1400" b="1"/>
              <a:t>nucleare</a:t>
            </a:r>
          </a:p>
        </p:txBody>
      </p:sp>
      <p:sp>
        <p:nvSpPr>
          <p:cNvPr id="118832" name="Text Box 61"/>
          <p:cNvSpPr txBox="1">
            <a:spLocks noChangeArrowheads="1"/>
          </p:cNvSpPr>
          <p:nvPr/>
        </p:nvSpPr>
        <p:spPr bwMode="auto">
          <a:xfrm>
            <a:off x="7593013" y="5732463"/>
            <a:ext cx="10985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Microtuboli</a:t>
            </a:r>
            <a:br>
              <a:rPr lang="en-US" sz="1400" b="1"/>
            </a:br>
            <a:r>
              <a:rPr lang="en-US" sz="1400" b="1"/>
              <a:t>del fuso</a:t>
            </a:r>
          </a:p>
        </p:txBody>
      </p:sp>
      <p:sp>
        <p:nvSpPr>
          <p:cNvPr id="118833" name="Text Box 62"/>
          <p:cNvSpPr txBox="1">
            <a:spLocks noChangeArrowheads="1"/>
          </p:cNvSpPr>
          <p:nvPr/>
        </p:nvSpPr>
        <p:spPr bwMode="auto">
          <a:xfrm>
            <a:off x="349250" y="6218238"/>
            <a:ext cx="901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Nucleolo</a:t>
            </a:r>
          </a:p>
        </p:txBody>
      </p:sp>
      <p:sp>
        <p:nvSpPr>
          <p:cNvPr id="118834" name="Text Box 63"/>
          <p:cNvSpPr txBox="1">
            <a:spLocks noChangeArrowheads="1"/>
          </p:cNvSpPr>
          <p:nvPr/>
        </p:nvSpPr>
        <p:spPr bwMode="auto">
          <a:xfrm>
            <a:off x="5259388" y="5661025"/>
            <a:ext cx="107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Centromero</a:t>
            </a:r>
          </a:p>
        </p:txBody>
      </p:sp>
      <p:sp>
        <p:nvSpPr>
          <p:cNvPr id="118835" name="Line 5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25400">
            <a:solidFill>
              <a:srgbClr val="BAE2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16D28BD-E220-E24E-A9BF-2080B4D7563B}" type="slidenum">
              <a:rPr lang="it-IT" sz="1200">
                <a:solidFill>
                  <a:srgbClr val="0060AF"/>
                </a:solidFill>
                <a:latin typeface="Times New Roman" charset="0"/>
              </a:rPr>
              <a:pPr/>
              <a:t>12</a:t>
            </a:fld>
            <a:endParaRPr lang="it-IT" sz="1200">
              <a:solidFill>
                <a:srgbClr val="0060AF"/>
              </a:solidFill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24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pic>
        <p:nvPicPr>
          <p:cNvPr id="126979" name="Picture 6" descr="08_06b_CellDivision-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15925"/>
            <a:ext cx="8548687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 Box 7"/>
          <p:cNvSpPr txBox="1">
            <a:spLocks noChangeArrowheads="1"/>
          </p:cNvSpPr>
          <p:nvPr/>
        </p:nvSpPr>
        <p:spPr bwMode="auto">
          <a:xfrm>
            <a:off x="2563813" y="3090863"/>
            <a:ext cx="9493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Metaphase</a:t>
            </a:r>
          </a:p>
          <a:p>
            <a:pPr algn="l">
              <a:lnSpc>
                <a:spcPct val="90000"/>
              </a:lnSpc>
            </a:pPr>
            <a:r>
              <a:rPr lang="en-US" sz="1400" b="1"/>
              <a:t>plate</a:t>
            </a:r>
          </a:p>
        </p:txBody>
      </p:sp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7943850" y="3021013"/>
            <a:ext cx="8794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Nucleo</a:t>
            </a:r>
            <a:br>
              <a:rPr lang="en-US" sz="1400" b="1"/>
            </a:br>
            <a:r>
              <a:rPr lang="en-US" sz="1400" b="1"/>
              <a:t>in formazione</a:t>
            </a:r>
          </a:p>
        </p:txBody>
      </p:sp>
      <p:sp>
        <p:nvSpPr>
          <p:cNvPr id="126982" name="Text Box 9"/>
          <p:cNvSpPr txBox="1">
            <a:spLocks noChangeArrowheads="1"/>
          </p:cNvSpPr>
          <p:nvPr/>
        </p:nvSpPr>
        <p:spPr bwMode="auto">
          <a:xfrm>
            <a:off x="1069975" y="2732088"/>
            <a:ext cx="1295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b="1"/>
              <a:t>METAFASE</a:t>
            </a:r>
          </a:p>
        </p:txBody>
      </p:sp>
      <p:sp>
        <p:nvSpPr>
          <p:cNvPr id="126983" name="Text Box 10"/>
          <p:cNvSpPr txBox="1">
            <a:spLocks noChangeArrowheads="1"/>
          </p:cNvSpPr>
          <p:nvPr/>
        </p:nvSpPr>
        <p:spPr bwMode="auto">
          <a:xfrm>
            <a:off x="6108700" y="2732088"/>
            <a:ext cx="27463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b="1"/>
              <a:t>TELOFASE E CITODIERESI</a:t>
            </a:r>
          </a:p>
        </p:txBody>
      </p:sp>
      <p:sp>
        <p:nvSpPr>
          <p:cNvPr id="126984" name="Text Box 11"/>
          <p:cNvSpPr txBox="1">
            <a:spLocks noChangeArrowheads="1"/>
          </p:cNvSpPr>
          <p:nvPr/>
        </p:nvSpPr>
        <p:spPr bwMode="auto">
          <a:xfrm>
            <a:off x="4165600" y="2732088"/>
            <a:ext cx="1082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b="1"/>
              <a:t>ANAFASE</a:t>
            </a:r>
          </a:p>
        </p:txBody>
      </p:sp>
      <p:sp>
        <p:nvSpPr>
          <p:cNvPr id="126985" name="Text Box 12"/>
          <p:cNvSpPr txBox="1">
            <a:spLocks noChangeArrowheads="1"/>
          </p:cNvSpPr>
          <p:nvPr/>
        </p:nvSpPr>
        <p:spPr bwMode="auto">
          <a:xfrm>
            <a:off x="6445250" y="3087688"/>
            <a:ext cx="800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Solco</a:t>
            </a:r>
            <a:br>
              <a:rPr lang="en-US" sz="1400" b="1"/>
            </a:br>
            <a:r>
              <a:rPr lang="en-US" sz="1400" b="1"/>
              <a:t>di divisione</a:t>
            </a:r>
          </a:p>
        </p:txBody>
      </p:sp>
      <p:sp>
        <p:nvSpPr>
          <p:cNvPr id="126986" name="Text Box 13"/>
          <p:cNvSpPr txBox="1">
            <a:spLocks noChangeArrowheads="1"/>
          </p:cNvSpPr>
          <p:nvPr/>
        </p:nvSpPr>
        <p:spPr bwMode="auto">
          <a:xfrm>
            <a:off x="3376613" y="5884863"/>
            <a:ext cx="12382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Cromosomi</a:t>
            </a:r>
          </a:p>
          <a:p>
            <a:pPr algn="l">
              <a:lnSpc>
                <a:spcPct val="90000"/>
              </a:lnSpc>
            </a:pPr>
            <a:r>
              <a:rPr lang="it-IT" sz="1400" b="1"/>
              <a:t>figli</a:t>
            </a:r>
            <a:endParaRPr lang="en-US" sz="1400" b="1"/>
          </a:p>
        </p:txBody>
      </p:sp>
      <p:sp>
        <p:nvSpPr>
          <p:cNvPr id="126987" name="Text Box 14"/>
          <p:cNvSpPr txBox="1">
            <a:spLocks noChangeArrowheads="1"/>
          </p:cNvSpPr>
          <p:nvPr/>
        </p:nvSpPr>
        <p:spPr bwMode="auto">
          <a:xfrm>
            <a:off x="6265863" y="5665788"/>
            <a:ext cx="8318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Involucro</a:t>
            </a:r>
            <a:br>
              <a:rPr lang="en-US" sz="1400" b="1"/>
            </a:br>
            <a:r>
              <a:rPr lang="en-US" sz="1400" b="1"/>
              <a:t>nucleare</a:t>
            </a:r>
            <a:br>
              <a:rPr lang="en-US" sz="1400" b="1"/>
            </a:br>
            <a:r>
              <a:rPr lang="en-US" sz="1400" b="1"/>
              <a:t>in formazione</a:t>
            </a:r>
          </a:p>
        </p:txBody>
      </p:sp>
      <p:sp>
        <p:nvSpPr>
          <p:cNvPr id="126988" name="Line 15"/>
          <p:cNvSpPr>
            <a:spLocks noChangeShapeType="1"/>
          </p:cNvSpPr>
          <p:nvPr/>
        </p:nvSpPr>
        <p:spPr bwMode="auto">
          <a:xfrm flipV="1">
            <a:off x="3667125" y="4356100"/>
            <a:ext cx="206375" cy="1495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89" name="Text Box 16"/>
          <p:cNvSpPr txBox="1">
            <a:spLocks noChangeArrowheads="1"/>
          </p:cNvSpPr>
          <p:nvPr/>
        </p:nvSpPr>
        <p:spPr bwMode="auto">
          <a:xfrm>
            <a:off x="347663" y="6056313"/>
            <a:ext cx="685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/>
              <a:t>Fuso</a:t>
            </a:r>
          </a:p>
        </p:txBody>
      </p:sp>
      <p:sp>
        <p:nvSpPr>
          <p:cNvPr id="126990" name="Line 17"/>
          <p:cNvSpPr>
            <a:spLocks noChangeShapeType="1"/>
          </p:cNvSpPr>
          <p:nvPr/>
        </p:nvSpPr>
        <p:spPr bwMode="auto">
          <a:xfrm flipV="1">
            <a:off x="3667125" y="5003800"/>
            <a:ext cx="396875" cy="850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1" name="Line 18"/>
          <p:cNvSpPr>
            <a:spLocks noChangeShapeType="1"/>
          </p:cNvSpPr>
          <p:nvPr/>
        </p:nvSpPr>
        <p:spPr bwMode="auto">
          <a:xfrm flipV="1">
            <a:off x="2717800" y="3489325"/>
            <a:ext cx="0" cy="1085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2" name="AutoShape 19"/>
          <p:cNvSpPr>
            <a:spLocks/>
          </p:cNvSpPr>
          <p:nvPr/>
        </p:nvSpPr>
        <p:spPr bwMode="auto">
          <a:xfrm rot="-355825">
            <a:off x="592138" y="3752850"/>
            <a:ext cx="166687" cy="2098675"/>
          </a:xfrm>
          <a:prstGeom prst="leftBrace">
            <a:avLst>
              <a:gd name="adj1" fmla="val 104921"/>
              <a:gd name="adj2" fmla="val 5753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3" name="Line 20"/>
          <p:cNvSpPr>
            <a:spLocks noChangeShapeType="1"/>
          </p:cNvSpPr>
          <p:nvPr/>
        </p:nvSpPr>
        <p:spPr bwMode="auto">
          <a:xfrm flipH="1">
            <a:off x="568325" y="4968875"/>
            <a:ext cx="50800" cy="1060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4" name="Line 21"/>
          <p:cNvSpPr>
            <a:spLocks noChangeShapeType="1"/>
          </p:cNvSpPr>
          <p:nvPr/>
        </p:nvSpPr>
        <p:spPr bwMode="auto">
          <a:xfrm flipH="1">
            <a:off x="6975475" y="5254625"/>
            <a:ext cx="29845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5" name="Line 22"/>
          <p:cNvSpPr>
            <a:spLocks noChangeShapeType="1"/>
          </p:cNvSpPr>
          <p:nvPr/>
        </p:nvSpPr>
        <p:spPr bwMode="auto">
          <a:xfrm flipV="1">
            <a:off x="6975475" y="5524500"/>
            <a:ext cx="488950" cy="206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6" name="Line 23"/>
          <p:cNvSpPr>
            <a:spLocks noChangeShapeType="1"/>
          </p:cNvSpPr>
          <p:nvPr/>
        </p:nvSpPr>
        <p:spPr bwMode="auto">
          <a:xfrm>
            <a:off x="6835775" y="3473450"/>
            <a:ext cx="390525" cy="1292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7" name="Line 24"/>
          <p:cNvSpPr>
            <a:spLocks noChangeShapeType="1"/>
          </p:cNvSpPr>
          <p:nvPr/>
        </p:nvSpPr>
        <p:spPr bwMode="auto">
          <a:xfrm flipH="1">
            <a:off x="8001000" y="3409950"/>
            <a:ext cx="307975" cy="660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8" name="Line 5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25400">
            <a:solidFill>
              <a:srgbClr val="BAE2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E5A1F5A-7EEF-B240-8E58-1AD942775DA8}" type="slidenum">
              <a:rPr lang="it-IT" sz="1200">
                <a:solidFill>
                  <a:srgbClr val="0060AF"/>
                </a:solidFill>
                <a:latin typeface="Times New Roman" charset="0"/>
              </a:rPr>
              <a:pPr/>
              <a:t>13</a:t>
            </a:fld>
            <a:endParaRPr lang="it-IT" sz="1200">
              <a:solidFill>
                <a:srgbClr val="0060AF"/>
              </a:solidFill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607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5600" y="387350"/>
            <a:ext cx="8237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4000" dirty="0">
                <a:solidFill>
                  <a:srgbClr val="000000"/>
                </a:solidFill>
                <a:latin typeface="Arial" charset="0"/>
              </a:rPr>
              <a:t>Il fuso mitotico</a:t>
            </a:r>
            <a:endParaRPr lang="it-IT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800600" y="1666875"/>
            <a:ext cx="424497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1288"/>
              </a:spcAft>
            </a:pPr>
            <a:r>
              <a:rPr lang="it-IT" sz="2500">
                <a:solidFill>
                  <a:srgbClr val="181512"/>
                </a:solidFill>
                <a:latin typeface="Arial" charset="0"/>
              </a:rPr>
              <a:t> 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55625" y="1198563"/>
            <a:ext cx="14446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57200"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endParaRPr lang="it-IT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581025" y="3756025"/>
            <a:ext cx="6953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57200"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endParaRPr lang="it-IT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355600" y="1226458"/>
            <a:ext cx="82264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r>
              <a:rPr lang="it-IT" sz="2500" dirty="0">
                <a:solidFill>
                  <a:srgbClr val="000000"/>
                </a:solidFill>
                <a:latin typeface="Arial" charset="0"/>
              </a:rPr>
              <a:t>È la struttura, formata da microtubuli, che dirige </a:t>
            </a:r>
          </a:p>
          <a:p>
            <a:r>
              <a:rPr lang="it-IT" sz="2500" dirty="0">
                <a:solidFill>
                  <a:srgbClr val="000000"/>
                </a:solidFill>
                <a:latin typeface="Arial" charset="0"/>
              </a:rPr>
              <a:t>il movimento dei cromosomi.</a:t>
            </a:r>
          </a:p>
          <a:p>
            <a:r>
              <a:rPr lang="it-IT" sz="25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pic>
        <p:nvPicPr>
          <p:cNvPr id="18439" name="Immagine 11" descr="LIFE8E09-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392363"/>
            <a:ext cx="8399463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ttangolo 13"/>
          <p:cNvSpPr>
            <a:spLocks noChangeArrowheads="1"/>
          </p:cNvSpPr>
          <p:nvPr/>
        </p:nvSpPr>
        <p:spPr bwMode="auto">
          <a:xfrm>
            <a:off x="425450" y="2184400"/>
            <a:ext cx="414338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18441" name="Rettangolo 14"/>
          <p:cNvSpPr>
            <a:spLocks noChangeArrowheads="1"/>
          </p:cNvSpPr>
          <p:nvPr/>
        </p:nvSpPr>
        <p:spPr bwMode="auto">
          <a:xfrm>
            <a:off x="4779963" y="2184400"/>
            <a:ext cx="4143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18442" name="Rettangolo 15"/>
          <p:cNvSpPr>
            <a:spLocks noChangeArrowheads="1"/>
          </p:cNvSpPr>
          <p:nvPr/>
        </p:nvSpPr>
        <p:spPr bwMode="auto">
          <a:xfrm>
            <a:off x="4295775" y="2116138"/>
            <a:ext cx="414338" cy="344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523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34950" y="465138"/>
            <a:ext cx="87296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4000">
                <a:solidFill>
                  <a:srgbClr val="000000"/>
                </a:solidFill>
                <a:latin typeface="Arial" charset="0"/>
              </a:rPr>
              <a:t>Il cariotipo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488950" y="2940050"/>
            <a:ext cx="86550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57200"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endParaRPr lang="it-IT" sz="180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22532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782763"/>
            <a:ext cx="5561013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6311900" y="2470150"/>
            <a:ext cx="26955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r>
              <a:rPr lang="it-IT" sz="2500">
                <a:solidFill>
                  <a:srgbClr val="181512"/>
                </a:solidFill>
                <a:latin typeface="Arial" charset="0"/>
              </a:rPr>
              <a:t>L’insieme di tutti </a:t>
            </a:r>
          </a:p>
          <a:p>
            <a:r>
              <a:rPr lang="it-IT" sz="2500">
                <a:solidFill>
                  <a:srgbClr val="181512"/>
                </a:solidFill>
                <a:latin typeface="Arial" charset="0"/>
              </a:rPr>
              <a:t>i cromosomi </a:t>
            </a:r>
          </a:p>
          <a:p>
            <a:r>
              <a:rPr lang="it-IT" sz="2500">
                <a:solidFill>
                  <a:srgbClr val="181512"/>
                </a:solidFill>
                <a:latin typeface="Arial" charset="0"/>
              </a:rPr>
              <a:t>forma il </a:t>
            </a:r>
            <a:r>
              <a:rPr lang="it-IT" sz="2500" b="1">
                <a:solidFill>
                  <a:srgbClr val="181512"/>
                </a:solidFill>
                <a:latin typeface="Arial" charset="0"/>
              </a:rPr>
              <a:t>cariotipo</a:t>
            </a:r>
            <a:r>
              <a:rPr lang="it-IT" sz="2500">
                <a:solidFill>
                  <a:srgbClr val="181512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5457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392113" y="5191125"/>
            <a:ext cx="8651875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57200"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endParaRPr lang="it-IT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6627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3413125"/>
            <a:ext cx="6529387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192213"/>
            <a:ext cx="6529387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2"/>
          <p:cNvSpPr txBox="1">
            <a:spLocks noChangeArrowheads="1"/>
          </p:cNvSpPr>
          <p:nvPr/>
        </p:nvSpPr>
        <p:spPr bwMode="auto">
          <a:xfrm>
            <a:off x="1027113" y="247650"/>
            <a:ext cx="7464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FD3E4"/>
              </a:buClr>
              <a:buFont typeface="Wingdings 2" charset="0"/>
              <a:buChar char="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95959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4000">
                <a:solidFill>
                  <a:srgbClr val="000000"/>
                </a:solidFill>
                <a:latin typeface="Arial" charset="0"/>
              </a:rPr>
              <a:t>La mitosi in sintesi</a:t>
            </a:r>
          </a:p>
        </p:txBody>
      </p:sp>
    </p:spTree>
    <p:extLst>
      <p:ext uri="{BB962C8B-B14F-4D97-AF65-F5344CB8AC3E}">
        <p14:creationId xmlns:p14="http://schemas.microsoft.com/office/powerpoint/2010/main" val="1098655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2" y="-32985"/>
            <a:ext cx="9113078" cy="68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4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Il </a:t>
            </a:r>
            <a:r>
              <a:rPr lang="it-IT" sz="3200" b="1" dirty="0" smtClean="0">
                <a:latin typeface="Arial"/>
                <a:cs typeface="Arial"/>
              </a:rPr>
              <a:t>ciclo cellulare</a:t>
            </a:r>
            <a:r>
              <a:rPr lang="it-IT" sz="3200" dirty="0" smtClean="0">
                <a:latin typeface="Arial"/>
                <a:cs typeface="Arial"/>
              </a:rPr>
              <a:t> è l’insieme degli eventi tra una divisione cellulare e la successiva</a:t>
            </a:r>
            <a:endParaRPr lang="it-IT" sz="3200" dirty="0">
              <a:latin typeface="Arial"/>
              <a:cs typeface="Arial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1227"/>
          </a:xfrm>
        </p:spPr>
        <p:txBody>
          <a:bodyPr/>
          <a:lstStyle/>
          <a:p>
            <a:pPr marL="114300" lvl="1" indent="0">
              <a:lnSpc>
                <a:spcPct val="90000"/>
              </a:lnSpc>
              <a:buNone/>
            </a:pPr>
            <a:r>
              <a:rPr lang="it-IT" sz="2800" dirty="0" smtClean="0">
                <a:latin typeface="Tahoma" charset="0"/>
                <a:ea typeface="Arial" charset="0"/>
                <a:cs typeface="Arial" charset="0"/>
              </a:rPr>
              <a:t>2 stadi:</a:t>
            </a:r>
            <a:endParaRPr lang="en-US" sz="2800" dirty="0"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2121427"/>
            <a:ext cx="8534400" cy="393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r>
              <a:rPr lang="it-IT" sz="2400" dirty="0" smtClean="0">
                <a:latin typeface="News Gothic MT" charset="0"/>
                <a:ea typeface="MS PGothic" charset="0"/>
              </a:rPr>
              <a:t>Durante l’</a:t>
            </a:r>
            <a:r>
              <a:rPr lang="it-IT" altLang="ja-JP" sz="2400" b="1" dirty="0" smtClean="0">
                <a:latin typeface="News Gothic MT" charset="0"/>
                <a:ea typeface="MS PGothic" charset="0"/>
              </a:rPr>
              <a:t>interfase</a:t>
            </a:r>
            <a:r>
              <a:rPr lang="it-IT" altLang="ja-JP" sz="2400" dirty="0" smtClean="0">
                <a:latin typeface="News Gothic MT" charset="0"/>
                <a:ea typeface="MS PGothic" charset="0"/>
              </a:rPr>
              <a:t> la cellula sintetizza una gran quantità di proteine, fabbrica la maggior parte degli organuli e aumenta le proprie dimensioni. In questa fase avviene anche la duplicazione dei cromosomi. </a:t>
            </a:r>
          </a:p>
          <a:p>
            <a:pPr lvl="1"/>
            <a:endParaRPr lang="it-IT" sz="2400" dirty="0" smtClean="0">
              <a:latin typeface="News Gothic MT" charset="0"/>
              <a:ea typeface="MS PGothic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400" dirty="0" smtClean="0">
                <a:latin typeface="News Gothic MT" charset="0"/>
                <a:ea typeface="MS PGothic" charset="0"/>
              </a:rPr>
              <a:t>Durante la </a:t>
            </a:r>
            <a:r>
              <a:rPr lang="it-IT" sz="2400" b="1" dirty="0" smtClean="0">
                <a:latin typeface="News Gothic MT" charset="0"/>
                <a:ea typeface="MS PGothic" charset="0"/>
              </a:rPr>
              <a:t>fase mitotica</a:t>
            </a:r>
            <a:r>
              <a:rPr lang="it-IT" sz="2400" dirty="0" smtClean="0">
                <a:latin typeface="News Gothic MT" charset="0"/>
                <a:ea typeface="MS PGothic" charset="0"/>
              </a:rPr>
              <a:t> i cromosomi duplicati vengono distribuiti equamente in due nuclei figli (</a:t>
            </a:r>
            <a:r>
              <a:rPr lang="it-IT" sz="2400" b="1" dirty="0" smtClean="0">
                <a:latin typeface="News Gothic MT" charset="0"/>
                <a:ea typeface="MS PGothic" charset="0"/>
              </a:rPr>
              <a:t>mitosi</a:t>
            </a:r>
            <a:r>
              <a:rPr lang="it-IT" sz="2400" dirty="0" smtClean="0">
                <a:latin typeface="News Gothic MT" charset="0"/>
                <a:ea typeface="MS PGothic" charset="0"/>
              </a:rPr>
              <a:t>) e il citoplasma si divide in due (</a:t>
            </a:r>
            <a:r>
              <a:rPr lang="it-IT" sz="2400" b="1" dirty="0" smtClean="0">
                <a:latin typeface="News Gothic MT" charset="0"/>
                <a:ea typeface="MS PGothic" charset="0"/>
              </a:rPr>
              <a:t>citodieresi</a:t>
            </a:r>
            <a:r>
              <a:rPr lang="it-IT" sz="2400" dirty="0" smtClean="0">
                <a:latin typeface="News Gothic MT" charset="0"/>
                <a:ea typeface="MS PGothic" charset="0"/>
              </a:rPr>
              <a:t>).</a:t>
            </a:r>
            <a:endParaRPr lang="en-US" sz="2400" dirty="0">
              <a:latin typeface="News Gothic MT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4" y="425918"/>
            <a:ext cx="8763856" cy="575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08439" cy="68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08439" cy="68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" y="-37579"/>
            <a:ext cx="9111127" cy="689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0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71"/>
            <a:ext cx="9144000" cy="69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12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" y="0"/>
            <a:ext cx="906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1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" y="-26792"/>
            <a:ext cx="9137996" cy="6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6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5" y="31630"/>
            <a:ext cx="8995037" cy="68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80"/>
            <a:ext cx="9144000" cy="69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9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pic>
        <p:nvPicPr>
          <p:cNvPr id="114691" name="Picture 6" descr="08_05EukaryoticCellCycle-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58788"/>
            <a:ext cx="8548687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5318125" y="1831975"/>
            <a:ext cx="18097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1"/>
              <a:t>S</a:t>
            </a:r>
          </a:p>
          <a:p>
            <a:pPr algn="ctr"/>
            <a:r>
              <a:rPr lang="en-US" sz="1800" b="1"/>
              <a:t>(Sintesi del DNA)</a:t>
            </a:r>
          </a:p>
        </p:txBody>
      </p:sp>
      <p:sp>
        <p:nvSpPr>
          <p:cNvPr id="114693" name="Text Box 8"/>
          <p:cNvSpPr txBox="1">
            <a:spLocks noChangeArrowheads="1"/>
          </p:cNvSpPr>
          <p:nvPr/>
        </p:nvSpPr>
        <p:spPr bwMode="auto">
          <a:xfrm>
            <a:off x="3019425" y="1982788"/>
            <a:ext cx="3190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1"/>
              <a:t>G</a:t>
            </a:r>
            <a:r>
              <a:rPr lang="en-US" sz="1800" b="1" baseline="-25000"/>
              <a:t>1</a:t>
            </a:r>
            <a:endParaRPr lang="en-US" sz="1800" b="1"/>
          </a:p>
        </p:txBody>
      </p:sp>
      <p:sp>
        <p:nvSpPr>
          <p:cNvPr id="114694" name="Text Box 9"/>
          <p:cNvSpPr txBox="1">
            <a:spLocks noChangeArrowheads="1"/>
          </p:cNvSpPr>
          <p:nvPr/>
        </p:nvSpPr>
        <p:spPr bwMode="auto">
          <a:xfrm>
            <a:off x="4964113" y="3568700"/>
            <a:ext cx="3190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1"/>
              <a:t>G</a:t>
            </a:r>
            <a:r>
              <a:rPr lang="en-US" sz="1800" b="1" baseline="-25000"/>
              <a:t>2</a:t>
            </a:r>
            <a:endParaRPr lang="en-US" sz="1800" b="1"/>
          </a:p>
        </p:txBody>
      </p:sp>
      <p:sp>
        <p:nvSpPr>
          <p:cNvPr id="114695" name="Text Box 10"/>
          <p:cNvSpPr txBox="1">
            <a:spLocks noChangeArrowheads="1"/>
          </p:cNvSpPr>
          <p:nvPr/>
        </p:nvSpPr>
        <p:spPr bwMode="auto">
          <a:xfrm rot="-2271891">
            <a:off x="2605088" y="3727450"/>
            <a:ext cx="13176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1"/>
              <a:t>Citodieresi</a:t>
            </a:r>
          </a:p>
        </p:txBody>
      </p:sp>
      <p:sp>
        <p:nvSpPr>
          <p:cNvPr id="114696" name="Text Box 11"/>
          <p:cNvSpPr txBox="1">
            <a:spLocks noChangeArrowheads="1"/>
          </p:cNvSpPr>
          <p:nvPr/>
        </p:nvSpPr>
        <p:spPr bwMode="auto">
          <a:xfrm rot="-2949683">
            <a:off x="3136900" y="3937000"/>
            <a:ext cx="81756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1"/>
              <a:t>Mitosi</a:t>
            </a:r>
          </a:p>
        </p:txBody>
      </p:sp>
      <p:sp>
        <p:nvSpPr>
          <p:cNvPr id="114697" name="Text Box 12"/>
          <p:cNvSpPr txBox="1">
            <a:spLocks noChangeArrowheads="1"/>
          </p:cNvSpPr>
          <p:nvPr/>
        </p:nvSpPr>
        <p:spPr bwMode="auto">
          <a:xfrm>
            <a:off x="4038600" y="547688"/>
            <a:ext cx="12985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1"/>
              <a:t>I</a:t>
            </a:r>
            <a:r>
              <a:rPr lang="en-US" sz="1500" b="1"/>
              <a:t>NTERFASE</a:t>
            </a:r>
            <a:endParaRPr lang="en-US" sz="1800" b="1"/>
          </a:p>
        </p:txBody>
      </p:sp>
      <p:sp>
        <p:nvSpPr>
          <p:cNvPr id="114698" name="Text Box 13"/>
          <p:cNvSpPr txBox="1">
            <a:spLocks noChangeArrowheads="1"/>
          </p:cNvSpPr>
          <p:nvPr/>
        </p:nvSpPr>
        <p:spPr bwMode="auto">
          <a:xfrm rot="1150019">
            <a:off x="2173288" y="4402138"/>
            <a:ext cx="10699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1"/>
              <a:t>FASE</a:t>
            </a:r>
            <a:br>
              <a:rPr lang="en-US" sz="1800" b="1"/>
            </a:br>
            <a:r>
              <a:rPr lang="en-US" sz="1800" b="1"/>
              <a:t>MITOTICA </a:t>
            </a:r>
            <a:r>
              <a:rPr lang="en-US" sz="1500" b="1"/>
              <a:t>(M)</a:t>
            </a:r>
            <a:endParaRPr lang="en-US" sz="1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6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60" y="234379"/>
            <a:ext cx="5699107" cy="459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5758" y="5106256"/>
            <a:ext cx="8342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Nella fase G</a:t>
            </a:r>
            <a:r>
              <a:rPr lang="it-IT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tardiva esiste un punto di controllo chiamato </a:t>
            </a:r>
            <a:r>
              <a:rPr lang="it-IT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punto di restrizione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; per superarlo devono essere presenti </a:t>
            </a:r>
            <a:r>
              <a:rPr lang="it-IT" b="1" u="sng" dirty="0" smtClean="0">
                <a:latin typeface="Arial" charset="0"/>
                <a:ea typeface="Arial" charset="0"/>
                <a:cs typeface="Arial" charset="0"/>
              </a:rPr>
              <a:t>fattori di crescita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, altrimenti la cellula entra in G</a:t>
            </a:r>
            <a:r>
              <a:rPr lang="it-IT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e non si dividerà mai. 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13" y="1033362"/>
            <a:ext cx="7541231" cy="52604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32898" y="308225"/>
            <a:ext cx="192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Più in dettaglio</a:t>
            </a:r>
            <a:r>
              <a:rPr lang="is-IS" dirty="0" smtClean="0"/>
              <a:t>…...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392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pic>
        <p:nvPicPr>
          <p:cNvPr id="154627" name="Picture 6" descr="08_09bGrowthFactorCellCyc-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55600"/>
            <a:ext cx="8548687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7"/>
          <p:cNvSpPr txBox="1">
            <a:spLocks noChangeArrowheads="1"/>
          </p:cNvSpPr>
          <p:nvPr/>
        </p:nvSpPr>
        <p:spPr bwMode="auto">
          <a:xfrm>
            <a:off x="4386263" y="2873375"/>
            <a:ext cx="24860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Punto di controllo G</a:t>
            </a:r>
            <a:r>
              <a:rPr lang="en-US" sz="2000" b="1" baseline="-25000"/>
              <a:t>1</a:t>
            </a:r>
            <a:endParaRPr lang="en-US" sz="2000" b="1"/>
          </a:p>
        </p:txBody>
      </p:sp>
      <p:sp>
        <p:nvSpPr>
          <p:cNvPr id="154629" name="Text Box 8"/>
          <p:cNvSpPr txBox="1">
            <a:spLocks noChangeArrowheads="1"/>
          </p:cNvSpPr>
          <p:nvPr/>
        </p:nvSpPr>
        <p:spPr bwMode="auto">
          <a:xfrm>
            <a:off x="6132513" y="3814763"/>
            <a:ext cx="107315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it-IT" sz="2000" b="1"/>
              <a:t>Sistema</a:t>
            </a:r>
            <a:br>
              <a:rPr lang="it-IT" sz="2000" b="1"/>
            </a:br>
            <a:r>
              <a:rPr lang="it-IT" sz="2000" b="1"/>
              <a:t>di</a:t>
            </a:r>
            <a:br>
              <a:rPr lang="it-IT" sz="2000" b="1"/>
            </a:br>
            <a:r>
              <a:rPr lang="it-IT" sz="2000" b="1"/>
              <a:t>controllo</a:t>
            </a:r>
            <a:endParaRPr lang="en-US" sz="2000" b="1"/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5791200" y="5189538"/>
            <a:ext cx="2587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M</a:t>
            </a:r>
          </a:p>
        </p:txBody>
      </p:sp>
      <p:sp>
        <p:nvSpPr>
          <p:cNvPr id="154631" name="Text Box 10"/>
          <p:cNvSpPr txBox="1">
            <a:spLocks noChangeArrowheads="1"/>
          </p:cNvSpPr>
          <p:nvPr/>
        </p:nvSpPr>
        <p:spPr bwMode="auto">
          <a:xfrm>
            <a:off x="7729538" y="4125913"/>
            <a:ext cx="2254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S</a:t>
            </a:r>
          </a:p>
        </p:txBody>
      </p:sp>
      <p:sp>
        <p:nvSpPr>
          <p:cNvPr id="154632" name="Text Box 11"/>
          <p:cNvSpPr txBox="1">
            <a:spLocks noChangeArrowheads="1"/>
          </p:cNvSpPr>
          <p:nvPr/>
        </p:nvSpPr>
        <p:spPr bwMode="auto">
          <a:xfrm>
            <a:off x="7029450" y="5143500"/>
            <a:ext cx="3524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G</a:t>
            </a:r>
            <a:r>
              <a:rPr lang="en-US" sz="2000" b="1" baseline="-25000"/>
              <a:t>2</a:t>
            </a:r>
            <a:endParaRPr lang="en-US" sz="2000" b="1"/>
          </a:p>
        </p:txBody>
      </p:sp>
      <p:sp>
        <p:nvSpPr>
          <p:cNvPr id="154633" name="Text Box 12"/>
          <p:cNvSpPr txBox="1">
            <a:spLocks noChangeArrowheads="1"/>
          </p:cNvSpPr>
          <p:nvPr/>
        </p:nvSpPr>
        <p:spPr bwMode="auto">
          <a:xfrm>
            <a:off x="5168900" y="4105275"/>
            <a:ext cx="377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G</a:t>
            </a:r>
            <a:r>
              <a:rPr lang="en-US" sz="2000" b="1" baseline="-25000"/>
              <a:t>1</a:t>
            </a:r>
            <a:endParaRPr lang="en-US" sz="2000" b="1"/>
          </a:p>
        </p:txBody>
      </p:sp>
      <p:sp>
        <p:nvSpPr>
          <p:cNvPr id="154634" name="Text Box 13"/>
          <p:cNvSpPr txBox="1">
            <a:spLocks noChangeArrowheads="1"/>
          </p:cNvSpPr>
          <p:nvPr/>
        </p:nvSpPr>
        <p:spPr bwMode="auto">
          <a:xfrm>
            <a:off x="652463" y="2690813"/>
            <a:ext cx="1111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Proteina</a:t>
            </a:r>
            <a:br>
              <a:rPr lang="en-US" sz="2000" b="1"/>
            </a:br>
            <a:r>
              <a:rPr lang="en-US" sz="2000" b="1"/>
              <a:t>recettrice</a:t>
            </a:r>
          </a:p>
        </p:txBody>
      </p:sp>
      <p:sp>
        <p:nvSpPr>
          <p:cNvPr id="154635" name="Text Box 14"/>
          <p:cNvSpPr txBox="1">
            <a:spLocks noChangeArrowheads="1"/>
          </p:cNvSpPr>
          <p:nvPr/>
        </p:nvSpPr>
        <p:spPr bwMode="auto">
          <a:xfrm>
            <a:off x="1273175" y="3497263"/>
            <a:ext cx="1603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Via</a:t>
            </a:r>
            <a:br>
              <a:rPr lang="en-US" sz="2000" b="1"/>
            </a:br>
            <a:r>
              <a:rPr lang="en-US" sz="2000" b="1"/>
              <a:t>di trasduzione</a:t>
            </a:r>
            <a:br>
              <a:rPr lang="en-US" sz="2000" b="1"/>
            </a:br>
            <a:r>
              <a:rPr lang="en-US" sz="2000" b="1"/>
              <a:t>del segnale</a:t>
            </a:r>
          </a:p>
        </p:txBody>
      </p:sp>
      <p:sp>
        <p:nvSpPr>
          <p:cNvPr id="154636" name="Text Box 15"/>
          <p:cNvSpPr txBox="1">
            <a:spLocks noChangeArrowheads="1"/>
          </p:cNvSpPr>
          <p:nvPr/>
        </p:nvSpPr>
        <p:spPr bwMode="auto">
          <a:xfrm>
            <a:off x="3413125" y="2192338"/>
            <a:ext cx="10445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Proteine</a:t>
            </a:r>
            <a:br>
              <a:rPr lang="en-US" sz="2000" b="1"/>
            </a:br>
            <a:r>
              <a:rPr lang="en-US" sz="2000" b="1"/>
              <a:t>di rilascio</a:t>
            </a:r>
          </a:p>
        </p:txBody>
      </p:sp>
      <p:sp>
        <p:nvSpPr>
          <p:cNvPr id="154637" name="Line 16"/>
          <p:cNvSpPr>
            <a:spLocks noChangeShapeType="1"/>
          </p:cNvSpPr>
          <p:nvPr/>
        </p:nvSpPr>
        <p:spPr bwMode="auto">
          <a:xfrm flipH="1" flipV="1">
            <a:off x="4624388" y="3178175"/>
            <a:ext cx="654050" cy="644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638" name="Line 17"/>
          <p:cNvSpPr>
            <a:spLocks noChangeShapeType="1"/>
          </p:cNvSpPr>
          <p:nvPr/>
        </p:nvSpPr>
        <p:spPr bwMode="auto">
          <a:xfrm flipV="1">
            <a:off x="1133475" y="2354263"/>
            <a:ext cx="285750" cy="327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639" name="Line 18"/>
          <p:cNvSpPr>
            <a:spLocks noChangeShapeType="1"/>
          </p:cNvSpPr>
          <p:nvPr/>
        </p:nvSpPr>
        <p:spPr bwMode="auto">
          <a:xfrm>
            <a:off x="3359150" y="2305050"/>
            <a:ext cx="3175" cy="1536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640" name="Text Box 19"/>
          <p:cNvSpPr txBox="1">
            <a:spLocks noChangeArrowheads="1"/>
          </p:cNvSpPr>
          <p:nvPr/>
        </p:nvSpPr>
        <p:spPr bwMode="auto">
          <a:xfrm>
            <a:off x="5457825" y="1063625"/>
            <a:ext cx="24860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Membrana plasmatica</a:t>
            </a:r>
          </a:p>
        </p:txBody>
      </p:sp>
      <p:sp>
        <p:nvSpPr>
          <p:cNvPr id="154641" name="Text Box 20"/>
          <p:cNvSpPr txBox="1">
            <a:spLocks noChangeArrowheads="1"/>
          </p:cNvSpPr>
          <p:nvPr/>
        </p:nvSpPr>
        <p:spPr bwMode="auto">
          <a:xfrm>
            <a:off x="1863725" y="558800"/>
            <a:ext cx="169545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000" b="1"/>
              <a:t>Fattore di crescita</a:t>
            </a:r>
          </a:p>
        </p:txBody>
      </p:sp>
      <p:sp>
        <p:nvSpPr>
          <p:cNvPr id="154642" name="Line 21"/>
          <p:cNvSpPr>
            <a:spLocks noChangeShapeType="1"/>
          </p:cNvSpPr>
          <p:nvPr/>
        </p:nvSpPr>
        <p:spPr bwMode="auto">
          <a:xfrm flipV="1">
            <a:off x="4940300" y="1193800"/>
            <a:ext cx="460375" cy="555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643" name="Line 22"/>
          <p:cNvSpPr>
            <a:spLocks noChangeShapeType="1"/>
          </p:cNvSpPr>
          <p:nvPr/>
        </p:nvSpPr>
        <p:spPr bwMode="auto">
          <a:xfrm flipV="1">
            <a:off x="1276350" y="676275"/>
            <a:ext cx="533400" cy="165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644" name="Line 23"/>
          <p:cNvSpPr>
            <a:spLocks noChangeShapeType="1"/>
          </p:cNvSpPr>
          <p:nvPr/>
        </p:nvSpPr>
        <p:spPr bwMode="auto">
          <a:xfrm flipH="1">
            <a:off x="2225675" y="2311400"/>
            <a:ext cx="1143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645" name="Line 24"/>
          <p:cNvSpPr>
            <a:spLocks noChangeShapeType="1"/>
          </p:cNvSpPr>
          <p:nvPr/>
        </p:nvSpPr>
        <p:spPr bwMode="auto">
          <a:xfrm flipH="1">
            <a:off x="2689225" y="2311400"/>
            <a:ext cx="669925" cy="806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0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24" y="458508"/>
            <a:ext cx="4559638" cy="63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44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2372" y="1143911"/>
            <a:ext cx="8916988" cy="4398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buNone/>
            </a:pP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Diversi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fattori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(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fisici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e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chimici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)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influenzano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la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divisione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cellulare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</a:t>
            </a:r>
          </a:p>
          <a:p>
            <a:pPr marL="1139825" lvl="2" indent="-344488">
              <a:buFontTx/>
              <a:buChar char="–"/>
            </a:pP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Presenza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di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sostanze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nutritive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essenziali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pPr marL="1139825" lvl="2" indent="-344488">
              <a:buFontTx/>
              <a:buChar char="–"/>
            </a:pPr>
            <a:r>
              <a:rPr lang="it-IT" b="1" dirty="0" smtClean="0">
                <a:latin typeface="Tahoma" charset="0"/>
                <a:ea typeface="Arial" charset="0"/>
                <a:cs typeface="Arial" charset="0"/>
              </a:rPr>
              <a:t>Fattori di crescita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proteine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che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stimolano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la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divisione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Tahoma" charset="0"/>
                <a:ea typeface="Arial" charset="0"/>
                <a:cs typeface="Arial" charset="0"/>
              </a:rPr>
              <a:t>cellulare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pPr marL="1139825" lvl="2" indent="-344488">
              <a:buFontTx/>
              <a:buChar char="–"/>
            </a:pP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Inibizione</a:t>
            </a:r>
            <a:r>
              <a:rPr lang="en-US" b="1" dirty="0" smtClean="0">
                <a:latin typeface="Tahoma" charset="0"/>
                <a:ea typeface="Arial" charset="0"/>
                <a:cs typeface="Arial" charset="0"/>
              </a:rPr>
              <a:t> da </a:t>
            </a: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contatto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</a:t>
            </a:r>
            <a:r>
              <a:rPr lang="en-US" b="1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la divisione cellulare può interrompersi quando la densità della popolazione cellulare è troppo alta</a:t>
            </a:r>
            <a:endParaRPr lang="en-US" dirty="0" smtClean="0">
              <a:latin typeface="Tahoma" charset="0"/>
              <a:ea typeface="Arial" charset="0"/>
              <a:cs typeface="Arial" charset="0"/>
            </a:endParaRPr>
          </a:p>
          <a:p>
            <a:pPr marL="1139825" lvl="2" indent="-344488">
              <a:buFontTx/>
              <a:buChar char="–"/>
            </a:pP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Dipendenza</a:t>
            </a:r>
            <a:r>
              <a:rPr lang="en-US" b="1" dirty="0" smtClean="0"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dall</a:t>
            </a:r>
            <a:r>
              <a:rPr lang="ja-JP" altLang="en-US" b="1" dirty="0" smtClean="0">
                <a:latin typeface="Tahoma" charset="0"/>
                <a:ea typeface="Arial" charset="0"/>
                <a:cs typeface="Arial" charset="0"/>
              </a:rPr>
              <a:t>’</a:t>
            </a:r>
            <a:r>
              <a:rPr lang="en-US" b="1" dirty="0" err="1" smtClean="0">
                <a:latin typeface="Tahoma" charset="0"/>
                <a:ea typeface="Arial" charset="0"/>
                <a:cs typeface="Arial" charset="0"/>
              </a:rPr>
              <a:t>ancoraggio</a:t>
            </a:r>
            <a:r>
              <a:rPr lang="en-US" dirty="0" smtClean="0">
                <a:latin typeface="Tahoma" charset="0"/>
                <a:ea typeface="Arial" charset="0"/>
                <a:cs typeface="Arial" charset="0"/>
              </a:rPr>
              <a:t>: le cellule </a:t>
            </a:r>
            <a:r>
              <a:rPr lang="it-IT" dirty="0" smtClean="0">
                <a:latin typeface="Tahoma" charset="0"/>
                <a:ea typeface="Arial" charset="0"/>
                <a:cs typeface="Arial" charset="0"/>
              </a:rPr>
              <a:t>si dividono soltanto se sono a contatto con una superficie solida</a:t>
            </a:r>
            <a:endParaRPr lang="en-US" b="1" dirty="0">
              <a:latin typeface="Tahom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8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grpSp>
        <p:nvGrpSpPr>
          <p:cNvPr id="147459" name="Group 1"/>
          <p:cNvGrpSpPr>
            <a:grpSpLocks/>
          </p:cNvGrpSpPr>
          <p:nvPr/>
        </p:nvGrpSpPr>
        <p:grpSpPr bwMode="auto">
          <a:xfrm>
            <a:off x="1471613" y="136525"/>
            <a:ext cx="5911850" cy="6278563"/>
            <a:chOff x="1471613" y="136525"/>
            <a:chExt cx="6200775" cy="6584950"/>
          </a:xfrm>
        </p:grpSpPr>
        <p:pic>
          <p:nvPicPr>
            <p:cNvPr id="147461" name="Picture 8" descr="08_08aGrowthFactors-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613" y="136525"/>
              <a:ext cx="6200775" cy="65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62" name="Text Box 9"/>
            <p:cNvSpPr txBox="1">
              <a:spLocks noChangeArrowheads="1"/>
            </p:cNvSpPr>
            <p:nvPr/>
          </p:nvSpPr>
          <p:spPr bwMode="auto">
            <a:xfrm>
              <a:off x="5299075" y="1360488"/>
              <a:ext cx="222408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lnSpc>
                  <a:spcPct val="90000"/>
                </a:lnSpc>
              </a:pPr>
              <a:r>
                <a:rPr lang="en-US" b="1"/>
                <a:t>Coltura di cellule</a:t>
              </a:r>
            </a:p>
          </p:txBody>
        </p:sp>
        <p:sp>
          <p:nvSpPr>
            <p:cNvPr id="147463" name="Text Box 10"/>
            <p:cNvSpPr txBox="1">
              <a:spLocks noChangeArrowheads="1"/>
            </p:cNvSpPr>
            <p:nvPr/>
          </p:nvSpPr>
          <p:spPr bwMode="auto">
            <a:xfrm>
              <a:off x="5308600" y="2025650"/>
              <a:ext cx="1665288" cy="100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lnSpc>
                  <a:spcPct val="90000"/>
                </a:lnSpc>
              </a:pPr>
              <a:r>
                <a:rPr lang="en-US" b="1"/>
                <a:t>Aggiunta</a:t>
              </a:r>
              <a:br>
                <a:rPr lang="en-US" b="1"/>
              </a:br>
              <a:r>
                <a:rPr lang="en-US" b="1"/>
                <a:t>del fattore</a:t>
              </a:r>
              <a:br>
                <a:rPr lang="en-US" b="1"/>
              </a:br>
              <a:r>
                <a:rPr lang="en-US" b="1"/>
                <a:t>di crescita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82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658</Words>
  <Application>Microsoft Macintosh PowerPoint</Application>
  <PresentationFormat>Presentazione su schermo (4:3)</PresentationFormat>
  <Paragraphs>139</Paragraphs>
  <Slides>28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Calibri</vt:lpstr>
      <vt:lpstr>MS PGothic</vt:lpstr>
      <vt:lpstr>ＭＳ Ｐゴシック</vt:lpstr>
      <vt:lpstr>News Gothic MT</vt:lpstr>
      <vt:lpstr>Tahoma</vt:lpstr>
      <vt:lpstr>Times New Roman</vt:lpstr>
      <vt:lpstr>Wingdings</vt:lpstr>
      <vt:lpstr>Arial</vt:lpstr>
      <vt:lpstr>Tema di Office</vt:lpstr>
      <vt:lpstr>Presentazione di PowerPoint</vt:lpstr>
      <vt:lpstr>Il ciclo cellulare è l’insieme degli eventi tra una divisione cellulare e la successiva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Monica</dc:creator>
  <cp:lastModifiedBy>Utente di Microsoft Office</cp:lastModifiedBy>
  <cp:revision>21</cp:revision>
  <dcterms:created xsi:type="dcterms:W3CDTF">2011-11-04T21:29:13Z</dcterms:created>
  <dcterms:modified xsi:type="dcterms:W3CDTF">2018-10-21T20:03:44Z</dcterms:modified>
</cp:coreProperties>
</file>