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363" r:id="rId2"/>
    <p:sldId id="261" r:id="rId3"/>
    <p:sldId id="262" r:id="rId4"/>
    <p:sldId id="264" r:id="rId5"/>
    <p:sldId id="349" r:id="rId6"/>
    <p:sldId id="257" r:id="rId7"/>
    <p:sldId id="267" r:id="rId8"/>
    <p:sldId id="258" r:id="rId9"/>
    <p:sldId id="350" r:id="rId10"/>
    <p:sldId id="266" r:id="rId11"/>
    <p:sldId id="344" r:id="rId12"/>
    <p:sldId id="268" r:id="rId13"/>
    <p:sldId id="290" r:id="rId14"/>
    <p:sldId id="295" r:id="rId15"/>
    <p:sldId id="270" r:id="rId16"/>
    <p:sldId id="271" r:id="rId17"/>
    <p:sldId id="272" r:id="rId18"/>
    <p:sldId id="302" r:id="rId19"/>
    <p:sldId id="359" r:id="rId20"/>
    <p:sldId id="273" r:id="rId21"/>
    <p:sldId id="274" r:id="rId22"/>
    <p:sldId id="275" r:id="rId23"/>
    <p:sldId id="276" r:id="rId24"/>
    <p:sldId id="297" r:id="rId25"/>
    <p:sldId id="294" r:id="rId26"/>
    <p:sldId id="361" r:id="rId27"/>
    <p:sldId id="362" r:id="rId28"/>
    <p:sldId id="341" r:id="rId29"/>
    <p:sldId id="284" r:id="rId30"/>
    <p:sldId id="293" r:id="rId31"/>
    <p:sldId id="278" r:id="rId32"/>
    <p:sldId id="279" r:id="rId33"/>
    <p:sldId id="309" r:id="rId34"/>
    <p:sldId id="292" r:id="rId35"/>
    <p:sldId id="346" r:id="rId36"/>
    <p:sldId id="374" r:id="rId37"/>
    <p:sldId id="283" r:id="rId38"/>
    <p:sldId id="373" r:id="rId39"/>
    <p:sldId id="372" r:id="rId40"/>
    <p:sldId id="377" r:id="rId41"/>
    <p:sldId id="378" r:id="rId42"/>
    <p:sldId id="259" r:id="rId43"/>
    <p:sldId id="376" r:id="rId44"/>
    <p:sldId id="367" r:id="rId45"/>
    <p:sldId id="365" r:id="rId46"/>
    <p:sldId id="368" r:id="rId4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5430" autoAdjust="0"/>
  </p:normalViewPr>
  <p:slideViewPr>
    <p:cSldViewPr snapToGrid="0" snapToObjects="1">
      <p:cViewPr varScale="1">
        <p:scale>
          <a:sx n="74" d="100"/>
          <a:sy n="74" d="100"/>
        </p:scale>
        <p:origin x="-41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9B3424-DDF9-F04E-8CEC-2E80B970230F}" type="datetimeFigureOut">
              <a:rPr lang="it-IT" smtClean="0"/>
              <a:t>22/11/2018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085EC4-5D1B-6942-98BA-CA92208A93E7}" type="slidenum">
              <a:rPr lang="it-IT" smtClean="0"/>
              <a:t>‹N›</a:t>
            </a:fld>
            <a:endParaRPr lang="it-IT"/>
          </a:p>
        </p:txBody>
      </p:sp>
    </p:spTree>
    <p:extLst>
      <p:ext uri="{BB962C8B-B14F-4D97-AF65-F5344CB8AC3E}">
        <p14:creationId xmlns:p14="http://schemas.microsoft.com/office/powerpoint/2010/main" val="312430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80C574-1D5F-8042-9F89-D58CBDCEA94D}" type="datetimeFigureOut">
              <a:rPr lang="it-IT" smtClean="0"/>
              <a:t>22/11/2018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28559-A195-B348-89E2-467DB2229D9A}" type="slidenum">
              <a:rPr lang="it-IT" smtClean="0"/>
              <a:t>‹N›</a:t>
            </a:fld>
            <a:endParaRPr lang="it-IT"/>
          </a:p>
        </p:txBody>
      </p:sp>
    </p:spTree>
    <p:extLst>
      <p:ext uri="{BB962C8B-B14F-4D97-AF65-F5344CB8AC3E}">
        <p14:creationId xmlns:p14="http://schemas.microsoft.com/office/powerpoint/2010/main" val="9137156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t.wikipedia.org/wiki/Citogenetica"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t.wikipedia.org/wiki/Cariotipo#cite_note-1" TargetMode="External"/><Relationship Id="rId5" Type="http://schemas.openxmlformats.org/officeDocument/2006/relationships/hyperlink" Target="https://it.wikipedia.org/wiki/Morfologia_(biologia)" TargetMode="External"/><Relationship Id="rId4" Type="http://schemas.openxmlformats.org/officeDocument/2006/relationships/hyperlink" Target="https://it.wikipedia.org/wiki/Cromosom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33413" algn="l"/>
                <a:tab pos="1268413" algn="l"/>
                <a:tab pos="1903413" algn="l"/>
                <a:tab pos="2538413" algn="l"/>
              </a:tabLst>
              <a:defRPr sz="1200">
                <a:solidFill>
                  <a:schemeClr val="tx1"/>
                </a:solidFill>
                <a:latin typeface="Calibri" charset="0"/>
                <a:ea typeface="MS PGothic" charset="0"/>
                <a:cs typeface="MS PGothic" charset="0"/>
              </a:defRPr>
            </a:lvl1pPr>
            <a:lvl2pPr marL="742950" indent="-285750">
              <a:tabLst>
                <a:tab pos="633413" algn="l"/>
                <a:tab pos="1268413" algn="l"/>
                <a:tab pos="1903413" algn="l"/>
                <a:tab pos="2538413" algn="l"/>
              </a:tabLst>
              <a:defRPr sz="1200">
                <a:solidFill>
                  <a:schemeClr val="tx1"/>
                </a:solidFill>
                <a:latin typeface="Calibri" charset="0"/>
                <a:ea typeface="MS PGothic" charset="0"/>
                <a:cs typeface="MS PGothic" charset="0"/>
              </a:defRPr>
            </a:lvl2pPr>
            <a:lvl3pPr marL="11430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3pPr>
            <a:lvl4pPr marL="16002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4pPr>
            <a:lvl5pPr marL="20574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9pPr>
          </a:lstStyle>
          <a:p>
            <a:fld id="{4B3678CE-6F35-1E45-BB79-B085C688EAD7}" type="slidenum">
              <a:rPr lang="it-IT" sz="1100">
                <a:solidFill>
                  <a:srgbClr val="000000"/>
                </a:solidFill>
                <a:latin typeface="Times New Roman" charset="0"/>
              </a:rPr>
              <a:pPr/>
              <a:t>2</a:t>
            </a:fld>
            <a:endParaRPr lang="it-IT" sz="1100">
              <a:solidFill>
                <a:srgbClr val="000000"/>
              </a:solidFill>
              <a:latin typeface="Times New Roman" charset="0"/>
            </a:endParaRPr>
          </a:p>
        </p:txBody>
      </p:sp>
      <p:sp>
        <p:nvSpPr>
          <p:cNvPr id="63491" name="Text Box 1"/>
          <p:cNvSpPr txBox="1">
            <a:spLocks noChangeArrowheads="1"/>
          </p:cNvSpPr>
          <p:nvPr/>
        </p:nvSpPr>
        <p:spPr bwMode="auto">
          <a:xfrm>
            <a:off x="3886200" y="8685213"/>
            <a:ext cx="29638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8903" tIns="41030" rIns="78903" bIns="4103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9pPr>
          </a:lstStyle>
          <a:p>
            <a:pPr algn="r"/>
            <a:fld id="{3267A470-C1AE-9E40-9037-EF01EF3365F3}" type="slidenum">
              <a:rPr lang="it-IT" sz="1100">
                <a:solidFill>
                  <a:srgbClr val="000000"/>
                </a:solidFill>
                <a:latin typeface="Times New Roman" charset="0"/>
              </a:rPr>
              <a:pPr algn="r"/>
              <a:t>2</a:t>
            </a:fld>
            <a:endParaRPr lang="it-IT" sz="1100">
              <a:solidFill>
                <a:srgbClr val="000000"/>
              </a:solidFill>
              <a:latin typeface="Times New Roman" charset="0"/>
            </a:endParaRPr>
          </a:p>
        </p:txBody>
      </p:sp>
      <p:sp>
        <p:nvSpPr>
          <p:cNvPr id="63492" name="Text Box 2"/>
          <p:cNvSpPr txBox="1">
            <a:spLocks noChangeArrowheads="1"/>
          </p:cNvSpPr>
          <p:nvPr/>
        </p:nvSpPr>
        <p:spPr bwMode="auto">
          <a:xfrm>
            <a:off x="1036638" y="585788"/>
            <a:ext cx="4148137" cy="2933700"/>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it-IT" sz="1800"/>
          </a:p>
        </p:txBody>
      </p:sp>
      <p:sp>
        <p:nvSpPr>
          <p:cNvPr id="63493" name="Text Box 3"/>
          <p:cNvSpPr>
            <a:spLocks noGrp="1" noChangeArrowheads="1"/>
          </p:cNvSpPr>
          <p:nvPr>
            <p:ph type="body"/>
          </p:nvPr>
        </p:nvSpPr>
        <p:spPr bwMode="auto">
          <a:xfrm>
            <a:off x="914400" y="4343400"/>
            <a:ext cx="5013325"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it-IT">
                <a:latin typeface="Calibri" charset="0"/>
                <a:ea typeface="MS PGothic" charset="0"/>
              </a:rPr>
              <a:t>Una delle caratt dei viventi </a:t>
            </a:r>
            <a:r>
              <a:rPr lang="it-IT">
                <a:latin typeface="Calibri" charset="0"/>
                <a:ea typeface="MS PGothic" charset="0"/>
                <a:sym typeface="Wingdings" charset="0"/>
              </a:rPr>
              <a:t> ripdouzione su base cellulare</a:t>
            </a:r>
            <a:endParaRPr lang="it-IT">
              <a:latin typeface="Calibri" charset="0"/>
              <a:ea typeface="MS PGothic" charset="0"/>
            </a:endParaRPr>
          </a:p>
          <a:p>
            <a:r>
              <a:rPr lang="it-IT">
                <a:latin typeface="Calibri" charset="0"/>
                <a:ea typeface="MS PGothic" charset="0"/>
              </a:rPr>
              <a:t>….dal momento della sua formazione medianre divisione di uan cellual genitrice, fino alal sua stessa divisione</a:t>
            </a:r>
          </a:p>
          <a:p>
            <a:endParaRPr lang="it-IT">
              <a:latin typeface="Calibri" charset="0"/>
              <a:ea typeface="MS PGothic" charset="0"/>
            </a:endParaRPr>
          </a:p>
          <a:p>
            <a:r>
              <a:rPr lang="it-IT">
                <a:latin typeface="Calibri" charset="0"/>
                <a:ea typeface="MS PGothic" charset="0"/>
              </a:rPr>
              <a:t>Una cellula nasce solo da un’altra cellula</a:t>
            </a:r>
          </a:p>
          <a:p>
            <a:pPr marL="455613" lvl="1"/>
            <a:r>
              <a:rPr lang="it-IT">
                <a:latin typeface="Calibri" charset="0"/>
                <a:ea typeface="MS PGothic" charset="0"/>
              </a:rPr>
              <a:t>La riproduzione delle cellule, sia procariotiche sia eucariotiche, è detta </a:t>
            </a:r>
            <a:r>
              <a:rPr lang="it-IT" b="1">
                <a:latin typeface="Calibri" charset="0"/>
                <a:ea typeface="MS PGothic" charset="0"/>
              </a:rPr>
              <a:t>divisione cellulare</a:t>
            </a:r>
            <a:r>
              <a:rPr lang="it-IT">
                <a:latin typeface="Calibri" charset="0"/>
                <a:ea typeface="MS PGothic" charset="0"/>
              </a:rPr>
              <a:t>.</a:t>
            </a:r>
          </a:p>
          <a:p>
            <a:pPr marL="455613" lvl="1"/>
            <a:r>
              <a:rPr lang="it-IT">
                <a:latin typeface="Calibri" charset="0"/>
                <a:ea typeface="MS PGothic" charset="0"/>
              </a:rPr>
              <a:t>La divisione cellulare è il centro della riproduzione delle cellule e degli organismi perché le cellule derivano solo da cellule preesistenti.</a:t>
            </a:r>
          </a:p>
          <a:p>
            <a:endParaRPr lang="it-IT">
              <a:latin typeface="Calibri"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11</a:t>
            </a:fld>
            <a:endParaRPr lang="it-IT"/>
          </a:p>
        </p:txBody>
      </p:sp>
    </p:spTree>
    <p:extLst>
      <p:ext uri="{BB962C8B-B14F-4D97-AF65-F5344CB8AC3E}">
        <p14:creationId xmlns:p14="http://schemas.microsoft.com/office/powerpoint/2010/main" val="29508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E7BCC33F-C09E-9945-A3A6-527E9C88997E}" type="slidenum">
              <a:rPr lang="en-US" sz="1200">
                <a:latin typeface="Times New Roman" charset="0"/>
              </a:rPr>
              <a:pPr/>
              <a:t>12</a:t>
            </a:fld>
            <a:endParaRPr lang="en-US" sz="1200">
              <a:latin typeface="Times New Roman"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sz="1200" dirty="0">
                <a:latin typeface="Arial"/>
                <a:ea typeface="ＭＳ Ｐゴシック" charset="0"/>
                <a:cs typeface="Arial"/>
              </a:rPr>
              <a:t>Figura 8.5 Il ciclo della cellula eucariote.</a:t>
            </a:r>
          </a:p>
          <a:p>
            <a:pPr marL="1136650" lvl="2" indent="-341313">
              <a:lnSpc>
                <a:spcPct val="90000"/>
              </a:lnSpc>
              <a:buFontTx/>
              <a:buChar char="–"/>
            </a:pPr>
            <a:r>
              <a:rPr lang="en-US" sz="1200" b="1" dirty="0" err="1">
                <a:latin typeface="Arial"/>
                <a:ea typeface="Arial" charset="0"/>
                <a:cs typeface="Arial"/>
              </a:rPr>
              <a:t>Interfase</a:t>
            </a:r>
            <a:r>
              <a:rPr lang="en-US" sz="1200" dirty="0">
                <a:latin typeface="Arial"/>
                <a:ea typeface="Arial" charset="0"/>
                <a:cs typeface="Arial"/>
              </a:rPr>
              <a:t>: </a:t>
            </a:r>
            <a:r>
              <a:rPr lang="en-US" sz="1200" dirty="0" err="1">
                <a:latin typeface="Arial"/>
                <a:ea typeface="Arial" charset="0"/>
                <a:cs typeface="Arial"/>
              </a:rPr>
              <a:t>duplicazione</a:t>
            </a:r>
            <a:r>
              <a:rPr lang="en-US" sz="1200" dirty="0">
                <a:latin typeface="Arial"/>
                <a:ea typeface="Arial" charset="0"/>
                <a:cs typeface="Arial"/>
              </a:rPr>
              <a:t> del </a:t>
            </a:r>
            <a:r>
              <a:rPr lang="en-US" sz="1200" dirty="0" err="1">
                <a:latin typeface="Arial"/>
                <a:ea typeface="Arial" charset="0"/>
                <a:cs typeface="Arial"/>
              </a:rPr>
              <a:t>contenuto</a:t>
            </a:r>
            <a:r>
              <a:rPr lang="en-US" sz="1200" dirty="0">
                <a:latin typeface="Arial"/>
                <a:ea typeface="Arial" charset="0"/>
                <a:cs typeface="Arial"/>
              </a:rPr>
              <a:t> </a:t>
            </a:r>
            <a:r>
              <a:rPr lang="en-US" sz="1200" dirty="0" err="1">
                <a:latin typeface="Arial"/>
                <a:ea typeface="Arial" charset="0"/>
                <a:cs typeface="Arial"/>
              </a:rPr>
              <a:t>della</a:t>
            </a:r>
            <a:r>
              <a:rPr lang="en-US" sz="1200" dirty="0">
                <a:latin typeface="Arial"/>
                <a:ea typeface="Arial" charset="0"/>
                <a:cs typeface="Arial"/>
              </a:rPr>
              <a:t> </a:t>
            </a:r>
            <a:r>
              <a:rPr lang="en-US" sz="1200" dirty="0" err="1">
                <a:latin typeface="Arial"/>
                <a:ea typeface="Arial" charset="0"/>
                <a:cs typeface="Arial"/>
              </a:rPr>
              <a:t>cellula</a:t>
            </a:r>
            <a:endParaRPr lang="en-US" sz="1200" dirty="0">
              <a:latin typeface="Arial"/>
              <a:ea typeface="Arial" charset="0"/>
              <a:cs typeface="Arial"/>
            </a:endParaRPr>
          </a:p>
          <a:p>
            <a:pPr marL="1827213" lvl="3" indent="-342900">
              <a:lnSpc>
                <a:spcPct val="90000"/>
              </a:lnSpc>
              <a:buFontTx/>
              <a:buChar char="–"/>
            </a:pPr>
            <a:r>
              <a:rPr lang="en-US" sz="1200" dirty="0">
                <a:latin typeface="Arial"/>
                <a:ea typeface="Arial" charset="0"/>
                <a:cs typeface="Arial"/>
              </a:rPr>
              <a:t>G</a:t>
            </a:r>
            <a:r>
              <a:rPr lang="en-US" sz="1200" baseline="-25000" dirty="0">
                <a:latin typeface="Arial"/>
                <a:ea typeface="Arial" charset="0"/>
                <a:cs typeface="Arial"/>
              </a:rPr>
              <a:t>1</a:t>
            </a:r>
            <a:r>
              <a:rPr lang="en-US" sz="1200" dirty="0">
                <a:latin typeface="Arial"/>
                <a:ea typeface="Arial" charset="0"/>
                <a:cs typeface="Arial"/>
              </a:rPr>
              <a:t>: la </a:t>
            </a:r>
            <a:r>
              <a:rPr lang="en-US" sz="1200" dirty="0" err="1">
                <a:latin typeface="Arial"/>
                <a:ea typeface="Arial" charset="0"/>
                <a:cs typeface="Arial"/>
              </a:rPr>
              <a:t>cellula</a:t>
            </a:r>
            <a:r>
              <a:rPr lang="en-US" sz="1200" dirty="0">
                <a:latin typeface="Arial"/>
                <a:ea typeface="Arial" charset="0"/>
                <a:cs typeface="Arial"/>
              </a:rPr>
              <a:t> </a:t>
            </a:r>
            <a:r>
              <a:rPr lang="en-US" sz="1200" dirty="0" err="1">
                <a:latin typeface="Arial"/>
                <a:ea typeface="Arial" charset="0"/>
                <a:cs typeface="Arial"/>
              </a:rPr>
              <a:t>si</a:t>
            </a:r>
            <a:r>
              <a:rPr lang="en-US" sz="1200" dirty="0">
                <a:latin typeface="Arial"/>
                <a:ea typeface="Arial" charset="0"/>
                <a:cs typeface="Arial"/>
              </a:rPr>
              <a:t> </a:t>
            </a:r>
            <a:r>
              <a:rPr lang="en-US" sz="1200" dirty="0" err="1">
                <a:latin typeface="Arial"/>
                <a:ea typeface="Arial" charset="0"/>
                <a:cs typeface="Arial"/>
              </a:rPr>
              <a:t>accresce</a:t>
            </a:r>
            <a:endParaRPr lang="en-US" sz="1200" dirty="0">
              <a:latin typeface="Arial"/>
              <a:ea typeface="Arial" charset="0"/>
              <a:cs typeface="Arial"/>
            </a:endParaRPr>
          </a:p>
          <a:p>
            <a:pPr marL="1827213" lvl="3" indent="-342900">
              <a:lnSpc>
                <a:spcPct val="90000"/>
              </a:lnSpc>
              <a:buFontTx/>
              <a:buChar char="–"/>
            </a:pPr>
            <a:r>
              <a:rPr lang="en-US" sz="1200" dirty="0">
                <a:latin typeface="Arial"/>
                <a:ea typeface="Arial" charset="0"/>
                <a:cs typeface="Arial"/>
              </a:rPr>
              <a:t>S:</a:t>
            </a:r>
            <a:r>
              <a:rPr lang="it-IT" sz="1200" dirty="0">
                <a:latin typeface="Arial"/>
                <a:ea typeface="Arial" charset="0"/>
                <a:cs typeface="Arial"/>
              </a:rPr>
              <a:t> la cellula continua ad accrescersi e duplica i cromosomi </a:t>
            </a:r>
          </a:p>
          <a:p>
            <a:pPr marL="1827213" lvl="3" indent="-342900">
              <a:lnSpc>
                <a:spcPct val="90000"/>
              </a:lnSpc>
              <a:buFontTx/>
              <a:buChar char="–"/>
            </a:pPr>
            <a:r>
              <a:rPr lang="en-US" sz="1200" dirty="0">
                <a:latin typeface="Arial"/>
                <a:ea typeface="Arial" charset="0"/>
                <a:cs typeface="Arial"/>
              </a:rPr>
              <a:t>G</a:t>
            </a:r>
            <a:r>
              <a:rPr lang="en-US" sz="1200" baseline="-25000" dirty="0">
                <a:latin typeface="Arial"/>
                <a:ea typeface="Arial" charset="0"/>
                <a:cs typeface="Arial"/>
              </a:rPr>
              <a:t>2</a:t>
            </a:r>
            <a:r>
              <a:rPr lang="en-US" sz="1200" dirty="0">
                <a:latin typeface="Arial"/>
                <a:ea typeface="Arial" charset="0"/>
                <a:cs typeface="Arial"/>
              </a:rPr>
              <a:t>: la </a:t>
            </a:r>
            <a:r>
              <a:rPr lang="en-US" sz="1200" dirty="0" err="1">
                <a:latin typeface="Arial"/>
                <a:ea typeface="Arial" charset="0"/>
                <a:cs typeface="Arial"/>
              </a:rPr>
              <a:t>cellula</a:t>
            </a:r>
            <a:r>
              <a:rPr lang="en-US" sz="1200" dirty="0">
                <a:latin typeface="Arial"/>
                <a:ea typeface="Arial" charset="0"/>
                <a:cs typeface="Arial"/>
              </a:rPr>
              <a:t> </a:t>
            </a:r>
            <a:r>
              <a:rPr lang="it-IT" sz="1200" dirty="0">
                <a:latin typeface="Arial"/>
                <a:ea typeface="Arial" charset="0"/>
                <a:cs typeface="Arial"/>
              </a:rPr>
              <a:t>completa l’accrescimento e si prepara alla divisione cellulare</a:t>
            </a:r>
          </a:p>
          <a:p>
            <a:pPr marL="1136650" lvl="2" indent="-341313">
              <a:lnSpc>
                <a:spcPct val="90000"/>
              </a:lnSpc>
              <a:buFontTx/>
              <a:buChar char="–"/>
            </a:pPr>
            <a:r>
              <a:rPr lang="en-US" sz="1200" b="1" dirty="0" err="1">
                <a:latin typeface="Arial"/>
                <a:ea typeface="Arial" charset="0"/>
                <a:cs typeface="Arial"/>
              </a:rPr>
              <a:t>Fase</a:t>
            </a:r>
            <a:r>
              <a:rPr lang="en-US" sz="1200" b="1" dirty="0">
                <a:latin typeface="Arial"/>
                <a:ea typeface="Arial" charset="0"/>
                <a:cs typeface="Arial"/>
              </a:rPr>
              <a:t> </a:t>
            </a:r>
            <a:r>
              <a:rPr lang="en-US" sz="1200" b="1" dirty="0" err="1">
                <a:latin typeface="Arial"/>
                <a:ea typeface="Arial" charset="0"/>
                <a:cs typeface="Arial"/>
              </a:rPr>
              <a:t>mitotica</a:t>
            </a:r>
            <a:r>
              <a:rPr lang="en-US" sz="1200" dirty="0">
                <a:latin typeface="Arial"/>
                <a:ea typeface="Arial" charset="0"/>
                <a:cs typeface="Arial"/>
              </a:rPr>
              <a:t>: </a:t>
            </a:r>
            <a:r>
              <a:rPr lang="en-US" sz="1200" dirty="0" err="1">
                <a:latin typeface="Arial"/>
                <a:ea typeface="Arial" charset="0"/>
                <a:cs typeface="Arial"/>
              </a:rPr>
              <a:t>divisione</a:t>
            </a:r>
            <a:r>
              <a:rPr lang="en-US" sz="1200" dirty="0">
                <a:latin typeface="Arial"/>
                <a:ea typeface="Arial" charset="0"/>
                <a:cs typeface="Arial"/>
              </a:rPr>
              <a:t> </a:t>
            </a:r>
            <a:r>
              <a:rPr lang="en-US" sz="1200" dirty="0" err="1">
                <a:latin typeface="Arial"/>
                <a:ea typeface="Arial" charset="0"/>
                <a:cs typeface="Arial"/>
              </a:rPr>
              <a:t>cellulare</a:t>
            </a:r>
            <a:r>
              <a:rPr lang="en-US" sz="1200" dirty="0">
                <a:latin typeface="Arial"/>
                <a:ea typeface="Arial" charset="0"/>
                <a:cs typeface="Arial"/>
              </a:rPr>
              <a:t> </a:t>
            </a:r>
          </a:p>
          <a:p>
            <a:pPr marL="1827213" lvl="3" indent="-342900">
              <a:lnSpc>
                <a:spcPct val="90000"/>
              </a:lnSpc>
              <a:buFontTx/>
              <a:buChar char="–"/>
            </a:pPr>
            <a:r>
              <a:rPr lang="en-US" sz="1200" b="1" dirty="0" err="1">
                <a:latin typeface="Arial"/>
                <a:ea typeface="Arial" charset="0"/>
                <a:cs typeface="Arial"/>
              </a:rPr>
              <a:t>Mitosi</a:t>
            </a:r>
            <a:r>
              <a:rPr lang="en-US" sz="1200" dirty="0">
                <a:latin typeface="Arial"/>
                <a:ea typeface="Arial" charset="0"/>
                <a:cs typeface="Arial"/>
              </a:rPr>
              <a:t>: </a:t>
            </a:r>
            <a:r>
              <a:rPr lang="it-IT" sz="1200" dirty="0">
                <a:latin typeface="Arial"/>
                <a:ea typeface="Arial" charset="0"/>
                <a:cs typeface="Arial"/>
              </a:rPr>
              <a:t>divisione del nucleo</a:t>
            </a:r>
          </a:p>
          <a:p>
            <a:pPr marL="1827213" lvl="3" indent="-342900">
              <a:lnSpc>
                <a:spcPct val="90000"/>
              </a:lnSpc>
              <a:buFontTx/>
              <a:buChar char="–"/>
            </a:pPr>
            <a:r>
              <a:rPr lang="en-US" sz="1200" b="1" dirty="0" err="1">
                <a:latin typeface="Arial"/>
                <a:ea typeface="Arial" charset="0"/>
                <a:cs typeface="Arial"/>
              </a:rPr>
              <a:t>Citodieresi</a:t>
            </a:r>
            <a:r>
              <a:rPr lang="en-US" sz="1200" dirty="0">
                <a:latin typeface="Arial"/>
                <a:ea typeface="Arial" charset="0"/>
                <a:cs typeface="Arial"/>
              </a:rPr>
              <a:t>: </a:t>
            </a:r>
            <a:r>
              <a:rPr lang="en-US" sz="1200" dirty="0" err="1">
                <a:latin typeface="Arial"/>
                <a:ea typeface="Arial" charset="0"/>
                <a:cs typeface="Arial"/>
              </a:rPr>
              <a:t>divisione</a:t>
            </a:r>
            <a:r>
              <a:rPr lang="en-US" sz="1200" dirty="0">
                <a:latin typeface="Arial"/>
                <a:ea typeface="Arial" charset="0"/>
                <a:cs typeface="Arial"/>
              </a:rPr>
              <a:t> del </a:t>
            </a:r>
            <a:r>
              <a:rPr lang="en-US" sz="1200" dirty="0" err="1">
                <a:latin typeface="Arial"/>
                <a:ea typeface="Arial" charset="0"/>
                <a:cs typeface="Arial"/>
              </a:rPr>
              <a:t>citoplasma</a:t>
            </a:r>
            <a:endParaRPr lang="en-US" sz="1200" dirty="0">
              <a:latin typeface="Arial"/>
              <a:ea typeface="Arial" charset="0"/>
              <a:cs typeface="Arial"/>
            </a:endParaRPr>
          </a:p>
          <a:p>
            <a:endParaRPr lang="it-IT" sz="1200" dirty="0">
              <a:latin typeface="Arial"/>
              <a:cs typeface="Arial"/>
            </a:endParaRPr>
          </a:p>
          <a:p>
            <a:pPr marL="1827213" lvl="3" indent="-342900">
              <a:lnSpc>
                <a:spcPct val="90000"/>
              </a:lnSpc>
              <a:buFontTx/>
              <a:buChar char="–"/>
            </a:pPr>
            <a:endParaRPr lang="en-US" sz="1200" dirty="0">
              <a:latin typeface="Arial"/>
              <a:ea typeface="Arial" charset="0"/>
              <a:cs typeface="Arial"/>
            </a:endParaRPr>
          </a:p>
          <a:p>
            <a:pPr eaLnBrk="1" hangingPunct="1"/>
            <a:endParaRPr lang="en-US" sz="1200" dirty="0">
              <a:latin typeface="Arial"/>
              <a:ea typeface="ＭＳ Ｐゴシック" charset="0"/>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13</a:t>
            </a:fld>
            <a:endParaRPr lang="it-IT"/>
          </a:p>
        </p:txBody>
      </p:sp>
    </p:spTree>
    <p:extLst>
      <p:ext uri="{BB962C8B-B14F-4D97-AF65-F5344CB8AC3E}">
        <p14:creationId xmlns:p14="http://schemas.microsoft.com/office/powerpoint/2010/main" val="261176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14</a:t>
            </a:fld>
            <a:endParaRPr lang="it-IT"/>
          </a:p>
        </p:txBody>
      </p:sp>
    </p:spTree>
    <p:extLst>
      <p:ext uri="{BB962C8B-B14F-4D97-AF65-F5344CB8AC3E}">
        <p14:creationId xmlns:p14="http://schemas.microsoft.com/office/powerpoint/2010/main" val="118065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E382060A-B0DB-344E-A430-3105BBE4CE50}" type="slidenum">
              <a:rPr lang="en-US" sz="1200">
                <a:latin typeface="Times New Roman" charset="0"/>
              </a:rPr>
              <a:pPr/>
              <a:t>15</a:t>
            </a:fld>
            <a:endParaRPr lang="en-US" sz="1200">
              <a:latin typeface="Times New Roman"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latin typeface="Times New Roman" charset="0"/>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92AE0D8E-14D5-054F-A64A-7443124713B8}" type="slidenum">
              <a:rPr lang="en-US" sz="1200">
                <a:latin typeface="Times New Roman" charset="0"/>
              </a:rPr>
              <a:pPr/>
              <a:t>16</a:t>
            </a:fld>
            <a:endParaRPr lang="en-US" sz="1200">
              <a:latin typeface="Times New Roman"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endParaRPr>
          </a:p>
          <a:p>
            <a:pPr eaLnBrk="1" hangingPunct="1"/>
            <a:endParaRPr lang="en-US">
              <a:latin typeface="Times New Roman"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33413" algn="l"/>
                <a:tab pos="1268413" algn="l"/>
                <a:tab pos="1903413" algn="l"/>
                <a:tab pos="2538413" algn="l"/>
              </a:tabLst>
              <a:defRPr sz="1200">
                <a:solidFill>
                  <a:schemeClr val="tx1"/>
                </a:solidFill>
                <a:latin typeface="Calibri" charset="0"/>
                <a:ea typeface="MS PGothic" charset="0"/>
                <a:cs typeface="MS PGothic" charset="0"/>
              </a:defRPr>
            </a:lvl1pPr>
            <a:lvl2pPr marL="742950" indent="-285750">
              <a:tabLst>
                <a:tab pos="633413" algn="l"/>
                <a:tab pos="1268413" algn="l"/>
                <a:tab pos="1903413" algn="l"/>
                <a:tab pos="2538413" algn="l"/>
              </a:tabLst>
              <a:defRPr sz="1200">
                <a:solidFill>
                  <a:schemeClr val="tx1"/>
                </a:solidFill>
                <a:latin typeface="Calibri" charset="0"/>
                <a:ea typeface="MS PGothic" charset="0"/>
                <a:cs typeface="MS PGothic" charset="0"/>
              </a:defRPr>
            </a:lvl2pPr>
            <a:lvl3pPr marL="11430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3pPr>
            <a:lvl4pPr marL="16002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4pPr>
            <a:lvl5pPr marL="20574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9pPr>
          </a:lstStyle>
          <a:p>
            <a:fld id="{7056E2DB-E95A-6543-BC2C-908F6FDCD891}" type="slidenum">
              <a:rPr lang="it-IT" sz="1100">
                <a:solidFill>
                  <a:srgbClr val="000000"/>
                </a:solidFill>
                <a:latin typeface="Times New Roman" charset="0"/>
              </a:rPr>
              <a:pPr/>
              <a:t>17</a:t>
            </a:fld>
            <a:endParaRPr lang="it-IT" sz="1100">
              <a:solidFill>
                <a:srgbClr val="000000"/>
              </a:solidFill>
              <a:latin typeface="Times New Roman" charset="0"/>
            </a:endParaRPr>
          </a:p>
        </p:txBody>
      </p:sp>
      <p:sp>
        <p:nvSpPr>
          <p:cNvPr id="76803" name="Text Box 1"/>
          <p:cNvSpPr txBox="1">
            <a:spLocks noChangeArrowheads="1"/>
          </p:cNvSpPr>
          <p:nvPr/>
        </p:nvSpPr>
        <p:spPr bwMode="auto">
          <a:xfrm>
            <a:off x="3886200" y="8685213"/>
            <a:ext cx="29638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8903" tIns="41030" rIns="78903" bIns="4103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9pPr>
          </a:lstStyle>
          <a:p>
            <a:pPr algn="r"/>
            <a:fld id="{A17AB889-23C7-0E44-A2CD-615494FA5AED}" type="slidenum">
              <a:rPr lang="it-IT" sz="1100">
                <a:solidFill>
                  <a:srgbClr val="000000"/>
                </a:solidFill>
                <a:latin typeface="Times New Roman" charset="0"/>
              </a:rPr>
              <a:pPr algn="r"/>
              <a:t>17</a:t>
            </a:fld>
            <a:endParaRPr lang="it-IT" sz="1100">
              <a:solidFill>
                <a:srgbClr val="000000"/>
              </a:solidFill>
              <a:latin typeface="Times New Roman" charset="0"/>
            </a:endParaRPr>
          </a:p>
        </p:txBody>
      </p:sp>
      <p:sp>
        <p:nvSpPr>
          <p:cNvPr id="76804" name="Text Box 2"/>
          <p:cNvSpPr txBox="1">
            <a:spLocks noChangeArrowheads="1"/>
          </p:cNvSpPr>
          <p:nvPr/>
        </p:nvSpPr>
        <p:spPr bwMode="auto">
          <a:xfrm>
            <a:off x="1036638" y="585788"/>
            <a:ext cx="4148137" cy="2933700"/>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it-IT" sz="1800"/>
          </a:p>
        </p:txBody>
      </p:sp>
      <p:sp>
        <p:nvSpPr>
          <p:cNvPr id="76805" name="Text Box 3"/>
          <p:cNvSpPr>
            <a:spLocks noGrp="1" noChangeArrowheads="1"/>
          </p:cNvSpPr>
          <p:nvPr>
            <p:ph type="body"/>
          </p:nvPr>
        </p:nvSpPr>
        <p:spPr bwMode="auto">
          <a:xfrm>
            <a:off x="914400" y="4343400"/>
            <a:ext cx="5013325"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it-IT" dirty="0">
                <a:latin typeface="Calibri" charset="0"/>
                <a:ea typeface="MS PGothic" charset="0"/>
              </a:rPr>
              <a:t>Molti eventi che si verificano durante mitosi dipendono dalla presenza del fuso mitotico ,</a:t>
            </a:r>
          </a:p>
          <a:p>
            <a:r>
              <a:rPr lang="it-IT" dirty="0">
                <a:latin typeface="Calibri" charset="0"/>
                <a:ea typeface="MS PGothic" charset="0"/>
              </a:rPr>
              <a:t> una struttura che inizia a  formarsi nel citoplasma durante la profase. È costituito da</a:t>
            </a:r>
          </a:p>
          <a:p>
            <a:r>
              <a:rPr lang="it-IT" dirty="0">
                <a:latin typeface="Calibri" charset="0"/>
                <a:ea typeface="MS PGothic" charset="0"/>
              </a:rPr>
              <a:t> microtubuli associati ad altre proteine ( ristrutturazione citoscheletro durante  sintesi fuso)</a:t>
            </a:r>
          </a:p>
          <a:p>
            <a:endParaRPr lang="it-IT" dirty="0">
              <a:latin typeface="Calibri" charset="0"/>
              <a:ea typeface="MS PGothic" charset="0"/>
            </a:endParaRPr>
          </a:p>
          <a:p>
            <a:r>
              <a:rPr lang="it-IT" dirty="0">
                <a:latin typeface="Calibri" charset="0"/>
                <a:ea typeface="MS PGothic" charset="0"/>
              </a:rPr>
              <a:t>Microtubuli si allungano </a:t>
            </a:r>
            <a:r>
              <a:rPr lang="it-IT" dirty="0" err="1">
                <a:latin typeface="Calibri" charset="0"/>
                <a:ea typeface="MS PGothic" charset="0"/>
              </a:rPr>
              <a:t>thx</a:t>
            </a:r>
            <a:r>
              <a:rPr lang="it-IT" dirty="0">
                <a:latin typeface="Calibri" charset="0"/>
                <a:ea typeface="MS PGothic" charset="0"/>
              </a:rPr>
              <a:t> incorporazione </a:t>
            </a:r>
            <a:r>
              <a:rPr lang="it-IT" dirty="0" err="1">
                <a:latin typeface="Calibri" charset="0"/>
                <a:ea typeface="MS PGothic" charset="0"/>
              </a:rPr>
              <a:t>tubulina</a:t>
            </a:r>
            <a:r>
              <a:rPr lang="it-IT" dirty="0">
                <a:latin typeface="Calibri" charset="0"/>
                <a:ea typeface="MS PGothic" charset="0"/>
              </a:rPr>
              <a:t> ( proteina) e il loro assemblaggio </a:t>
            </a:r>
          </a:p>
          <a:p>
            <a:r>
              <a:rPr lang="it-IT" dirty="0">
                <a:latin typeface="Calibri" charset="0"/>
                <a:ea typeface="MS PGothic" charset="0"/>
              </a:rPr>
              <a:t>ha inizio a livello del CENTROSOMA, un </a:t>
            </a:r>
            <a:r>
              <a:rPr lang="it-IT" dirty="0" err="1">
                <a:latin typeface="Calibri" charset="0"/>
                <a:ea typeface="MS PGothic" charset="0"/>
              </a:rPr>
              <a:t>org</a:t>
            </a:r>
            <a:r>
              <a:rPr lang="it-IT" dirty="0">
                <a:latin typeface="Calibri" charset="0"/>
                <a:ea typeface="MS PGothic" charset="0"/>
              </a:rPr>
              <a:t> </a:t>
            </a:r>
            <a:r>
              <a:rPr lang="it-IT" dirty="0" err="1">
                <a:latin typeface="Calibri" charset="0"/>
                <a:ea typeface="MS PGothic" charset="0"/>
              </a:rPr>
              <a:t>cell</a:t>
            </a:r>
            <a:r>
              <a:rPr lang="it-IT" dirty="0">
                <a:latin typeface="Calibri" charset="0"/>
                <a:ea typeface="MS PGothic" charset="0"/>
              </a:rPr>
              <a:t> privo di </a:t>
            </a:r>
            <a:r>
              <a:rPr lang="it-IT" dirty="0" err="1">
                <a:latin typeface="Calibri" charset="0"/>
                <a:ea typeface="MS PGothic" charset="0"/>
              </a:rPr>
              <a:t>membr</a:t>
            </a:r>
            <a:r>
              <a:rPr lang="it-IT" dirty="0">
                <a:latin typeface="Calibri" charset="0"/>
                <a:ea typeface="MS PGothic" charset="0"/>
              </a:rPr>
              <a:t> che contiene materiale </a:t>
            </a:r>
          </a:p>
          <a:p>
            <a:r>
              <a:rPr lang="it-IT" dirty="0">
                <a:latin typeface="Calibri" charset="0"/>
                <a:ea typeface="MS PGothic" charset="0"/>
              </a:rPr>
              <a:t>necessario per </a:t>
            </a:r>
            <a:r>
              <a:rPr lang="it-IT" dirty="0" err="1">
                <a:latin typeface="Calibri" charset="0"/>
                <a:ea typeface="MS PGothic" charset="0"/>
              </a:rPr>
              <a:t>org</a:t>
            </a:r>
            <a:r>
              <a:rPr lang="it-IT" dirty="0">
                <a:latin typeface="Calibri" charset="0"/>
                <a:ea typeface="MS PGothic" charset="0"/>
              </a:rPr>
              <a:t> </a:t>
            </a:r>
            <a:r>
              <a:rPr lang="it-IT" dirty="0" err="1">
                <a:latin typeface="Calibri" charset="0"/>
                <a:ea typeface="MS PGothic" charset="0"/>
              </a:rPr>
              <a:t>micrtotubuli</a:t>
            </a:r>
            <a:r>
              <a:rPr lang="it-IT" dirty="0">
                <a:latin typeface="Calibri" charset="0"/>
                <a:ea typeface="MS PGothic" charset="0"/>
              </a:rPr>
              <a:t>. Centrioli aiutano ma non sono fondamentali. </a:t>
            </a:r>
          </a:p>
          <a:p>
            <a:r>
              <a:rPr lang="it-IT" dirty="0">
                <a:latin typeface="Calibri" charset="0"/>
                <a:ea typeface="MS PGothic" charset="0"/>
              </a:rPr>
              <a:t>Due centrosomi si allontanano fino a arrivare alle due estremità </a:t>
            </a:r>
            <a:r>
              <a:rPr lang="it-IT" dirty="0">
                <a:latin typeface="Calibri" charset="0"/>
                <a:ea typeface="MS PGothic" charset="0"/>
                <a:sym typeface="Wingdings" charset="0"/>
              </a:rPr>
              <a:t> poli del fuso </a:t>
            </a:r>
            <a:r>
              <a:rPr lang="it-IT" dirty="0" err="1">
                <a:latin typeface="Calibri" charset="0"/>
                <a:ea typeface="MS PGothic" charset="0"/>
                <a:sym typeface="Wingdings" charset="0"/>
              </a:rPr>
              <a:t>mit</a:t>
            </a:r>
            <a:r>
              <a:rPr lang="it-IT" dirty="0">
                <a:latin typeface="Calibri" charset="0"/>
                <a:ea typeface="MS PGothic" charset="0"/>
                <a:sym typeface="Wingdings" charset="0"/>
              </a:rPr>
              <a:t>.</a:t>
            </a:r>
          </a:p>
          <a:p>
            <a:endParaRPr lang="it-IT" dirty="0">
              <a:latin typeface="Calibri" charset="0"/>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79B491BB-B53F-46FD-95CC-D8C3A7582E76}" type="slidenum">
              <a:rPr lang="en-US">
                <a:cs typeface="Arial" charset="0"/>
              </a:rPr>
              <a:pPr/>
              <a:t>18</a:t>
            </a:fld>
            <a:endParaRPr lang="en-US">
              <a:cs typeface="Arial"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r>
              <a:rPr lang="it-IT" dirty="0">
                <a:latin typeface="Times New Roman" pitchFamily="18" charset="0"/>
                <a:ea typeface="Geneva" pitchFamily="34" charset="0"/>
                <a:cs typeface="Geneva" pitchFamily="34" charset="0"/>
              </a:rPr>
              <a:t>Figura 4.16 Le fibre del citoscheletro: microfilamenti (in rosso, a sinistra), filamenti intermedi (in giallo-verde, al centro), microtubuli (in verde, a destra).</a:t>
            </a:r>
            <a:endParaRPr lang="en-US" dirty="0">
              <a:latin typeface="Times New Roman" pitchFamily="18" charset="0"/>
              <a:ea typeface="Geneva" pitchFamily="34" charset="0"/>
              <a:cs typeface="Geneva" pitchFamily="34" charset="0"/>
            </a:endParaRPr>
          </a:p>
        </p:txBody>
      </p:sp>
    </p:spTree>
    <p:extLst>
      <p:ext uri="{BB962C8B-B14F-4D97-AF65-F5344CB8AC3E}">
        <p14:creationId xmlns:p14="http://schemas.microsoft.com/office/powerpoint/2010/main" val="2773085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33413" algn="l"/>
                <a:tab pos="1268413" algn="l"/>
                <a:tab pos="1903413" algn="l"/>
                <a:tab pos="2538413" algn="l"/>
              </a:tabLst>
              <a:defRPr sz="1200">
                <a:solidFill>
                  <a:schemeClr val="tx1"/>
                </a:solidFill>
                <a:latin typeface="Calibri" charset="0"/>
                <a:ea typeface="MS PGothic" charset="0"/>
                <a:cs typeface="MS PGothic" charset="0"/>
              </a:defRPr>
            </a:lvl1pPr>
            <a:lvl2pPr marL="742950" indent="-285750">
              <a:tabLst>
                <a:tab pos="633413" algn="l"/>
                <a:tab pos="1268413" algn="l"/>
                <a:tab pos="1903413" algn="l"/>
                <a:tab pos="2538413" algn="l"/>
              </a:tabLst>
              <a:defRPr sz="1200">
                <a:solidFill>
                  <a:schemeClr val="tx1"/>
                </a:solidFill>
                <a:latin typeface="Calibri" charset="0"/>
                <a:ea typeface="MS PGothic" charset="0"/>
                <a:cs typeface="MS PGothic" charset="0"/>
              </a:defRPr>
            </a:lvl2pPr>
            <a:lvl3pPr marL="11430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3pPr>
            <a:lvl4pPr marL="16002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4pPr>
            <a:lvl5pPr marL="20574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9pPr>
          </a:lstStyle>
          <a:p>
            <a:fld id="{E6A67B78-3D9F-204E-8631-8C25B0287772}" type="slidenum">
              <a:rPr lang="it-IT" sz="1100">
                <a:solidFill>
                  <a:srgbClr val="000000"/>
                </a:solidFill>
                <a:latin typeface="Times New Roman" charset="0"/>
              </a:rPr>
              <a:pPr/>
              <a:t>20</a:t>
            </a:fld>
            <a:endParaRPr lang="it-IT" sz="1100">
              <a:solidFill>
                <a:srgbClr val="000000"/>
              </a:solidFill>
              <a:latin typeface="Times New Roman" charset="0"/>
            </a:endParaRPr>
          </a:p>
        </p:txBody>
      </p:sp>
      <p:sp>
        <p:nvSpPr>
          <p:cNvPr id="80899" name="Text Box 1"/>
          <p:cNvSpPr txBox="1">
            <a:spLocks noChangeArrowheads="1"/>
          </p:cNvSpPr>
          <p:nvPr/>
        </p:nvSpPr>
        <p:spPr bwMode="auto">
          <a:xfrm>
            <a:off x="3886200" y="8685213"/>
            <a:ext cx="29638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8903" tIns="41030" rIns="78903" bIns="4103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9pPr>
          </a:lstStyle>
          <a:p>
            <a:pPr algn="r"/>
            <a:fld id="{45D76FBD-40E8-9942-8FA1-169D115375F7}" type="slidenum">
              <a:rPr lang="it-IT" sz="1100">
                <a:solidFill>
                  <a:srgbClr val="000000"/>
                </a:solidFill>
                <a:latin typeface="Times New Roman" charset="0"/>
              </a:rPr>
              <a:pPr algn="r"/>
              <a:t>20</a:t>
            </a:fld>
            <a:endParaRPr lang="it-IT" sz="1100">
              <a:solidFill>
                <a:srgbClr val="000000"/>
              </a:solidFill>
              <a:latin typeface="Times New Roman" charset="0"/>
            </a:endParaRPr>
          </a:p>
        </p:txBody>
      </p:sp>
      <p:sp>
        <p:nvSpPr>
          <p:cNvPr id="80900" name="Text Box 2"/>
          <p:cNvSpPr txBox="1">
            <a:spLocks noChangeArrowheads="1"/>
          </p:cNvSpPr>
          <p:nvPr/>
        </p:nvSpPr>
        <p:spPr bwMode="auto">
          <a:xfrm>
            <a:off x="1036638" y="585788"/>
            <a:ext cx="4148137" cy="2933700"/>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it-IT" sz="1800"/>
          </a:p>
        </p:txBody>
      </p:sp>
      <p:sp>
        <p:nvSpPr>
          <p:cNvPr id="80901" name="Text Box 3"/>
          <p:cNvSpPr>
            <a:spLocks noGrp="1" noChangeArrowheads="1"/>
          </p:cNvSpPr>
          <p:nvPr>
            <p:ph type="body"/>
          </p:nvPr>
        </p:nvSpPr>
        <p:spPr bwMode="auto">
          <a:xfrm>
            <a:off x="914400" y="4343400"/>
            <a:ext cx="5013325"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r>
              <a:rPr lang="it-IT" sz="1200" b="0" i="0" u="none" strike="noStrike" kern="1200" dirty="0">
                <a:solidFill>
                  <a:schemeClr val="tx1"/>
                </a:solidFill>
                <a:effectLst/>
                <a:latin typeface="+mn-lt"/>
                <a:ea typeface="+mn-ea"/>
                <a:cs typeface="+mn-cs"/>
              </a:rPr>
              <a:t>Con il termine </a:t>
            </a:r>
            <a:r>
              <a:rPr lang="it-IT" sz="1200" b="1" i="0" u="none" strike="noStrike" kern="1200" dirty="0">
                <a:solidFill>
                  <a:schemeClr val="tx1"/>
                </a:solidFill>
                <a:effectLst/>
                <a:latin typeface="+mn-lt"/>
                <a:ea typeface="+mn-ea"/>
                <a:cs typeface="+mn-cs"/>
              </a:rPr>
              <a:t>cariotipo</a:t>
            </a:r>
            <a:r>
              <a:rPr lang="it-IT" sz="1200" b="0" i="0" u="none" strike="noStrike" kern="1200" dirty="0">
                <a:solidFill>
                  <a:schemeClr val="tx1"/>
                </a:solidFill>
                <a:effectLst/>
                <a:latin typeface="+mn-lt"/>
                <a:ea typeface="+mn-ea"/>
                <a:cs typeface="+mn-cs"/>
              </a:rPr>
              <a:t> si indica, in </a:t>
            </a:r>
            <a:r>
              <a:rPr lang="it-IT" sz="1200" b="0" i="0" u="none" strike="noStrike" kern="1200" dirty="0">
                <a:solidFill>
                  <a:schemeClr val="tx1"/>
                </a:solidFill>
                <a:effectLst/>
                <a:latin typeface="+mn-lt"/>
                <a:ea typeface="+mn-ea"/>
                <a:cs typeface="+mn-cs"/>
                <a:hlinkClick r:id="rId3" tooltip="Citogenetica"/>
              </a:rPr>
              <a:t>citogenetica</a:t>
            </a:r>
            <a:r>
              <a:rPr lang="it-IT" sz="1200" b="0" i="0" u="none" strike="noStrike" kern="1200" dirty="0">
                <a:solidFill>
                  <a:schemeClr val="tx1"/>
                </a:solidFill>
                <a:effectLst/>
                <a:latin typeface="+mn-lt"/>
                <a:ea typeface="+mn-ea"/>
                <a:cs typeface="+mn-cs"/>
              </a:rPr>
              <a:t>, la costituzione del patrimonio </a:t>
            </a:r>
            <a:r>
              <a:rPr lang="it-IT" sz="1200" b="0" i="0" u="none" strike="noStrike" kern="1200" dirty="0">
                <a:solidFill>
                  <a:schemeClr val="tx1"/>
                </a:solidFill>
                <a:effectLst/>
                <a:latin typeface="+mn-lt"/>
                <a:ea typeface="+mn-ea"/>
                <a:cs typeface="+mn-cs"/>
                <a:hlinkClick r:id="rId4" tooltip="Cromosoma"/>
              </a:rPr>
              <a:t>cromosomico</a:t>
            </a:r>
            <a:r>
              <a:rPr lang="it-IT" sz="1200" b="0" i="0" u="none" strike="noStrike" kern="1200" dirty="0">
                <a:solidFill>
                  <a:schemeClr val="tx1"/>
                </a:solidFill>
                <a:effectLst/>
                <a:latin typeface="+mn-lt"/>
                <a:ea typeface="+mn-ea"/>
                <a:cs typeface="+mn-cs"/>
              </a:rPr>
              <a:t> di una specie dal punto di vista </a:t>
            </a:r>
            <a:r>
              <a:rPr lang="it-IT" sz="1200" b="0" i="0" u="none" strike="noStrike" kern="1200" dirty="0">
                <a:solidFill>
                  <a:schemeClr val="tx1"/>
                </a:solidFill>
                <a:effectLst/>
                <a:latin typeface="+mn-lt"/>
                <a:ea typeface="+mn-ea"/>
                <a:cs typeface="+mn-cs"/>
                <a:hlinkClick r:id="rId5" tooltip="Morfologia (biologia)"/>
              </a:rPr>
              <a:t>morfologico</a:t>
            </a:r>
            <a:r>
              <a:rPr lang="it-IT" sz="1200" b="0" i="0" u="none" strike="noStrike" kern="1200" dirty="0">
                <a:solidFill>
                  <a:schemeClr val="tx1"/>
                </a:solidFill>
                <a:effectLst/>
                <a:latin typeface="+mn-lt"/>
                <a:ea typeface="+mn-ea"/>
                <a:cs typeface="+mn-cs"/>
              </a:rPr>
              <a:t>. Con l'ausilio del microscopio ottico si valutano la lunghezza, la posizione dei centromeri, il pattern di bandeggio, eventuali differenze tra i cromosomi sessuali, ed eventuali altre caratteristiche fisiche</a:t>
            </a:r>
            <a:r>
              <a:rPr lang="it-IT" sz="1200" b="0" i="0" u="none" strike="noStrike" kern="1200" baseline="30000" dirty="0">
                <a:solidFill>
                  <a:schemeClr val="tx1"/>
                </a:solidFill>
                <a:effectLst/>
                <a:latin typeface="+mn-lt"/>
                <a:ea typeface="+mn-ea"/>
                <a:cs typeface="+mn-cs"/>
                <a:hlinkClick r:id="rId6"/>
              </a:rPr>
              <a:t>[1]</a:t>
            </a:r>
            <a:r>
              <a:rPr lang="it-IT" sz="1200" b="0" i="0" u="none" strike="noStrike" kern="1200" dirty="0">
                <a:solidFill>
                  <a:schemeClr val="tx1"/>
                </a:solidFill>
                <a:effectLst/>
                <a:latin typeface="+mn-lt"/>
                <a:ea typeface="+mn-ea"/>
                <a:cs typeface="+mn-cs"/>
              </a:rPr>
              <a:t>. </a:t>
            </a:r>
          </a:p>
          <a:p>
            <a:r>
              <a:rPr lang="it-IT" sz="1200" b="0" i="0" u="none" strike="noStrike" kern="1200" dirty="0">
                <a:solidFill>
                  <a:schemeClr val="tx1"/>
                </a:solidFill>
                <a:effectLst/>
                <a:latin typeface="+mn-lt"/>
                <a:ea typeface="+mn-ea"/>
                <a:cs typeface="+mn-cs"/>
              </a:rPr>
              <a:t>Il cariotipo di un individuo è dato pertanto dal numero e dalla morfologia dei suoi cromosomi. </a:t>
            </a:r>
          </a:p>
          <a:p>
            <a:endParaRPr lang="it-IT" dirty="0">
              <a:latin typeface="Calibri"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33413" algn="l"/>
                <a:tab pos="1268413" algn="l"/>
                <a:tab pos="1903413" algn="l"/>
                <a:tab pos="2538413" algn="l"/>
              </a:tabLst>
              <a:defRPr sz="1200">
                <a:solidFill>
                  <a:schemeClr val="tx1"/>
                </a:solidFill>
                <a:latin typeface="Calibri" charset="0"/>
                <a:ea typeface="MS PGothic" charset="0"/>
                <a:cs typeface="MS PGothic" charset="0"/>
              </a:defRPr>
            </a:lvl1pPr>
            <a:lvl2pPr marL="742950" indent="-285750">
              <a:tabLst>
                <a:tab pos="633413" algn="l"/>
                <a:tab pos="1268413" algn="l"/>
                <a:tab pos="1903413" algn="l"/>
                <a:tab pos="2538413" algn="l"/>
              </a:tabLst>
              <a:defRPr sz="1200">
                <a:solidFill>
                  <a:schemeClr val="tx1"/>
                </a:solidFill>
                <a:latin typeface="Calibri" charset="0"/>
                <a:ea typeface="MS PGothic" charset="0"/>
                <a:cs typeface="MS PGothic" charset="0"/>
              </a:defRPr>
            </a:lvl2pPr>
            <a:lvl3pPr marL="11430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3pPr>
            <a:lvl4pPr marL="16002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4pPr>
            <a:lvl5pPr marL="20574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9pPr>
          </a:lstStyle>
          <a:p>
            <a:fld id="{43BEA7DE-81D7-F241-9F95-D476085C4D4C}" type="slidenum">
              <a:rPr lang="it-IT" sz="1100">
                <a:solidFill>
                  <a:srgbClr val="000000"/>
                </a:solidFill>
                <a:latin typeface="Times New Roman" charset="0"/>
              </a:rPr>
              <a:pPr/>
              <a:t>21</a:t>
            </a:fld>
            <a:endParaRPr lang="it-IT" sz="1100">
              <a:solidFill>
                <a:srgbClr val="000000"/>
              </a:solidFill>
              <a:latin typeface="Times New Roman" charset="0"/>
            </a:endParaRPr>
          </a:p>
        </p:txBody>
      </p:sp>
      <p:sp>
        <p:nvSpPr>
          <p:cNvPr id="84995" name="Text Box 1"/>
          <p:cNvSpPr txBox="1">
            <a:spLocks noChangeArrowheads="1"/>
          </p:cNvSpPr>
          <p:nvPr/>
        </p:nvSpPr>
        <p:spPr bwMode="auto">
          <a:xfrm>
            <a:off x="3886200" y="8685213"/>
            <a:ext cx="29638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8903" tIns="41030" rIns="78903" bIns="4103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9pPr>
          </a:lstStyle>
          <a:p>
            <a:pPr algn="r"/>
            <a:fld id="{5255DEFF-93F0-9A49-A012-6D03D3E91EF8}" type="slidenum">
              <a:rPr lang="it-IT" sz="1100">
                <a:solidFill>
                  <a:srgbClr val="000000"/>
                </a:solidFill>
                <a:latin typeface="Times New Roman" charset="0"/>
              </a:rPr>
              <a:pPr algn="r"/>
              <a:t>21</a:t>
            </a:fld>
            <a:endParaRPr lang="it-IT" sz="1100">
              <a:solidFill>
                <a:srgbClr val="000000"/>
              </a:solidFill>
              <a:latin typeface="Times New Roman" charset="0"/>
            </a:endParaRPr>
          </a:p>
        </p:txBody>
      </p:sp>
      <p:sp>
        <p:nvSpPr>
          <p:cNvPr id="84996" name="Text Box 2"/>
          <p:cNvSpPr txBox="1">
            <a:spLocks noChangeArrowheads="1"/>
          </p:cNvSpPr>
          <p:nvPr/>
        </p:nvSpPr>
        <p:spPr bwMode="auto">
          <a:xfrm>
            <a:off x="1036638" y="585788"/>
            <a:ext cx="4148137" cy="2933700"/>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it-IT" sz="1800"/>
          </a:p>
        </p:txBody>
      </p:sp>
      <p:sp>
        <p:nvSpPr>
          <p:cNvPr id="84997" name="Text Box 3"/>
          <p:cNvSpPr>
            <a:spLocks noGrp="1" noChangeArrowheads="1"/>
          </p:cNvSpPr>
          <p:nvPr>
            <p:ph type="body"/>
          </p:nvPr>
        </p:nvSpPr>
        <p:spPr bwMode="auto">
          <a:xfrm>
            <a:off x="914400" y="4343400"/>
            <a:ext cx="5013325"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it-IT">
              <a:latin typeface="Calibri"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33413" algn="l"/>
                <a:tab pos="1268413" algn="l"/>
                <a:tab pos="1903413" algn="l"/>
                <a:tab pos="2538413" algn="l"/>
              </a:tabLst>
              <a:defRPr sz="1200">
                <a:solidFill>
                  <a:schemeClr val="tx1"/>
                </a:solidFill>
                <a:latin typeface="Calibri" charset="0"/>
                <a:ea typeface="MS PGothic" charset="0"/>
                <a:cs typeface="MS PGothic" charset="0"/>
              </a:defRPr>
            </a:lvl1pPr>
            <a:lvl2pPr marL="742950" indent="-285750">
              <a:tabLst>
                <a:tab pos="633413" algn="l"/>
                <a:tab pos="1268413" algn="l"/>
                <a:tab pos="1903413" algn="l"/>
                <a:tab pos="2538413" algn="l"/>
              </a:tabLst>
              <a:defRPr sz="1200">
                <a:solidFill>
                  <a:schemeClr val="tx1"/>
                </a:solidFill>
                <a:latin typeface="Calibri" charset="0"/>
                <a:ea typeface="MS PGothic" charset="0"/>
                <a:cs typeface="MS PGothic" charset="0"/>
              </a:defRPr>
            </a:lvl2pPr>
            <a:lvl3pPr marL="11430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3pPr>
            <a:lvl4pPr marL="16002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4pPr>
            <a:lvl5pPr marL="20574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9pPr>
          </a:lstStyle>
          <a:p>
            <a:fld id="{3AF086F6-9670-5942-9380-7D28D16C8B91}" type="slidenum">
              <a:rPr lang="it-IT" sz="1100">
                <a:solidFill>
                  <a:srgbClr val="000000"/>
                </a:solidFill>
                <a:latin typeface="Times New Roman" charset="0"/>
              </a:rPr>
              <a:pPr/>
              <a:t>3</a:t>
            </a:fld>
            <a:endParaRPr lang="it-IT" sz="1100">
              <a:solidFill>
                <a:srgbClr val="000000"/>
              </a:solidFill>
              <a:latin typeface="Times New Roman" charset="0"/>
            </a:endParaRPr>
          </a:p>
        </p:txBody>
      </p:sp>
      <p:sp>
        <p:nvSpPr>
          <p:cNvPr id="64515" name="Text Box 1"/>
          <p:cNvSpPr txBox="1">
            <a:spLocks noChangeArrowheads="1"/>
          </p:cNvSpPr>
          <p:nvPr/>
        </p:nvSpPr>
        <p:spPr bwMode="auto">
          <a:xfrm>
            <a:off x="3886200" y="8685213"/>
            <a:ext cx="29638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8903" tIns="41030" rIns="78903" bIns="4103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9pPr>
          </a:lstStyle>
          <a:p>
            <a:pPr algn="r"/>
            <a:fld id="{9C54032A-D2B7-564F-88AB-1D209D1F3580}" type="slidenum">
              <a:rPr lang="it-IT" sz="1100">
                <a:solidFill>
                  <a:srgbClr val="000000"/>
                </a:solidFill>
                <a:latin typeface="Times New Roman" charset="0"/>
              </a:rPr>
              <a:pPr algn="r"/>
              <a:t>3</a:t>
            </a:fld>
            <a:endParaRPr lang="it-IT" sz="1100">
              <a:solidFill>
                <a:srgbClr val="000000"/>
              </a:solidFill>
              <a:latin typeface="Times New Roman" charset="0"/>
            </a:endParaRPr>
          </a:p>
        </p:txBody>
      </p:sp>
      <p:sp>
        <p:nvSpPr>
          <p:cNvPr id="64516" name="Text Box 2"/>
          <p:cNvSpPr txBox="1">
            <a:spLocks noChangeArrowheads="1"/>
          </p:cNvSpPr>
          <p:nvPr/>
        </p:nvSpPr>
        <p:spPr bwMode="auto">
          <a:xfrm>
            <a:off x="1036638" y="585788"/>
            <a:ext cx="4148137" cy="2933700"/>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it-IT" sz="1800"/>
          </a:p>
        </p:txBody>
      </p:sp>
      <p:sp>
        <p:nvSpPr>
          <p:cNvPr id="64517" name="Text Box 3"/>
          <p:cNvSpPr>
            <a:spLocks noGrp="1" noChangeArrowheads="1"/>
          </p:cNvSpPr>
          <p:nvPr>
            <p:ph type="body"/>
          </p:nvPr>
        </p:nvSpPr>
        <p:spPr bwMode="auto">
          <a:xfrm>
            <a:off x="914400" y="4343400"/>
            <a:ext cx="5013325"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it-IT" dirty="0">
                <a:latin typeface="Calibri" charset="0"/>
                <a:ea typeface="MS PGothic" charset="0"/>
              </a:rPr>
              <a:t>Una delle </a:t>
            </a:r>
            <a:r>
              <a:rPr lang="it-IT" dirty="0" err="1">
                <a:latin typeface="Calibri" charset="0"/>
                <a:ea typeface="MS PGothic" charset="0"/>
              </a:rPr>
              <a:t>caratt</a:t>
            </a:r>
            <a:r>
              <a:rPr lang="it-IT" dirty="0">
                <a:latin typeface="Calibri" charset="0"/>
                <a:ea typeface="MS PGothic" charset="0"/>
              </a:rPr>
              <a:t> dei viventi </a:t>
            </a:r>
            <a:r>
              <a:rPr lang="it-IT" dirty="0">
                <a:latin typeface="Calibri" charset="0"/>
                <a:ea typeface="MS PGothic" charset="0"/>
                <a:sym typeface="Wingdings" charset="0"/>
              </a:rPr>
              <a:t> </a:t>
            </a:r>
            <a:r>
              <a:rPr lang="it-IT" dirty="0" err="1">
                <a:latin typeface="Calibri" charset="0"/>
                <a:ea typeface="MS PGothic" charset="0"/>
                <a:sym typeface="Wingdings" charset="0"/>
              </a:rPr>
              <a:t>ripdouzione</a:t>
            </a:r>
            <a:r>
              <a:rPr lang="it-IT" dirty="0">
                <a:latin typeface="Calibri" charset="0"/>
                <a:ea typeface="MS PGothic" charset="0"/>
                <a:sym typeface="Wingdings" charset="0"/>
              </a:rPr>
              <a:t> su base cellulare</a:t>
            </a:r>
          </a:p>
          <a:p>
            <a:pPr marL="1827213" lvl="3" indent="-342900">
              <a:buFontTx/>
              <a:buChar char="–"/>
            </a:pPr>
            <a:r>
              <a:rPr lang="it-IT" dirty="0">
                <a:latin typeface="Tahoma" charset="0"/>
                <a:ea typeface="Arial" charset="0"/>
                <a:cs typeface="Arial" charset="0"/>
              </a:rPr>
              <a:t>Riproduzione asessuata</a:t>
            </a:r>
          </a:p>
          <a:p>
            <a:pPr marL="2516188" lvl="4" indent="-344488">
              <a:buFontTx/>
              <a:buChar char="–"/>
            </a:pPr>
            <a:r>
              <a:rPr lang="it-IT" dirty="0">
                <a:latin typeface="Tahoma" charset="0"/>
                <a:ea typeface="Arial" charset="0"/>
                <a:cs typeface="Arial" charset="0"/>
              </a:rPr>
              <a:t>Riproduzione di un intero organismo</a:t>
            </a:r>
            <a:br>
              <a:rPr lang="it-IT" dirty="0">
                <a:latin typeface="Tahoma" charset="0"/>
                <a:ea typeface="Arial" charset="0"/>
                <a:cs typeface="Arial" charset="0"/>
              </a:rPr>
            </a:br>
            <a:r>
              <a:rPr lang="it-IT" dirty="0">
                <a:latin typeface="Tahoma" charset="0"/>
                <a:ea typeface="Arial" charset="0"/>
                <a:cs typeface="Arial" charset="0"/>
              </a:rPr>
              <a:t>(negli unicellulari)</a:t>
            </a:r>
          </a:p>
          <a:p>
            <a:pPr marL="2516188" lvl="4" indent="-344488">
              <a:buFontTx/>
              <a:buChar char="–"/>
            </a:pPr>
            <a:r>
              <a:rPr lang="it-IT" dirty="0">
                <a:latin typeface="Tahoma" charset="0"/>
                <a:ea typeface="Arial" charset="0"/>
                <a:cs typeface="Arial" charset="0"/>
              </a:rPr>
              <a:t>Rinnovamento e riparazione dei tessuti</a:t>
            </a:r>
            <a:br>
              <a:rPr lang="it-IT" dirty="0">
                <a:latin typeface="Tahoma" charset="0"/>
                <a:ea typeface="Arial" charset="0"/>
                <a:cs typeface="Arial" charset="0"/>
              </a:rPr>
            </a:br>
            <a:r>
              <a:rPr lang="it-IT" dirty="0">
                <a:latin typeface="Tahoma" charset="0"/>
                <a:ea typeface="Arial" charset="0"/>
                <a:cs typeface="Arial" charset="0"/>
              </a:rPr>
              <a:t>(nei pluricellulari)</a:t>
            </a:r>
          </a:p>
          <a:p>
            <a:pPr marL="1827213" lvl="3" indent="-342900">
              <a:buFontTx/>
              <a:buChar char="–"/>
            </a:pPr>
            <a:r>
              <a:rPr lang="it-IT" dirty="0">
                <a:latin typeface="Tahoma" charset="0"/>
                <a:ea typeface="Arial" charset="0"/>
                <a:cs typeface="Arial" charset="0"/>
              </a:rPr>
              <a:t>Riproduzione sessuata</a:t>
            </a:r>
          </a:p>
          <a:p>
            <a:pPr marL="2516188" lvl="4" indent="-344488">
              <a:buFontTx/>
              <a:buChar char="–"/>
            </a:pPr>
            <a:r>
              <a:rPr lang="it-IT" dirty="0">
                <a:latin typeface="Tahoma" charset="0"/>
                <a:ea typeface="Arial" charset="0"/>
                <a:cs typeface="Arial" charset="0"/>
              </a:rPr>
              <a:t>Formazione delle cellule uovo e spermatozoo</a:t>
            </a:r>
          </a:p>
          <a:p>
            <a:pPr marL="2516188" lvl="4" indent="-344488">
              <a:buFontTx/>
              <a:buChar char="–"/>
            </a:pPr>
            <a:r>
              <a:rPr lang="it-IT" dirty="0">
                <a:latin typeface="Tahoma" charset="0"/>
                <a:ea typeface="Arial" charset="0"/>
                <a:cs typeface="Arial" charset="0"/>
              </a:rPr>
              <a:t>Sviluppo di un organismo dall’uovo fecondato all’adulto</a:t>
            </a:r>
          </a:p>
          <a:p>
            <a:pPr marL="2516188" lvl="4" indent="-344488">
              <a:buFontTx/>
              <a:buChar char="–"/>
            </a:pPr>
            <a:r>
              <a:rPr lang="it-IT" dirty="0">
                <a:latin typeface="Tahoma" charset="0"/>
                <a:ea typeface="Arial" charset="0"/>
                <a:cs typeface="Arial" charset="0"/>
              </a:rPr>
              <a:t>Rinnovamento e riparazione dei tessuti</a:t>
            </a:r>
          </a:p>
          <a:p>
            <a:endParaRPr lang="it-IT" dirty="0">
              <a:latin typeface="Calibri" charset="0"/>
              <a:ea typeface="MS PGothic" charset="0"/>
              <a:sym typeface="Wingdings" charset="0"/>
            </a:endParaRPr>
          </a:p>
          <a:p>
            <a:endParaRPr lang="it-IT" dirty="0">
              <a:latin typeface="Calibri" charset="0"/>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AF5BC7EC-1A43-C841-8812-1B1E0766AA4D}" type="slidenum">
              <a:rPr lang="en-US" sz="1200">
                <a:latin typeface="Times New Roman" charset="0"/>
              </a:rPr>
              <a:pPr/>
              <a:t>22</a:t>
            </a:fld>
            <a:endParaRPr lang="en-US" sz="1200">
              <a:latin typeface="Times New Roman" charset="0"/>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atin typeface="Times New Roman" charset="0"/>
                <a:ea typeface="ＭＳ Ｐゴシック" charset="0"/>
              </a:rPr>
              <a:t>Figura 8.7A La citodieresi di una cellula animale.</a:t>
            </a:r>
            <a:endParaRPr lang="en-US">
              <a:latin typeface="Times New Roman" charset="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58465C8D-CC7F-0C47-8A23-4086DB526F83}" type="slidenum">
              <a:rPr lang="en-US" sz="1200">
                <a:latin typeface="Times New Roman" charset="0"/>
              </a:rPr>
              <a:pPr/>
              <a:t>23</a:t>
            </a:fld>
            <a:endParaRPr lang="en-US" sz="1200">
              <a:latin typeface="Times New Roman"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atin typeface="Times New Roman" charset="0"/>
                <a:ea typeface="ＭＳ Ｐゴシック" charset="0"/>
              </a:rPr>
              <a:t>Figura 8.7B La citodieresi di una cellula vegetale.</a:t>
            </a:r>
            <a:endParaRPr lang="en-US">
              <a:latin typeface="Times New Roman" charset="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AA36DFD7-0A7B-8740-8F76-B3CF339ADC98}" type="slidenum">
              <a:rPr lang="en-US" sz="1200">
                <a:latin typeface="Times New Roman" charset="0"/>
              </a:rPr>
              <a:pPr/>
              <a:t>25</a:t>
            </a:fld>
            <a:endParaRPr lang="en-US" sz="1200">
              <a:latin typeface="Times New Roman"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rPr>
              <a:t>Figure 8.9A Mechanical model for the cell cycle control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it-IT" altLang="it-CH" sz="1200" dirty="0"/>
              <a:t>Segnali intracellulari che riguardano punti chiave del ciclo cellulare, detti </a:t>
            </a:r>
            <a:r>
              <a:rPr lang="it-IT" altLang="it-CH" sz="1200" i="1" dirty="0"/>
              <a:t>punti di controllo</a:t>
            </a:r>
            <a:r>
              <a:rPr lang="it-IT" altLang="it-CH" sz="1200" dirty="0"/>
              <a:t>, determinano se una cellula andrà incontro a un ciclo completo e si dividerà.</a:t>
            </a:r>
          </a:p>
          <a:p>
            <a:endParaRPr lang="it-CH" dirty="0"/>
          </a:p>
          <a:p>
            <a:r>
              <a:rPr lang="it-CH" dirty="0"/>
              <a:t>Per organismi pluricellulari una proliferazione continua sarebbe catastrofica</a:t>
            </a:r>
          </a:p>
          <a:p>
            <a:r>
              <a:rPr lang="it-CH" dirty="0"/>
              <a:t>Ogni cellula deve dividersi solo se l’organismo lo richiede</a:t>
            </a:r>
          </a:p>
          <a:p>
            <a:r>
              <a:rPr lang="it-CH" dirty="0"/>
              <a:t>Occorre un </a:t>
            </a:r>
            <a:r>
              <a:rPr lang="it-CH" b="1" dirty="0"/>
              <a:t>sistema di controllo del ciclo cellulare </a:t>
            </a:r>
          </a:p>
          <a:p>
            <a:pPr eaLnBrk="1" hangingPunct="1"/>
            <a:endParaRPr lang="en-US" dirty="0">
              <a:latin typeface="Times New Roman" charset="0"/>
              <a:ea typeface="ＭＳ Ｐゴシック" charset="0"/>
            </a:endParaRPr>
          </a:p>
        </p:txBody>
      </p:sp>
    </p:spTree>
    <p:extLst>
      <p:ext uri="{BB962C8B-B14F-4D97-AF65-F5344CB8AC3E}">
        <p14:creationId xmlns:p14="http://schemas.microsoft.com/office/powerpoint/2010/main" val="218980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9E728559-A195-B348-89E2-467DB2229D9A}" type="slidenum">
              <a:rPr lang="it-IT" smtClean="0"/>
              <a:t>27</a:t>
            </a:fld>
            <a:endParaRPr lang="it-IT"/>
          </a:p>
        </p:txBody>
      </p:sp>
    </p:spTree>
    <p:extLst>
      <p:ext uri="{BB962C8B-B14F-4D97-AF65-F5344CB8AC3E}">
        <p14:creationId xmlns:p14="http://schemas.microsoft.com/office/powerpoint/2010/main" val="376250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60E9DCCB-962F-E547-8A4E-15C02F6B73D2}" type="slidenum">
              <a:rPr lang="en-US" sz="1200">
                <a:latin typeface="Times New Roman" charset="0"/>
              </a:rPr>
              <a:pPr/>
              <a:t>28</a:t>
            </a:fld>
            <a:endParaRPr lang="en-US" sz="1200">
              <a:latin typeface="Times New Roman"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latin typeface="Times New Roman" charset="0"/>
              <a:ea typeface="ＭＳ Ｐゴシック" charset="0"/>
            </a:endParaRPr>
          </a:p>
        </p:txBody>
      </p:sp>
    </p:spTree>
    <p:extLst>
      <p:ext uri="{BB962C8B-B14F-4D97-AF65-F5344CB8AC3E}">
        <p14:creationId xmlns:p14="http://schemas.microsoft.com/office/powerpoint/2010/main" val="2310638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1" algn="just"/>
            <a:r>
              <a:rPr lang="it-IT" altLang="x-none" dirty="0"/>
              <a:t>differenziamento (neuroni) </a:t>
            </a:r>
          </a:p>
          <a:p>
            <a:pPr lvl="1" algn="just"/>
            <a:r>
              <a:rPr lang="it-IT" altLang="x-none" dirty="0"/>
              <a:t>inibizione da contatto (cellule normali)</a:t>
            </a:r>
          </a:p>
          <a:p>
            <a:pPr lvl="1" algn="just"/>
            <a:r>
              <a:rPr lang="it-IT" altLang="x-none" dirty="0"/>
              <a:t>Altro</a:t>
            </a:r>
          </a:p>
          <a:p>
            <a:pPr lvl="1" algn="just"/>
            <a:endParaRPr lang="it-IT" altLang="x-none" dirty="0"/>
          </a:p>
          <a:p>
            <a:pPr lvl="1" algn="just"/>
            <a:r>
              <a:rPr lang="it-IT" altLang="x-none" dirty="0"/>
              <a:t>Perché neurone e muscolo </a:t>
            </a:r>
            <a:r>
              <a:rPr lang="it-IT" altLang="x-none"/>
              <a:t>non escono mai??</a:t>
            </a:r>
            <a:endParaRPr lang="it-IT" altLang="x-none" dirty="0"/>
          </a:p>
          <a:p>
            <a:endParaRPr lang="it-CH" dirty="0"/>
          </a:p>
        </p:txBody>
      </p:sp>
      <p:sp>
        <p:nvSpPr>
          <p:cNvPr id="4" name="Segnaposto numero diapositiva 3"/>
          <p:cNvSpPr>
            <a:spLocks noGrp="1"/>
          </p:cNvSpPr>
          <p:nvPr>
            <p:ph type="sldNum" sz="quarter" idx="5"/>
          </p:nvPr>
        </p:nvSpPr>
        <p:spPr/>
        <p:txBody>
          <a:bodyPr/>
          <a:lstStyle/>
          <a:p>
            <a:fld id="{9E728559-A195-B348-89E2-467DB2229D9A}" type="slidenum">
              <a:rPr lang="it-IT" smtClean="0"/>
              <a:t>29</a:t>
            </a:fld>
            <a:endParaRPr lang="it-IT"/>
          </a:p>
        </p:txBody>
      </p:sp>
    </p:spTree>
    <p:extLst>
      <p:ext uri="{BB962C8B-B14F-4D97-AF65-F5344CB8AC3E}">
        <p14:creationId xmlns:p14="http://schemas.microsoft.com/office/powerpoint/2010/main" val="1304850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884EE11D-881F-F044-9B5A-AC0748F4A328}" type="slidenum">
              <a:rPr lang="en-US" sz="1200">
                <a:latin typeface="Times New Roman" charset="0"/>
              </a:rPr>
              <a:pPr/>
              <a:t>30</a:t>
            </a:fld>
            <a:endParaRPr lang="en-US" sz="1200">
              <a:latin typeface="Times New Roman" charset="0"/>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139825" lvl="2" indent="-344488">
              <a:buFontTx/>
              <a:buChar char="–"/>
            </a:pPr>
            <a:r>
              <a:rPr lang="en-US" sz="2400" dirty="0" err="1">
                <a:latin typeface="Tahoma" charset="0"/>
                <a:ea typeface="Arial" charset="0"/>
                <a:cs typeface="Arial" charset="0"/>
              </a:rPr>
              <a:t>Presenza</a:t>
            </a:r>
            <a:r>
              <a:rPr lang="en-US" sz="2400" dirty="0">
                <a:latin typeface="Tahoma" charset="0"/>
                <a:ea typeface="Arial" charset="0"/>
                <a:cs typeface="Arial" charset="0"/>
              </a:rPr>
              <a:t> di </a:t>
            </a:r>
            <a:r>
              <a:rPr lang="en-US" sz="2400" dirty="0" err="1">
                <a:latin typeface="Tahoma" charset="0"/>
                <a:ea typeface="Arial" charset="0"/>
                <a:cs typeface="Arial" charset="0"/>
              </a:rPr>
              <a:t>sostanze</a:t>
            </a:r>
            <a:r>
              <a:rPr lang="en-US" sz="2400" dirty="0">
                <a:latin typeface="Tahoma" charset="0"/>
                <a:ea typeface="Arial" charset="0"/>
                <a:cs typeface="Arial" charset="0"/>
              </a:rPr>
              <a:t> nutritive </a:t>
            </a:r>
            <a:r>
              <a:rPr lang="en-US" sz="2400" dirty="0" err="1">
                <a:latin typeface="Tahoma" charset="0"/>
                <a:ea typeface="Arial" charset="0"/>
                <a:cs typeface="Arial" charset="0"/>
              </a:rPr>
              <a:t>essenziali</a:t>
            </a:r>
            <a:endParaRPr lang="en-US" sz="2400" dirty="0">
              <a:latin typeface="Tahoma" charset="0"/>
              <a:ea typeface="Arial" charset="0"/>
              <a:cs typeface="Arial" charset="0"/>
            </a:endParaRPr>
          </a:p>
          <a:p>
            <a:pPr marL="1139825" lvl="2" indent="-344488">
              <a:buFontTx/>
              <a:buChar char="–"/>
            </a:pPr>
            <a:r>
              <a:rPr lang="it-IT" sz="2400" b="1" dirty="0">
                <a:latin typeface="Tahoma" charset="0"/>
                <a:ea typeface="Arial" charset="0"/>
                <a:cs typeface="Arial" charset="0"/>
              </a:rPr>
              <a:t>Fattori di crescita</a:t>
            </a:r>
            <a:r>
              <a:rPr lang="en-US" sz="2400" dirty="0">
                <a:latin typeface="Tahoma" charset="0"/>
                <a:ea typeface="Arial" charset="0"/>
                <a:cs typeface="Arial" charset="0"/>
              </a:rPr>
              <a:t>: </a:t>
            </a:r>
            <a:r>
              <a:rPr lang="en-US" sz="2400" dirty="0" err="1">
                <a:latin typeface="Tahoma" charset="0"/>
                <a:ea typeface="Arial" charset="0"/>
                <a:cs typeface="Arial" charset="0"/>
              </a:rPr>
              <a:t>proteine</a:t>
            </a:r>
            <a:r>
              <a:rPr lang="en-US" sz="2400" dirty="0">
                <a:latin typeface="Tahoma" charset="0"/>
                <a:ea typeface="Arial" charset="0"/>
                <a:cs typeface="Arial" charset="0"/>
              </a:rPr>
              <a:t> </a:t>
            </a:r>
            <a:r>
              <a:rPr lang="en-US" sz="2400" dirty="0" err="1">
                <a:latin typeface="Tahoma" charset="0"/>
                <a:ea typeface="Arial" charset="0"/>
                <a:cs typeface="Arial" charset="0"/>
              </a:rPr>
              <a:t>che</a:t>
            </a:r>
            <a:r>
              <a:rPr lang="en-US" sz="2400" dirty="0">
                <a:latin typeface="Tahoma" charset="0"/>
                <a:ea typeface="Arial" charset="0"/>
                <a:cs typeface="Arial" charset="0"/>
              </a:rPr>
              <a:t> </a:t>
            </a:r>
            <a:r>
              <a:rPr lang="en-US" sz="2400" dirty="0" err="1">
                <a:latin typeface="Tahoma" charset="0"/>
                <a:ea typeface="Arial" charset="0"/>
                <a:cs typeface="Arial" charset="0"/>
              </a:rPr>
              <a:t>stimolano</a:t>
            </a:r>
            <a:r>
              <a:rPr lang="en-US" sz="2400" dirty="0">
                <a:latin typeface="Tahoma" charset="0"/>
                <a:ea typeface="Arial" charset="0"/>
                <a:cs typeface="Arial" charset="0"/>
              </a:rPr>
              <a:t> la </a:t>
            </a:r>
            <a:r>
              <a:rPr lang="en-US" sz="2400" dirty="0" err="1">
                <a:latin typeface="Tahoma" charset="0"/>
                <a:ea typeface="Arial" charset="0"/>
                <a:cs typeface="Arial" charset="0"/>
              </a:rPr>
              <a:t>divisione</a:t>
            </a:r>
            <a:r>
              <a:rPr lang="en-US" sz="2400" dirty="0">
                <a:latin typeface="Tahoma" charset="0"/>
                <a:ea typeface="Arial" charset="0"/>
                <a:cs typeface="Arial" charset="0"/>
              </a:rPr>
              <a:t> </a:t>
            </a:r>
            <a:r>
              <a:rPr lang="en-US" sz="2400" dirty="0" err="1">
                <a:latin typeface="Tahoma" charset="0"/>
                <a:ea typeface="Arial" charset="0"/>
                <a:cs typeface="Arial" charset="0"/>
              </a:rPr>
              <a:t>cellulare</a:t>
            </a:r>
            <a:endParaRPr lang="en-US" sz="2400" dirty="0">
              <a:latin typeface="Tahoma" charset="0"/>
              <a:ea typeface="Arial" charset="0"/>
              <a:cs typeface="Arial" charset="0"/>
            </a:endParaRPr>
          </a:p>
          <a:p>
            <a:pPr marL="1139825" lvl="2" indent="-344488">
              <a:buFontTx/>
              <a:buChar char="–"/>
            </a:pPr>
            <a:r>
              <a:rPr lang="en-US" sz="2400" b="1" dirty="0" err="1">
                <a:latin typeface="Tahoma" charset="0"/>
                <a:ea typeface="Arial" charset="0"/>
                <a:cs typeface="Arial" charset="0"/>
              </a:rPr>
              <a:t>Inibizione</a:t>
            </a:r>
            <a:r>
              <a:rPr lang="en-US" sz="2400" b="1" dirty="0">
                <a:latin typeface="Tahoma" charset="0"/>
                <a:ea typeface="Arial" charset="0"/>
                <a:cs typeface="Arial" charset="0"/>
              </a:rPr>
              <a:t> da </a:t>
            </a:r>
            <a:r>
              <a:rPr lang="en-US" sz="2400" b="1" dirty="0" err="1">
                <a:latin typeface="Tahoma" charset="0"/>
                <a:ea typeface="Arial" charset="0"/>
                <a:cs typeface="Arial" charset="0"/>
              </a:rPr>
              <a:t>contatto</a:t>
            </a:r>
            <a:r>
              <a:rPr lang="en-US" sz="2400" dirty="0">
                <a:latin typeface="Tahoma" charset="0"/>
                <a:ea typeface="Arial" charset="0"/>
                <a:cs typeface="Arial" charset="0"/>
              </a:rPr>
              <a:t>:</a:t>
            </a:r>
            <a:r>
              <a:rPr lang="en-US" sz="2400" b="1" dirty="0">
                <a:latin typeface="Tahoma" charset="0"/>
                <a:ea typeface="Arial" charset="0"/>
                <a:cs typeface="Arial" charset="0"/>
              </a:rPr>
              <a:t> </a:t>
            </a:r>
            <a:r>
              <a:rPr lang="it-IT" sz="2400" dirty="0">
                <a:latin typeface="Tahoma" charset="0"/>
                <a:ea typeface="Arial" charset="0"/>
                <a:cs typeface="Arial" charset="0"/>
              </a:rPr>
              <a:t>la divisione cellulare può interrompersi quando la densità della popolazione cellulare è troppo alta</a:t>
            </a:r>
            <a:endParaRPr lang="en-US" sz="2400" dirty="0">
              <a:latin typeface="Tahoma" charset="0"/>
              <a:ea typeface="Arial" charset="0"/>
              <a:cs typeface="Arial" charset="0"/>
            </a:endParaRPr>
          </a:p>
          <a:p>
            <a:pPr marL="1139825" lvl="2" indent="-344488">
              <a:buFontTx/>
              <a:buChar char="–"/>
            </a:pPr>
            <a:r>
              <a:rPr lang="en-US" sz="2400" b="1" dirty="0" err="1">
                <a:latin typeface="Tahoma" charset="0"/>
                <a:ea typeface="Arial" charset="0"/>
                <a:cs typeface="Arial" charset="0"/>
              </a:rPr>
              <a:t>Dipendenza</a:t>
            </a:r>
            <a:r>
              <a:rPr lang="en-US" sz="2400" b="1" dirty="0">
                <a:latin typeface="Tahoma" charset="0"/>
                <a:ea typeface="Arial" charset="0"/>
                <a:cs typeface="Arial" charset="0"/>
              </a:rPr>
              <a:t> </a:t>
            </a:r>
            <a:r>
              <a:rPr lang="en-US" sz="2400" b="1" dirty="0" err="1">
                <a:latin typeface="Tahoma" charset="0"/>
                <a:ea typeface="Arial" charset="0"/>
                <a:cs typeface="Arial" charset="0"/>
              </a:rPr>
              <a:t>dall</a:t>
            </a:r>
            <a:r>
              <a:rPr lang="ja-JP" altLang="en-US" sz="2400" b="1" dirty="0">
                <a:latin typeface="Tahoma" charset="0"/>
                <a:ea typeface="Arial" charset="0"/>
                <a:cs typeface="Arial" charset="0"/>
              </a:rPr>
              <a:t>’</a:t>
            </a:r>
            <a:r>
              <a:rPr lang="en-US" sz="2400" b="1" dirty="0" err="1">
                <a:latin typeface="Tahoma" charset="0"/>
                <a:ea typeface="Arial" charset="0"/>
                <a:cs typeface="Arial" charset="0"/>
              </a:rPr>
              <a:t>ancoraggio</a:t>
            </a:r>
            <a:r>
              <a:rPr lang="en-US" sz="2400" dirty="0">
                <a:latin typeface="Tahoma" charset="0"/>
                <a:ea typeface="Arial" charset="0"/>
                <a:cs typeface="Arial" charset="0"/>
              </a:rPr>
              <a:t>: le cellule </a:t>
            </a:r>
            <a:r>
              <a:rPr lang="it-IT" sz="2400" dirty="0">
                <a:latin typeface="Tahoma" charset="0"/>
                <a:ea typeface="Arial" charset="0"/>
                <a:cs typeface="Arial" charset="0"/>
              </a:rPr>
              <a:t>si dividono soltanto se sono a contatto con una superficie solida</a:t>
            </a:r>
            <a:endParaRPr lang="en-US" sz="2400" b="1" dirty="0">
              <a:latin typeface="Tahoma" charset="0"/>
              <a:ea typeface="Arial" charset="0"/>
              <a:cs typeface="Arial" charset="0"/>
            </a:endParaRPr>
          </a:p>
          <a:p>
            <a:pPr eaLnBrk="1" hangingPunct="1"/>
            <a:endParaRPr lang="it-IT" dirty="0">
              <a:latin typeface="Times New Roman" charset="0"/>
              <a:ea typeface="ＭＳ Ｐゴシック" charset="0"/>
            </a:endParaRPr>
          </a:p>
        </p:txBody>
      </p:sp>
    </p:spTree>
    <p:extLst>
      <p:ext uri="{BB962C8B-B14F-4D97-AF65-F5344CB8AC3E}">
        <p14:creationId xmlns:p14="http://schemas.microsoft.com/office/powerpoint/2010/main" val="884967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AE84A5FB-0619-9F46-9466-7C2EAC1AB05F}" type="slidenum">
              <a:rPr lang="en-US" sz="1200">
                <a:latin typeface="Times New Roman" charset="0"/>
              </a:rPr>
              <a:pPr/>
              <a:t>31</a:t>
            </a:fld>
            <a:endParaRPr lang="en-US" sz="1200">
              <a:latin typeface="Times New Roman" charset="0"/>
            </a:endParaRPr>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a:latin typeface="Times New Roman" charset="0"/>
                <a:ea typeface="ＭＳ Ｐゴシック" charset="0"/>
              </a:rPr>
              <a:t>Figura 8.8A L’effetto dei fattori di crescita sulla divisione di cellule </a:t>
            </a:r>
            <a:r>
              <a:rPr lang="en-US" dirty="0" err="1">
                <a:latin typeface="Times New Roman" charset="0"/>
                <a:ea typeface="ＭＳ Ｐゴシック" charset="0"/>
              </a:rPr>
              <a:t>animali</a:t>
            </a:r>
            <a:r>
              <a:rPr lang="en-US" dirty="0">
                <a:latin typeface="Times New Roman" charset="0"/>
                <a:ea typeface="ＭＳ Ｐゴシック" charset="0"/>
              </a:rPr>
              <a:t> in </a:t>
            </a:r>
            <a:r>
              <a:rPr lang="en-US" dirty="0" err="1">
                <a:latin typeface="Times New Roman" charset="0"/>
                <a:ea typeface="ＭＳ Ｐゴシック" charset="0"/>
              </a:rPr>
              <a:t>coltura</a:t>
            </a:r>
            <a:r>
              <a:rPr lang="en-US" dirty="0">
                <a:latin typeface="Times New Roman" charset="0"/>
                <a:ea typeface="ＭＳ Ｐゴシック" charset="0"/>
              </a:rPr>
              <a:t>.</a:t>
            </a:r>
          </a:p>
          <a:p>
            <a:endParaRPr lang="en-US" dirty="0">
              <a:latin typeface="Times New Roman" charset="0"/>
              <a:ea typeface="ＭＳ Ｐゴシック"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2400" dirty="0" err="1">
                <a:latin typeface="Tahoma" charset="0"/>
                <a:ea typeface="Arial" charset="0"/>
                <a:cs typeface="Arial" charset="0"/>
              </a:rPr>
              <a:t>proteine</a:t>
            </a:r>
            <a:r>
              <a:rPr lang="en-US" sz="2400" dirty="0">
                <a:latin typeface="Tahoma" charset="0"/>
                <a:ea typeface="Arial" charset="0"/>
                <a:cs typeface="Arial" charset="0"/>
              </a:rPr>
              <a:t> </a:t>
            </a:r>
            <a:r>
              <a:rPr lang="en-US" sz="2400" dirty="0" err="1">
                <a:latin typeface="Tahoma" charset="0"/>
                <a:ea typeface="Arial" charset="0"/>
                <a:cs typeface="Arial" charset="0"/>
              </a:rPr>
              <a:t>che</a:t>
            </a:r>
            <a:r>
              <a:rPr lang="en-US" sz="2400" dirty="0">
                <a:latin typeface="Tahoma" charset="0"/>
                <a:ea typeface="Arial" charset="0"/>
                <a:cs typeface="Arial" charset="0"/>
              </a:rPr>
              <a:t> </a:t>
            </a:r>
            <a:r>
              <a:rPr lang="en-US" sz="2400" dirty="0" err="1">
                <a:latin typeface="Tahoma" charset="0"/>
                <a:ea typeface="Arial" charset="0"/>
                <a:cs typeface="Arial" charset="0"/>
              </a:rPr>
              <a:t>stimolano</a:t>
            </a:r>
            <a:r>
              <a:rPr lang="en-US" sz="2400" dirty="0">
                <a:latin typeface="Tahoma" charset="0"/>
                <a:ea typeface="Arial" charset="0"/>
                <a:cs typeface="Arial" charset="0"/>
              </a:rPr>
              <a:t> la </a:t>
            </a:r>
            <a:r>
              <a:rPr lang="en-US" sz="2400" dirty="0" err="1">
                <a:latin typeface="Tahoma" charset="0"/>
                <a:ea typeface="Arial" charset="0"/>
                <a:cs typeface="Arial" charset="0"/>
              </a:rPr>
              <a:t>divisione</a:t>
            </a:r>
            <a:r>
              <a:rPr lang="en-US" sz="2400" dirty="0">
                <a:latin typeface="Tahoma" charset="0"/>
                <a:ea typeface="Arial" charset="0"/>
                <a:cs typeface="Arial" charset="0"/>
              </a:rPr>
              <a:t> </a:t>
            </a:r>
            <a:r>
              <a:rPr lang="en-US" sz="2400" dirty="0" err="1">
                <a:latin typeface="Tahoma" charset="0"/>
                <a:ea typeface="Arial" charset="0"/>
                <a:cs typeface="Arial" charset="0"/>
              </a:rPr>
              <a:t>cellulare</a:t>
            </a:r>
            <a:endParaRPr lang="en-US" sz="2400" dirty="0">
              <a:latin typeface="Tahoma" charset="0"/>
              <a:ea typeface="Arial" charset="0"/>
              <a:cs typeface="Arial" charset="0"/>
            </a:endParaRPr>
          </a:p>
          <a:p>
            <a:endParaRPr lang="en-US" dirty="0">
              <a:latin typeface="Times New Roman" charset="0"/>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30049420-63E9-D340-A7C7-4CD96F503A72}" type="slidenum">
              <a:rPr lang="en-US" sz="1200">
                <a:latin typeface="Times New Roman" charset="0"/>
              </a:rPr>
              <a:pPr/>
              <a:t>32</a:t>
            </a:fld>
            <a:endParaRPr lang="en-US" sz="1200">
              <a:latin typeface="Times New Roman" charset="0"/>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atin typeface="Times New Roman" charset="0"/>
                <a:ea typeface="ＭＳ Ｐゴシック" charset="0"/>
              </a:rPr>
              <a:t>Figura 8.8B L’inibizione da contatto, osservata nelle cellule animali in coltura.</a:t>
            </a:r>
            <a:endParaRPr lang="en-US">
              <a:latin typeface="Times New Roman"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33</a:t>
            </a:fld>
            <a:endParaRPr lang="it-IT"/>
          </a:p>
        </p:txBody>
      </p:sp>
    </p:spTree>
    <p:extLst>
      <p:ext uri="{BB962C8B-B14F-4D97-AF65-F5344CB8AC3E}">
        <p14:creationId xmlns:p14="http://schemas.microsoft.com/office/powerpoint/2010/main" val="25656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633413" algn="l"/>
                <a:tab pos="1268413" algn="l"/>
                <a:tab pos="1903413" algn="l"/>
                <a:tab pos="2538413" algn="l"/>
              </a:tabLst>
              <a:defRPr sz="1200">
                <a:solidFill>
                  <a:schemeClr val="tx1"/>
                </a:solidFill>
                <a:latin typeface="Calibri" charset="0"/>
                <a:ea typeface="MS PGothic" charset="0"/>
                <a:cs typeface="MS PGothic" charset="0"/>
              </a:defRPr>
            </a:lvl1pPr>
            <a:lvl2pPr marL="742950" indent="-285750">
              <a:tabLst>
                <a:tab pos="633413" algn="l"/>
                <a:tab pos="1268413" algn="l"/>
                <a:tab pos="1903413" algn="l"/>
                <a:tab pos="2538413" algn="l"/>
              </a:tabLst>
              <a:defRPr sz="1200">
                <a:solidFill>
                  <a:schemeClr val="tx1"/>
                </a:solidFill>
                <a:latin typeface="Calibri" charset="0"/>
                <a:ea typeface="MS PGothic" charset="0"/>
                <a:cs typeface="MS PGothic" charset="0"/>
              </a:defRPr>
            </a:lvl2pPr>
            <a:lvl3pPr marL="11430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3pPr>
            <a:lvl4pPr marL="16002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4pPr>
            <a:lvl5pPr marL="2057400" indent="-228600">
              <a:tabLst>
                <a:tab pos="633413" algn="l"/>
                <a:tab pos="1268413" algn="l"/>
                <a:tab pos="1903413" algn="l"/>
                <a:tab pos="253841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633413" algn="l"/>
                <a:tab pos="1268413" algn="l"/>
                <a:tab pos="1903413" algn="l"/>
                <a:tab pos="2538413" algn="l"/>
              </a:tabLst>
              <a:defRPr sz="1200">
                <a:solidFill>
                  <a:schemeClr val="tx1"/>
                </a:solidFill>
                <a:latin typeface="Calibri" charset="0"/>
                <a:ea typeface="MS PGothic" charset="0"/>
                <a:cs typeface="MS PGothic" charset="0"/>
              </a:defRPr>
            </a:lvl9pPr>
          </a:lstStyle>
          <a:p>
            <a:fld id="{8CAD0112-D299-1F49-BF08-A772812C1215}" type="slidenum">
              <a:rPr lang="it-IT" sz="1100">
                <a:solidFill>
                  <a:srgbClr val="000000"/>
                </a:solidFill>
                <a:latin typeface="Times New Roman" charset="0"/>
              </a:rPr>
              <a:pPr/>
              <a:t>4</a:t>
            </a:fld>
            <a:endParaRPr lang="it-IT" sz="1100">
              <a:solidFill>
                <a:srgbClr val="000000"/>
              </a:solidFill>
              <a:latin typeface="Times New Roman" charset="0"/>
            </a:endParaRPr>
          </a:p>
        </p:txBody>
      </p:sp>
      <p:sp>
        <p:nvSpPr>
          <p:cNvPr id="65539" name="Text Box 1"/>
          <p:cNvSpPr txBox="1">
            <a:spLocks noChangeArrowheads="1"/>
          </p:cNvSpPr>
          <p:nvPr/>
        </p:nvSpPr>
        <p:spPr bwMode="auto">
          <a:xfrm>
            <a:off x="3886200" y="8685213"/>
            <a:ext cx="29638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8903" tIns="41030" rIns="78903" bIns="4103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charset="0"/>
                <a:ea typeface="MS PGothic" charset="0"/>
                <a:cs typeface="MS PGothic" charset="0"/>
              </a:defRPr>
            </a:lvl9pPr>
          </a:lstStyle>
          <a:p>
            <a:pPr algn="r"/>
            <a:fld id="{89E76FD1-3B78-6C4F-A9F6-FEED686A849F}" type="slidenum">
              <a:rPr lang="it-IT" sz="1100">
                <a:solidFill>
                  <a:srgbClr val="000000"/>
                </a:solidFill>
                <a:latin typeface="Times New Roman" charset="0"/>
              </a:rPr>
              <a:pPr algn="r"/>
              <a:t>4</a:t>
            </a:fld>
            <a:endParaRPr lang="it-IT" sz="1100">
              <a:solidFill>
                <a:srgbClr val="000000"/>
              </a:solidFill>
              <a:latin typeface="Times New Roman" charset="0"/>
            </a:endParaRPr>
          </a:p>
        </p:txBody>
      </p:sp>
      <p:sp>
        <p:nvSpPr>
          <p:cNvPr id="65540" name="Text Box 2"/>
          <p:cNvSpPr txBox="1">
            <a:spLocks noChangeArrowheads="1"/>
          </p:cNvSpPr>
          <p:nvPr/>
        </p:nvSpPr>
        <p:spPr bwMode="auto">
          <a:xfrm>
            <a:off x="1036638" y="585788"/>
            <a:ext cx="4148137" cy="2933700"/>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it-IT" sz="1800"/>
          </a:p>
        </p:txBody>
      </p:sp>
      <p:sp>
        <p:nvSpPr>
          <p:cNvPr id="65541" name="Text Box 3"/>
          <p:cNvSpPr>
            <a:spLocks noGrp="1" noChangeArrowheads="1"/>
          </p:cNvSpPr>
          <p:nvPr>
            <p:ph type="body"/>
          </p:nvPr>
        </p:nvSpPr>
        <p:spPr bwMode="auto">
          <a:xfrm>
            <a:off x="914400" y="4343400"/>
            <a:ext cx="5013325"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it-IT">
                <a:latin typeface="Calibri" charset="0"/>
                <a:ea typeface="MS PGothic" charset="0"/>
              </a:rPr>
              <a:t>I procarioti si riproducono per scissione binaria</a:t>
            </a:r>
          </a:p>
          <a:p>
            <a:r>
              <a:rPr lang="it-IT">
                <a:latin typeface="Calibri" charset="0"/>
                <a:ea typeface="MS PGothic" charset="0"/>
              </a:rPr>
              <a:t>I procarioti si riproducono per </a:t>
            </a:r>
            <a:r>
              <a:rPr lang="it-IT" b="1">
                <a:latin typeface="Calibri" charset="0"/>
                <a:ea typeface="MS PGothic" charset="0"/>
              </a:rPr>
              <a:t>riproduzione asessuata</a:t>
            </a:r>
            <a:r>
              <a:rPr lang="it-IT">
                <a:latin typeface="Calibri" charset="0"/>
                <a:ea typeface="MS PGothic" charset="0"/>
              </a:rPr>
              <a:t> mediante un tipo di divisione cellulare detta </a:t>
            </a:r>
            <a:r>
              <a:rPr lang="it-IT" b="1">
                <a:latin typeface="Calibri" charset="0"/>
                <a:ea typeface="MS PGothic" charset="0"/>
              </a:rPr>
              <a:t>scissione binaria</a:t>
            </a:r>
            <a:r>
              <a:rPr lang="it-IT">
                <a:latin typeface="Calibri" charset="0"/>
                <a:ea typeface="MS PGothic" charset="0"/>
              </a:rPr>
              <a:t>. </a:t>
            </a:r>
            <a:endParaRPr lang="en-US">
              <a:latin typeface="Calibri" charset="0"/>
              <a:ea typeface="MS PGothic" charset="0"/>
            </a:endParaRPr>
          </a:p>
          <a:p>
            <a:endParaRPr lang="it-IT">
              <a:latin typeface="Calibri" charset="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34</a:t>
            </a:fld>
            <a:endParaRPr lang="it-IT"/>
          </a:p>
        </p:txBody>
      </p:sp>
    </p:spTree>
    <p:extLst>
      <p:ext uri="{BB962C8B-B14F-4D97-AF65-F5344CB8AC3E}">
        <p14:creationId xmlns:p14="http://schemas.microsoft.com/office/powerpoint/2010/main" val="373334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35</a:t>
            </a:fld>
            <a:endParaRPr lang="it-IT"/>
          </a:p>
        </p:txBody>
      </p:sp>
    </p:spTree>
    <p:extLst>
      <p:ext uri="{BB962C8B-B14F-4D97-AF65-F5344CB8AC3E}">
        <p14:creationId xmlns:p14="http://schemas.microsoft.com/office/powerpoint/2010/main" val="619026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C6B1696B-7C7D-D84A-9DA7-0B7CA8F15082}" type="slidenum">
              <a:rPr lang="en-US" sz="1200">
                <a:latin typeface="Times New Roman" charset="0"/>
              </a:rPr>
              <a:pPr/>
              <a:t>37</a:t>
            </a:fld>
            <a:endParaRPr lang="en-US" sz="1200">
              <a:latin typeface="Times New Roman" charset="0"/>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rPr>
              <a:t>Figure 8.9B How a growth factor signals the cell cycle control system.</a:t>
            </a:r>
          </a:p>
          <a:p>
            <a:pPr eaLnBrk="1" hangingPunct="1"/>
            <a:endParaRPr lang="en-US">
              <a:latin typeface="Times New Roman" charset="0"/>
              <a:ea typeface="ＭＳ Ｐゴシック" charset="0"/>
            </a:endParaRPr>
          </a:p>
          <a:p>
            <a:pPr eaLnBrk="1" hangingPunct="1"/>
            <a:endParaRPr lang="en-US">
              <a:latin typeface="Times New Roman"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9E728559-A195-B348-89E2-467DB2229D9A}" type="slidenum">
              <a:rPr lang="it-IT" smtClean="0"/>
              <a:t>42</a:t>
            </a:fld>
            <a:endParaRPr lang="it-IT"/>
          </a:p>
        </p:txBody>
      </p:sp>
    </p:spTree>
    <p:extLst>
      <p:ext uri="{BB962C8B-B14F-4D97-AF65-F5344CB8AC3E}">
        <p14:creationId xmlns:p14="http://schemas.microsoft.com/office/powerpoint/2010/main" val="397548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CF9E18A6-C928-1F49-BB47-534F91F31053}" type="slidenum">
              <a:rPr lang="en-US" sz="1200">
                <a:latin typeface="Times New Roman" charset="0"/>
              </a:rPr>
              <a:pPr/>
              <a:t>5</a:t>
            </a:fld>
            <a:endParaRPr lang="en-US" sz="1200">
              <a:latin typeface="Times New Roman"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atin typeface="Times New Roman" charset="0"/>
                <a:ea typeface="ＭＳ Ｐゴシック" charset="0"/>
              </a:rPr>
              <a:t>Figura 8.3A La scissione binaria di una cellula procariote.</a:t>
            </a:r>
            <a:endParaRPr lang="en-US">
              <a:latin typeface="Times New Roman" charset="0"/>
              <a:ea typeface="ＭＳ Ｐゴシック" charset="0"/>
            </a:endParaRPr>
          </a:p>
        </p:txBody>
      </p:sp>
    </p:spTree>
    <p:extLst>
      <p:ext uri="{BB962C8B-B14F-4D97-AF65-F5344CB8AC3E}">
        <p14:creationId xmlns:p14="http://schemas.microsoft.com/office/powerpoint/2010/main" val="284660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latin typeface="Calibri" charset="0"/>
                <a:ea typeface="MS PGothic" charset="0"/>
              </a:rPr>
              <a:t>I geni sono su più molecole di DNA nel nucleo (eccezione: DNA mitocondriale)</a:t>
            </a:r>
          </a:p>
          <a:p>
            <a:pPr marL="455613" lvl="1">
              <a:spcBef>
                <a:spcPct val="15000"/>
              </a:spcBef>
            </a:pPr>
            <a:r>
              <a:rPr lang="it-IT" dirty="0">
                <a:latin typeface="Calibri" charset="0"/>
                <a:ea typeface="MS PGothic" charset="0"/>
              </a:rPr>
              <a:t>Diversi livelli di organizzazione della cromatina</a:t>
            </a:r>
          </a:p>
          <a:p>
            <a:pPr marL="855663" lvl="2">
              <a:spcBef>
                <a:spcPct val="15000"/>
              </a:spcBef>
            </a:pPr>
            <a:r>
              <a:rPr lang="it-IT" dirty="0">
                <a:latin typeface="Calibri" charset="0"/>
                <a:ea typeface="MS PGothic" charset="0"/>
              </a:rPr>
              <a:t>Se una cellula non si sta dividendo: massa diffusa di filamenti di DNA molto lunghi associati a proteine</a:t>
            </a:r>
          </a:p>
          <a:p>
            <a:pPr marL="855663" lvl="2">
              <a:spcBef>
                <a:spcPct val="15000"/>
              </a:spcBef>
            </a:pPr>
            <a:r>
              <a:rPr lang="it-IT" dirty="0">
                <a:latin typeface="Calibri" charset="0"/>
                <a:ea typeface="MS PGothic" charset="0"/>
              </a:rPr>
              <a:t>cromosomi sono visibili solo quando le cellula si prepara alla divisione. </a:t>
            </a:r>
          </a:p>
          <a:p>
            <a:endParaRPr lang="it-IT" dirty="0"/>
          </a:p>
        </p:txBody>
      </p:sp>
      <p:sp>
        <p:nvSpPr>
          <p:cNvPr id="4" name="Segnaposto numero diapositiva 3"/>
          <p:cNvSpPr>
            <a:spLocks noGrp="1"/>
          </p:cNvSpPr>
          <p:nvPr>
            <p:ph type="sldNum" sz="quarter" idx="10"/>
          </p:nvPr>
        </p:nvSpPr>
        <p:spPr/>
        <p:txBody>
          <a:bodyPr/>
          <a:lstStyle/>
          <a:p>
            <a:fld id="{9E728559-A195-B348-89E2-467DB2229D9A}" type="slidenum">
              <a:rPr lang="it-IT" smtClean="0"/>
              <a:t>6</a:t>
            </a:fld>
            <a:endParaRPr lang="it-IT"/>
          </a:p>
        </p:txBody>
      </p:sp>
    </p:spTree>
    <p:extLst>
      <p:ext uri="{BB962C8B-B14F-4D97-AF65-F5344CB8AC3E}">
        <p14:creationId xmlns:p14="http://schemas.microsoft.com/office/powerpoint/2010/main" val="2862804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54F2190-0E47-3246-B0E3-1AEBCDEFC2FE}" type="slidenum">
              <a:rPr lang="en-US">
                <a:latin typeface="Times New Roman" charset="0"/>
                <a:cs typeface="Arial" charset="0"/>
              </a:rPr>
              <a:pPr/>
              <a:t>7</a:t>
            </a:fld>
            <a:endParaRPr lang="en-US">
              <a:latin typeface="Times New Roman" charset="0"/>
              <a:cs typeface="Arial"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dirty="0">
              <a:latin typeface="Times New Roman" charset="0"/>
              <a:ea typeface="MS PGothic" charset="0"/>
            </a:endParaRPr>
          </a:p>
          <a:p>
            <a:pPr eaLnBrk="1" hangingPunct="1"/>
            <a:r>
              <a:rPr lang="it-IT" dirty="0">
                <a:latin typeface="Times New Roman" charset="0"/>
                <a:ea typeface="MS PGothic" charset="0"/>
              </a:rPr>
              <a:t>I </a:t>
            </a:r>
            <a:r>
              <a:rPr lang="it-IT" dirty="0" err="1">
                <a:latin typeface="Times New Roman" charset="0"/>
                <a:ea typeface="MS PGothic" charset="0"/>
              </a:rPr>
              <a:t>cromosoi</a:t>
            </a:r>
            <a:r>
              <a:rPr lang="it-IT" dirty="0">
                <a:latin typeface="Times New Roman" charset="0"/>
                <a:ea typeface="MS PGothic" charset="0"/>
              </a:rPr>
              <a:t> eucariotici sono costituiti da cromatina, un </a:t>
            </a:r>
            <a:r>
              <a:rPr lang="it-IT" dirty="0" err="1">
                <a:latin typeface="Times New Roman" charset="0"/>
                <a:ea typeface="MS PGothic" charset="0"/>
              </a:rPr>
              <a:t>compelsso</a:t>
            </a:r>
            <a:r>
              <a:rPr lang="it-IT" dirty="0">
                <a:latin typeface="Times New Roman" charset="0"/>
                <a:ea typeface="MS PGothic" charset="0"/>
              </a:rPr>
              <a:t> formato da </a:t>
            </a:r>
            <a:r>
              <a:rPr lang="it-IT" dirty="0" err="1">
                <a:latin typeface="Times New Roman" charset="0"/>
                <a:ea typeface="MS PGothic" charset="0"/>
              </a:rPr>
              <a:t>dna</a:t>
            </a:r>
            <a:r>
              <a:rPr lang="it-IT" dirty="0">
                <a:latin typeface="Times New Roman" charset="0"/>
                <a:ea typeface="MS PGothic" charset="0"/>
              </a:rPr>
              <a:t> + proteine. Le </a:t>
            </a:r>
            <a:r>
              <a:rPr lang="it-IT" dirty="0" err="1">
                <a:latin typeface="Times New Roman" charset="0"/>
                <a:ea typeface="MS PGothic" charset="0"/>
              </a:rPr>
              <a:t>proteino</a:t>
            </a:r>
            <a:r>
              <a:rPr lang="it-IT" dirty="0">
                <a:latin typeface="Times New Roman" charset="0"/>
                <a:ea typeface="MS PGothic" charset="0"/>
              </a:rPr>
              <a:t> ad esso </a:t>
            </a:r>
            <a:r>
              <a:rPr lang="it-IT" dirty="0" err="1">
                <a:latin typeface="Times New Roman" charset="0"/>
                <a:ea typeface="MS PGothic" charset="0"/>
              </a:rPr>
              <a:t>asscoiate</a:t>
            </a:r>
            <a:r>
              <a:rPr lang="it-IT" dirty="0">
                <a:latin typeface="Times New Roman" charset="0"/>
                <a:ea typeface="MS PGothic" charset="0"/>
              </a:rPr>
              <a:t> </a:t>
            </a:r>
            <a:r>
              <a:rPr lang="it-IT" dirty="0" err="1">
                <a:latin typeface="Times New Roman" charset="0"/>
                <a:ea typeface="MS PGothic" charset="0"/>
              </a:rPr>
              <a:t>sbolgo</a:t>
            </a:r>
            <a:r>
              <a:rPr lang="it-IT" dirty="0">
                <a:latin typeface="Times New Roman" charset="0"/>
                <a:ea typeface="MS PGothic" charset="0"/>
              </a:rPr>
              <a:t> una funzione si SOSTEGNO della STUTTURS del cromosoma e contribuiscono al CONTROLLO DELL’ATTIVITA dei GENI</a:t>
            </a:r>
          </a:p>
          <a:p>
            <a:pPr eaLnBrk="1" hangingPunct="1"/>
            <a:endParaRPr lang="it-IT" dirty="0">
              <a:latin typeface="Times New Roman" charset="0"/>
              <a:ea typeface="MS PGothic" charset="0"/>
            </a:endParaRPr>
          </a:p>
          <a:p>
            <a:pPr eaLnBrk="1" hangingPunct="1"/>
            <a:r>
              <a:rPr lang="it-CH" dirty="0">
                <a:latin typeface="Calibri" charset="0"/>
                <a:ea typeface="MS PGothic" charset="0"/>
              </a:rPr>
              <a:t>Gli </a:t>
            </a:r>
            <a:r>
              <a:rPr lang="it-CH" b="1" dirty="0">
                <a:latin typeface="Calibri" charset="0"/>
                <a:ea typeface="MS PGothic" charset="0"/>
              </a:rPr>
              <a:t>istoni</a:t>
            </a:r>
            <a:r>
              <a:rPr lang="it-CH" dirty="0">
                <a:latin typeface="Calibri" charset="0"/>
                <a:ea typeface="MS PGothic" charset="0"/>
              </a:rPr>
              <a:t> sono proteine basiche che costituiscono la componente strutturale della cromatina. Risultano essere le più abbondanti proteine della cromatina andando a costituirne l'80-90% circa</a:t>
            </a:r>
            <a:r>
              <a:rPr lang="it-IT" dirty="0">
                <a:latin typeface="Times New Roman" charset="0"/>
                <a:ea typeface="MS PGothic" charset="0"/>
              </a:rPr>
              <a:t>3  La spiralizzazione del DNA in un cromosoma eucariote.</a:t>
            </a:r>
          </a:p>
          <a:p>
            <a:pPr eaLnBrk="1" hangingPunct="1"/>
            <a:endParaRPr lang="it-IT" dirty="0">
              <a:latin typeface="Times New Roman" charset="0"/>
              <a:ea typeface="MS PGothic" charset="0"/>
            </a:endParaRPr>
          </a:p>
          <a:p>
            <a:pPr eaLnBrk="1" hangingPunct="1"/>
            <a:r>
              <a:rPr lang="it-IT" dirty="0">
                <a:latin typeface="Times New Roman" charset="0"/>
                <a:ea typeface="MS PGothic" charset="0"/>
              </a:rPr>
              <a:t>Permettono la formazione della cromatina, </a:t>
            </a:r>
            <a:r>
              <a:rPr lang="it-IT" dirty="0">
                <a:latin typeface="Tahoma" charset="0"/>
                <a:ea typeface="MS PGothic" charset="0"/>
                <a:cs typeface="Arial" charset="0"/>
              </a:rPr>
              <a:t>mantengono la struttura del cromosoma e controllano l’attività dei suoi geni</a:t>
            </a:r>
            <a:endParaRPr lang="en-US" dirty="0">
              <a:latin typeface="Times New Roman"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E728559-A195-B348-89E2-467DB2229D9A}" type="slidenum">
              <a:rPr lang="it-IT" smtClean="0"/>
              <a:t>8</a:t>
            </a:fld>
            <a:endParaRPr lang="it-IT"/>
          </a:p>
        </p:txBody>
      </p:sp>
    </p:spTree>
    <p:extLst>
      <p:ext uri="{BB962C8B-B14F-4D97-AF65-F5344CB8AC3E}">
        <p14:creationId xmlns:p14="http://schemas.microsoft.com/office/powerpoint/2010/main" val="426326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20650" eaLnBrk="1" hangingPunct="1"/>
            <a:r>
              <a:rPr lang="it-IT" sz="1200" noProof="0" dirty="0">
                <a:latin typeface="Arial"/>
                <a:ea typeface="MS PGothic" charset="0"/>
                <a:cs typeface="Arial"/>
              </a:rPr>
              <a:t>Affinché la cellula riesca a replicare e distribuire una quantità cosi rilevante di DNA le molecole si presentano sotto forma di CROMOSOMI, strutture compatte che devono il proprio nome alla capacità di legare alcuni coloranti impiegati in microscopia ottica .</a:t>
            </a:r>
            <a:r>
              <a:rPr lang="it-IT" sz="1200" noProof="0" dirty="0">
                <a:latin typeface="Arial"/>
                <a:ea typeface="MS PGothic" charset="0"/>
                <a:cs typeface="Arial"/>
                <a:sym typeface="Wingdings" charset="0"/>
              </a:rPr>
              <a:t> croma= colore, soma = corpo!! </a:t>
            </a:r>
            <a:endParaRPr lang="it-IT" sz="1200" noProof="0" dirty="0">
              <a:latin typeface="Arial"/>
              <a:ea typeface="MS PGothic" charset="0"/>
              <a:cs typeface="Arial"/>
            </a:endParaRPr>
          </a:p>
          <a:p>
            <a:pPr indent="-120650" eaLnBrk="1" hangingPunct="1"/>
            <a:r>
              <a:rPr lang="it-IT" sz="1200" noProof="0" dirty="0">
                <a:latin typeface="Arial"/>
                <a:ea typeface="MS PGothic" charset="0"/>
                <a:cs typeface="Arial"/>
              </a:rPr>
              <a:t>Un cromosoma umano duplicato, visto al ME.  Durante la divisione cellulare, la cromatina si compatta formando cromosomi ben distinguibili al microscopio. Prima di cominciare a dividersi, la cellula duplica tutti i propri cromosomi</a:t>
            </a:r>
          </a:p>
          <a:p>
            <a:pPr marL="912813" lvl="1" indent="-342900" eaLnBrk="1" hangingPunct="1">
              <a:buFontTx/>
              <a:buChar char="–"/>
            </a:pPr>
            <a:r>
              <a:rPr lang="it-IT" sz="1200" b="1" noProof="0" dirty="0">
                <a:latin typeface="Arial"/>
                <a:ea typeface="MS PGothic" charset="0"/>
                <a:cs typeface="Arial"/>
              </a:rPr>
              <a:t>Al termine della duplicazione</a:t>
            </a:r>
            <a:r>
              <a:rPr lang="it-IT" sz="1200" noProof="0" dirty="0">
                <a:latin typeface="Arial"/>
                <a:ea typeface="MS PGothic" charset="0"/>
                <a:cs typeface="Arial"/>
              </a:rPr>
              <a:t> ciascun cromosoma appare formato da due copie, indicate come </a:t>
            </a:r>
            <a:r>
              <a:rPr lang="it-IT" sz="1200" b="1" noProof="0" dirty="0">
                <a:latin typeface="Arial"/>
                <a:ea typeface="MS PGothic" charset="0"/>
                <a:cs typeface="Arial"/>
              </a:rPr>
              <a:t>cromatidi fratelli</a:t>
            </a:r>
          </a:p>
          <a:p>
            <a:pPr marL="912813" lvl="1" indent="-342900" eaLnBrk="1" hangingPunct="1">
              <a:buFontTx/>
              <a:buChar char="–"/>
            </a:pPr>
            <a:r>
              <a:rPr lang="it-IT" sz="1200" noProof="0" dirty="0">
                <a:latin typeface="Arial"/>
                <a:ea typeface="MS PGothic" charset="0"/>
                <a:cs typeface="Arial"/>
              </a:rPr>
              <a:t>I due cromatidi appaiono uniti per un breve tratto, detto </a:t>
            </a:r>
            <a:r>
              <a:rPr lang="it-IT" sz="1200" b="1" noProof="0" dirty="0">
                <a:latin typeface="Arial"/>
                <a:ea typeface="MS PGothic" charset="0"/>
                <a:cs typeface="Arial"/>
              </a:rPr>
              <a:t>centromero. Inizialmente i cromatidi fratelli sono uniti da complessi proteici denominati </a:t>
            </a:r>
            <a:r>
              <a:rPr lang="it-IT" sz="1200" b="1" noProof="0" dirty="0" err="1">
                <a:latin typeface="Arial"/>
                <a:ea typeface="MS PGothic" charset="0"/>
                <a:cs typeface="Arial"/>
              </a:rPr>
              <a:t>coesine</a:t>
            </a:r>
            <a:r>
              <a:rPr lang="it-IT" sz="1200" b="1" noProof="0" dirty="0">
                <a:latin typeface="Arial"/>
                <a:ea typeface="MS PGothic" charset="0"/>
                <a:cs typeface="Arial"/>
              </a:rPr>
              <a:t> = coesione dei cromatidi fratelli.</a:t>
            </a:r>
          </a:p>
          <a:p>
            <a:pPr indent="-120650" eaLnBrk="1" hangingPunct="1"/>
            <a:r>
              <a:rPr lang="it-IT" sz="1200" noProof="0" dirty="0">
                <a:latin typeface="Arial"/>
                <a:ea typeface="MS PGothic" charset="0"/>
                <a:cs typeface="Arial"/>
              </a:rPr>
              <a:t>Ciascun cromosoma è una lunga molecola di DNA contenente migliaia di geni ed un certo numero di proteine legate ad essa .Queste proteine mantengono la struttura del cromosoma e controllano l’attività dei suoi geni. Il </a:t>
            </a:r>
            <a:r>
              <a:rPr lang="it-IT" sz="1200" b="1" noProof="0" dirty="0" err="1">
                <a:latin typeface="Arial"/>
                <a:ea typeface="MS PGothic" charset="0"/>
                <a:cs typeface="Arial"/>
              </a:rPr>
              <a:t>nro</a:t>
            </a:r>
            <a:r>
              <a:rPr lang="it-IT" sz="1200" b="1" noProof="0" dirty="0">
                <a:latin typeface="Arial"/>
                <a:ea typeface="MS PGothic" charset="0"/>
                <a:cs typeface="Arial"/>
              </a:rPr>
              <a:t> di cromosomi per ciascuna cellula è tipico per ciascuna specie!</a:t>
            </a:r>
            <a:r>
              <a:rPr lang="it-IT" sz="1200" noProof="0" dirty="0">
                <a:latin typeface="Arial"/>
                <a:ea typeface="MS PGothic" charset="0"/>
                <a:cs typeface="Arial"/>
              </a:rPr>
              <a:t> </a:t>
            </a:r>
          </a:p>
          <a:p>
            <a:pPr indent="-120650" eaLnBrk="1" hangingPunct="1"/>
            <a:endParaRPr lang="it-IT" sz="1200" noProof="0" dirty="0">
              <a:latin typeface="Arial"/>
              <a:ea typeface="MS PGothic" charset="0"/>
              <a:cs typeface="Arial"/>
              <a:sym typeface="Wingdings" charset="0"/>
            </a:endParaRPr>
          </a:p>
          <a:p>
            <a:pPr indent="-120650" eaLnBrk="1" hangingPunct="1"/>
            <a:r>
              <a:rPr lang="it-IT" sz="1200" noProof="0" dirty="0">
                <a:latin typeface="Arial"/>
                <a:ea typeface="MS PGothic" charset="0"/>
                <a:cs typeface="Arial"/>
                <a:sym typeface="Wingdings" charset="0"/>
              </a:rPr>
              <a:t>Le cellule riproduttive o gameti  </a:t>
            </a:r>
            <a:r>
              <a:rPr lang="it-IT" sz="1200" noProof="0" dirty="0" err="1">
                <a:latin typeface="Arial"/>
                <a:ea typeface="MS PGothic" charset="0"/>
                <a:cs typeface="Arial"/>
                <a:sym typeface="Wingdings" charset="0"/>
              </a:rPr>
              <a:t>nrispetto</a:t>
            </a:r>
            <a:r>
              <a:rPr lang="it-IT" sz="1200" noProof="0" dirty="0">
                <a:latin typeface="Arial"/>
                <a:ea typeface="MS PGothic" charset="0"/>
                <a:cs typeface="Arial"/>
                <a:sym typeface="Wingdings" charset="0"/>
              </a:rPr>
              <a:t> </a:t>
            </a:r>
            <a:r>
              <a:rPr lang="it-IT" sz="1200" noProof="0" dirty="0" err="1">
                <a:latin typeface="Arial"/>
                <a:ea typeface="MS PGothic" charset="0"/>
                <a:cs typeface="Arial"/>
                <a:sym typeface="Wingdings" charset="0"/>
              </a:rPr>
              <a:t>cell</a:t>
            </a:r>
            <a:r>
              <a:rPr lang="it-IT" sz="1200" noProof="0" dirty="0">
                <a:latin typeface="Arial"/>
                <a:ea typeface="MS PGothic" charset="0"/>
                <a:cs typeface="Arial"/>
                <a:sym typeface="Wingdings" charset="0"/>
              </a:rPr>
              <a:t> somatiche 2n.</a:t>
            </a:r>
          </a:p>
          <a:p>
            <a:pPr indent="-120650" eaLnBrk="1" hangingPunct="1"/>
            <a:endParaRPr lang="it-IT" sz="1200" noProof="0" dirty="0">
              <a:latin typeface="Arial"/>
              <a:ea typeface="MS PGothic" charset="0"/>
              <a:cs typeface="Arial"/>
            </a:endParaRPr>
          </a:p>
          <a:p>
            <a:pPr indent="-120650" eaLnBrk="1" hangingPunct="1"/>
            <a:r>
              <a:rPr lang="it-IT" sz="1200" noProof="0" dirty="0">
                <a:latin typeface="Arial"/>
                <a:ea typeface="MS PGothic" charset="0"/>
                <a:cs typeface="Arial"/>
              </a:rPr>
              <a:t>Nella </a:t>
            </a:r>
            <a:r>
              <a:rPr lang="it-IT" sz="1200" noProof="0" dirty="0" err="1">
                <a:latin typeface="Arial"/>
                <a:ea typeface="MS PGothic" charset="0"/>
                <a:cs typeface="Arial"/>
              </a:rPr>
              <a:t>fas</a:t>
            </a:r>
            <a:r>
              <a:rPr lang="it-IT" sz="1200" noProof="0" dirty="0">
                <a:latin typeface="Arial"/>
                <a:ea typeface="MS PGothic" charset="0"/>
                <a:cs typeface="Arial"/>
              </a:rPr>
              <a:t> </a:t>
            </a:r>
            <a:r>
              <a:rPr lang="it-IT" sz="1200" noProof="0" dirty="0" err="1">
                <a:latin typeface="Arial"/>
                <a:ea typeface="MS PGothic" charset="0"/>
                <a:cs typeface="Arial"/>
              </a:rPr>
              <a:t>succ</a:t>
            </a:r>
            <a:r>
              <a:rPr lang="it-IT" sz="1200" noProof="0" dirty="0">
                <a:latin typeface="Arial"/>
                <a:ea typeface="MS PGothic" charset="0"/>
                <a:cs typeface="Arial"/>
              </a:rPr>
              <a:t> della </a:t>
            </a:r>
            <a:r>
              <a:rPr lang="it-IT" sz="1200" noProof="0" dirty="0" err="1">
                <a:latin typeface="Arial"/>
                <a:ea typeface="MS PGothic" charset="0"/>
                <a:cs typeface="Arial"/>
              </a:rPr>
              <a:t>duplicaz</a:t>
            </a:r>
            <a:r>
              <a:rPr lang="it-IT" sz="1200" noProof="0" dirty="0">
                <a:latin typeface="Arial"/>
                <a:ea typeface="MS PGothic" charset="0"/>
                <a:cs typeface="Arial"/>
              </a:rPr>
              <a:t> </a:t>
            </a:r>
            <a:r>
              <a:rPr lang="it-IT" sz="1200" noProof="0" dirty="0">
                <a:latin typeface="Arial"/>
                <a:ea typeface="MS PGothic" charset="0"/>
                <a:cs typeface="Arial"/>
                <a:sym typeface="Wingdings" charset="0"/>
              </a:rPr>
              <a:t> </a:t>
            </a:r>
            <a:r>
              <a:rPr lang="it-IT" sz="1200" noProof="0" dirty="0" err="1">
                <a:latin typeface="Arial"/>
                <a:ea typeface="MS PGothic" charset="0"/>
                <a:cs typeface="Arial"/>
                <a:sym typeface="Wingdings" charset="0"/>
              </a:rPr>
              <a:t>cromaidi</a:t>
            </a:r>
            <a:r>
              <a:rPr lang="it-IT" sz="1200" noProof="0" dirty="0">
                <a:latin typeface="Arial"/>
                <a:ea typeface="MS PGothic" charset="0"/>
                <a:cs typeface="Arial"/>
                <a:sym typeface="Wingdings" charset="0"/>
              </a:rPr>
              <a:t> fratelli si staccano e si allontanano in modo da posizionarsi ciascuno in un nucleo diverso. </a:t>
            </a:r>
            <a:r>
              <a:rPr lang="it-IT" sz="1200" noProof="0" dirty="0" err="1">
                <a:latin typeface="Arial"/>
                <a:ea typeface="MS PGothic" charset="0"/>
                <a:cs typeface="Arial"/>
                <a:sym typeface="Wingdings" charset="0"/>
              </a:rPr>
              <a:t>Dicisione</a:t>
            </a:r>
            <a:r>
              <a:rPr lang="it-IT" sz="1200" noProof="0" dirty="0">
                <a:latin typeface="Arial"/>
                <a:ea typeface="MS PGothic" charset="0"/>
                <a:cs typeface="Arial"/>
                <a:sym typeface="Wingdings" charset="0"/>
              </a:rPr>
              <a:t> nucleo chiamata mitosi viene seguita da divisione citoplasma = citodieresi.</a:t>
            </a:r>
            <a:endParaRPr lang="it-IT" sz="1200" noProof="0" dirty="0">
              <a:latin typeface="Arial"/>
              <a:ea typeface="MS PGothic" charset="0"/>
              <a:cs typeface="Arial"/>
            </a:endParaRPr>
          </a:p>
          <a:p>
            <a:pPr indent="-120650" eaLnBrk="1" hangingPunct="1"/>
            <a:endParaRPr lang="en-US" sz="1200" b="1" dirty="0">
              <a:latin typeface="Arial"/>
              <a:ea typeface="MS PGothic" charset="0"/>
              <a:cs typeface="Arial"/>
            </a:endParaRPr>
          </a:p>
          <a:p>
            <a:pPr indent="-120650" eaLnBrk="1" hangingPunct="1"/>
            <a:endParaRPr lang="en-US" sz="1200" dirty="0">
              <a:latin typeface="Arial"/>
              <a:ea typeface="MS PGothic" charset="0"/>
              <a:cs typeface="Arial"/>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02005453-1A01-C04F-9DC8-0AD1C38724B9}" type="slidenum">
              <a:rPr lang="en-US"/>
              <a:pPr/>
              <a:t>9</a:t>
            </a:fld>
            <a:endParaRPr lang="en-US"/>
          </a:p>
        </p:txBody>
      </p:sp>
    </p:spTree>
    <p:extLst>
      <p:ext uri="{BB962C8B-B14F-4D97-AF65-F5344CB8AC3E}">
        <p14:creationId xmlns:p14="http://schemas.microsoft.com/office/powerpoint/2010/main" val="136915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E728559-A195-B348-89E2-467DB2229D9A}" type="slidenum">
              <a:rPr lang="it-IT" smtClean="0"/>
              <a:t>10</a:t>
            </a:fld>
            <a:endParaRPr lang="it-IT"/>
          </a:p>
        </p:txBody>
      </p:sp>
    </p:spTree>
    <p:extLst>
      <p:ext uri="{BB962C8B-B14F-4D97-AF65-F5344CB8AC3E}">
        <p14:creationId xmlns:p14="http://schemas.microsoft.com/office/powerpoint/2010/main" val="11421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fr-CH"/>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Fare clic per modificare lo stile del sottotitolo dello schema</a:t>
            </a:r>
            <a:endParaRPr lang="it-IT"/>
          </a:p>
        </p:txBody>
      </p:sp>
      <p:sp>
        <p:nvSpPr>
          <p:cNvPr id="4" name="Segnaposto data 3"/>
          <p:cNvSpPr>
            <a:spLocks noGrp="1"/>
          </p:cNvSpPr>
          <p:nvPr>
            <p:ph type="dt" sz="half" idx="10"/>
          </p:nvPr>
        </p:nvSpPr>
        <p:spPr/>
        <p:txBody>
          <a:bodyPr/>
          <a:lstStyle/>
          <a:p>
            <a:fld id="{01A77FB6-5396-1B4F-A1BD-C3E95863B0D9}" type="datetimeFigureOut">
              <a:rPr lang="it-IT" smtClean="0"/>
              <a:t>22/11/2018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291759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10"/>
          </p:nvPr>
        </p:nvSpPr>
        <p:spPr/>
        <p:txBody>
          <a:bodyPr/>
          <a:lstStyle/>
          <a:p>
            <a:fld id="{01A77FB6-5396-1B4F-A1BD-C3E95863B0D9}" type="datetimeFigureOut">
              <a:rPr lang="it-IT" smtClean="0"/>
              <a:t>22/11/2018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55911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fr-CH"/>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10"/>
          </p:nvPr>
        </p:nvSpPr>
        <p:spPr/>
        <p:txBody>
          <a:bodyPr/>
          <a:lstStyle/>
          <a:p>
            <a:fld id="{01A77FB6-5396-1B4F-A1BD-C3E95863B0D9}" type="datetimeFigureOut">
              <a:rPr lang="it-IT" smtClean="0"/>
              <a:t>22/11/2018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821941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contenuto 2"/>
          <p:cNvSpPr>
            <a:spLocks noGrp="1"/>
          </p:cNvSpPr>
          <p:nvPr>
            <p:ph idx="1"/>
          </p:nvPr>
        </p:nvSpPr>
        <p:spPr/>
        <p:txBody>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10"/>
          </p:nvPr>
        </p:nvSpPr>
        <p:spPr/>
        <p:txBody>
          <a:bodyPr/>
          <a:lstStyle/>
          <a:p>
            <a:fld id="{01A77FB6-5396-1B4F-A1BD-C3E95863B0D9}" type="datetimeFigureOut">
              <a:rPr lang="it-IT" smtClean="0"/>
              <a:t>22/11/2018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311272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fr-CH"/>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Fare clic per modificare gli stili del testo dello schema</a:t>
            </a:r>
          </a:p>
        </p:txBody>
      </p:sp>
      <p:sp>
        <p:nvSpPr>
          <p:cNvPr id="4" name="Segnaposto data 3"/>
          <p:cNvSpPr>
            <a:spLocks noGrp="1"/>
          </p:cNvSpPr>
          <p:nvPr>
            <p:ph type="dt" sz="half" idx="10"/>
          </p:nvPr>
        </p:nvSpPr>
        <p:spPr/>
        <p:txBody>
          <a:bodyPr/>
          <a:lstStyle/>
          <a:p>
            <a:fld id="{01A77FB6-5396-1B4F-A1BD-C3E95863B0D9}" type="datetimeFigureOut">
              <a:rPr lang="it-IT" smtClean="0"/>
              <a:t>22/11/2018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410427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5" name="Segnaposto data 4"/>
          <p:cNvSpPr>
            <a:spLocks noGrp="1"/>
          </p:cNvSpPr>
          <p:nvPr>
            <p:ph type="dt" sz="half" idx="10"/>
          </p:nvPr>
        </p:nvSpPr>
        <p:spPr/>
        <p:txBody>
          <a:bodyPr/>
          <a:lstStyle/>
          <a:p>
            <a:fld id="{01A77FB6-5396-1B4F-A1BD-C3E95863B0D9}" type="datetimeFigureOut">
              <a:rPr lang="it-IT" smtClean="0"/>
              <a:t>22/11/2018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39419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fr-CH"/>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7" name="Segnaposto data 6"/>
          <p:cNvSpPr>
            <a:spLocks noGrp="1"/>
          </p:cNvSpPr>
          <p:nvPr>
            <p:ph type="dt" sz="half" idx="10"/>
          </p:nvPr>
        </p:nvSpPr>
        <p:spPr/>
        <p:txBody>
          <a:bodyPr/>
          <a:lstStyle/>
          <a:p>
            <a:fld id="{01A77FB6-5396-1B4F-A1BD-C3E95863B0D9}" type="datetimeFigureOut">
              <a:rPr lang="it-IT" smtClean="0"/>
              <a:t>22/11/2018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3756391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a:t>Fare clic per modificare stile</a:t>
            </a:r>
            <a:endParaRPr lang="it-IT"/>
          </a:p>
        </p:txBody>
      </p:sp>
      <p:sp>
        <p:nvSpPr>
          <p:cNvPr id="3" name="Segnaposto data 2"/>
          <p:cNvSpPr>
            <a:spLocks noGrp="1"/>
          </p:cNvSpPr>
          <p:nvPr>
            <p:ph type="dt" sz="half" idx="10"/>
          </p:nvPr>
        </p:nvSpPr>
        <p:spPr/>
        <p:txBody>
          <a:bodyPr/>
          <a:lstStyle/>
          <a:p>
            <a:fld id="{01A77FB6-5396-1B4F-A1BD-C3E95863B0D9}" type="datetimeFigureOut">
              <a:rPr lang="it-IT" smtClean="0"/>
              <a:t>22/11/2018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170487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1A77FB6-5396-1B4F-A1BD-C3E95863B0D9}" type="datetimeFigureOut">
              <a:rPr lang="it-IT" smtClean="0"/>
              <a:t>22/11/2018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245379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fr-CH"/>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Fare clic per modificare gli stili del testo dello schema</a:t>
            </a:r>
          </a:p>
        </p:txBody>
      </p:sp>
      <p:sp>
        <p:nvSpPr>
          <p:cNvPr id="5" name="Segnaposto data 4"/>
          <p:cNvSpPr>
            <a:spLocks noGrp="1"/>
          </p:cNvSpPr>
          <p:nvPr>
            <p:ph type="dt" sz="half" idx="10"/>
          </p:nvPr>
        </p:nvSpPr>
        <p:spPr/>
        <p:txBody>
          <a:bodyPr/>
          <a:lstStyle/>
          <a:p>
            <a:fld id="{01A77FB6-5396-1B4F-A1BD-C3E95863B0D9}" type="datetimeFigureOut">
              <a:rPr lang="it-IT" smtClean="0"/>
              <a:t>22/11/2018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385042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fr-CH"/>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Fare clic per modificare gli stili del testo dello schema</a:t>
            </a:r>
          </a:p>
        </p:txBody>
      </p:sp>
      <p:sp>
        <p:nvSpPr>
          <p:cNvPr id="5" name="Segnaposto data 4"/>
          <p:cNvSpPr>
            <a:spLocks noGrp="1"/>
          </p:cNvSpPr>
          <p:nvPr>
            <p:ph type="dt" sz="half" idx="10"/>
          </p:nvPr>
        </p:nvSpPr>
        <p:spPr/>
        <p:txBody>
          <a:bodyPr/>
          <a:lstStyle/>
          <a:p>
            <a:fld id="{01A77FB6-5396-1B4F-A1BD-C3E95863B0D9}" type="datetimeFigureOut">
              <a:rPr lang="it-IT" smtClean="0"/>
              <a:t>22/11/2018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EE8F52A-25B4-8543-B6AF-AA824BD9489D}" type="slidenum">
              <a:rPr lang="it-IT" smtClean="0"/>
              <a:t>‹N›</a:t>
            </a:fld>
            <a:endParaRPr lang="it-IT"/>
          </a:p>
        </p:txBody>
      </p:sp>
    </p:spTree>
    <p:extLst>
      <p:ext uri="{BB962C8B-B14F-4D97-AF65-F5344CB8AC3E}">
        <p14:creationId xmlns:p14="http://schemas.microsoft.com/office/powerpoint/2010/main" val="322126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77FB6-5396-1B4F-A1BD-C3E95863B0D9}" type="datetimeFigureOut">
              <a:rPr lang="it-IT" smtClean="0"/>
              <a:t>22/11/2018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8F52A-25B4-8543-B6AF-AA824BD9489D}" type="slidenum">
              <a:rPr lang="it-IT" smtClean="0"/>
              <a:t>‹N›</a:t>
            </a:fld>
            <a:endParaRPr lang="it-IT"/>
          </a:p>
        </p:txBody>
      </p:sp>
    </p:spTree>
    <p:extLst>
      <p:ext uri="{BB962C8B-B14F-4D97-AF65-F5344CB8AC3E}">
        <p14:creationId xmlns:p14="http://schemas.microsoft.com/office/powerpoint/2010/main" val="131270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hyperlink" Target="file:///\\localhost\..\..\Program%20Files\TurningPoint\2003\Question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hyperlink" Target="file:///\\localhost\..\..\Program%20Files\TurningPoint\2003\Questions.html"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hyperlink" Target="file:///\\localhost\..\..\Program%20Files\TurningPoint\2003\Question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8.jpeg"/><Relationship Id="rId4" Type="http://schemas.openxmlformats.org/officeDocument/2006/relationships/hyperlink" Target="file:///\\localhost\..\..\Program%20Files\TurningPoint\2003\Questions.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9.jpeg"/><Relationship Id="rId4" Type="http://schemas.openxmlformats.org/officeDocument/2006/relationships/hyperlink" Target="file:///\\localhost\..\..\Program%20Files\TurningPoint\2003\Questions.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jpeg"/><Relationship Id="rId4" Type="http://schemas.openxmlformats.org/officeDocument/2006/relationships/hyperlink" Target="file:///\\localhost\..\..\Program%20Files\TurningPoint\2003\Questions.htm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file:///\\localhost\..\..\Program%20Files\TurningPoint\2003\Questions.ht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hyperlink" Target="file:///\\localhost\..\..\Program%20Files\TurningPoint\2003\Questions.html"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3.jpeg"/><Relationship Id="rId4" Type="http://schemas.openxmlformats.org/officeDocument/2006/relationships/hyperlink" Target="file:///\\localhost\..\..\Program%20Files\TurningPoint\2003\Questions.html"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4.jpeg"/><Relationship Id="rId4" Type="http://schemas.openxmlformats.org/officeDocument/2006/relationships/hyperlink" Target="file:///\\localhost\..\..\Program%20Files\TurningPoint\2003\Questions.htm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7.jpeg"/><Relationship Id="rId4" Type="http://schemas.openxmlformats.org/officeDocument/2006/relationships/hyperlink" Target="file:///\\localhost\..\..\Program%20Files\TurningPoint\2003\Questions.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hyperlink" Target="file:///\\localhost\..\..\Program%20Files\TurningPoint\2003\Question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hyperlink" Target="file:///\\localhost\..\..\Program%20Files\TurningPoint\2003\Questions.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dirty="0"/>
          </a:p>
        </p:txBody>
      </p:sp>
      <p:sp>
        <p:nvSpPr>
          <p:cNvPr id="6" name="Rettangolo 5"/>
          <p:cNvSpPr/>
          <p:nvPr/>
        </p:nvSpPr>
        <p:spPr>
          <a:xfrm>
            <a:off x="762956" y="2346832"/>
            <a:ext cx="7618091"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CICLO CELLULARE</a:t>
            </a:r>
          </a:p>
        </p:txBody>
      </p:sp>
    </p:spTree>
    <p:extLst>
      <p:ext uri="{BB962C8B-B14F-4D97-AF65-F5344CB8AC3E}">
        <p14:creationId xmlns:p14="http://schemas.microsoft.com/office/powerpoint/2010/main" val="340220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l="26524" t="22523" r="22163" b="6557"/>
          <a:stretch>
            <a:fillRect/>
          </a:stretch>
        </p:blipFill>
        <p:spPr bwMode="auto">
          <a:xfrm>
            <a:off x="1349375" y="0"/>
            <a:ext cx="6902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167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Mitosis"/>
          <p:cNvPicPr>
            <a:picLocks noChangeAspect="1" noChangeArrowheads="1"/>
          </p:cNvPicPr>
          <p:nvPr/>
        </p:nvPicPr>
        <p:blipFill>
          <a:blip r:embed="rId3"/>
          <a:srcRect/>
          <a:stretch>
            <a:fillRect/>
          </a:stretch>
        </p:blipFill>
        <p:spPr bwMode="auto">
          <a:xfrm>
            <a:off x="1162413" y="860337"/>
            <a:ext cx="6562220" cy="5137325"/>
          </a:xfrm>
          <a:prstGeom prst="rect">
            <a:avLst/>
          </a:prstGeom>
          <a:noFill/>
          <a:ln w="9525">
            <a:noFill/>
            <a:miter lim="800000"/>
            <a:headEnd/>
            <a:tailEnd/>
          </a:ln>
        </p:spPr>
      </p:pic>
      <p:sp>
        <p:nvSpPr>
          <p:cNvPr id="3" name="Rectangle 3">
            <a:extLst>
              <a:ext uri="{FF2B5EF4-FFF2-40B4-BE49-F238E27FC236}">
                <a16:creationId xmlns:a16="http://schemas.microsoft.com/office/drawing/2014/main" xmlns="" id="{286E9A1F-354E-40F9-9901-1086F4EF18A5}"/>
              </a:ext>
            </a:extLst>
          </p:cNvPr>
          <p:cNvSpPr txBox="1">
            <a:spLocks noChangeArrowheads="1"/>
          </p:cNvSpPr>
          <p:nvPr/>
        </p:nvSpPr>
        <p:spPr bwMode="auto">
          <a:xfrm>
            <a:off x="-2632632" y="-131904"/>
            <a:ext cx="9504363" cy="873125"/>
          </a:xfrm>
          <a:prstGeom prst="rect">
            <a:avLst/>
          </a:prstGeom>
          <a:noFill/>
          <a:ln w="9525">
            <a:noFill/>
            <a:miter lim="800000"/>
            <a:headEnd/>
            <a:tailEnd/>
          </a:ln>
        </p:spPr>
        <p:txBody>
          <a:bodyPr/>
          <a:lstStyle/>
          <a:p>
            <a:pPr marL="342900" indent="-342900" algn="ctr">
              <a:spcBef>
                <a:spcPct val="20000"/>
              </a:spcBef>
            </a:pPr>
            <a:r>
              <a:rPr lang="it-IT" sz="4800" dirty="0">
                <a:latin typeface="Calibri" pitchFamily="34" charset="0"/>
              </a:rPr>
              <a:t>Il ciclo cellulare</a:t>
            </a:r>
            <a:endParaRPr lang="it-IT" sz="4000"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114691" name="Picture 6" descr="08_05EukaryoticCellCycl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26" y="458788"/>
            <a:ext cx="8548687"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7"/>
          <p:cNvSpPr txBox="1">
            <a:spLocks noChangeArrowheads="1"/>
          </p:cNvSpPr>
          <p:nvPr/>
        </p:nvSpPr>
        <p:spPr bwMode="auto">
          <a:xfrm>
            <a:off x="5318125" y="1831975"/>
            <a:ext cx="1809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b="1"/>
              <a:t>S</a:t>
            </a:r>
          </a:p>
          <a:p>
            <a:pPr algn="ctr"/>
            <a:r>
              <a:rPr lang="en-US" sz="1800" b="1"/>
              <a:t>(Sintesi del DNA)</a:t>
            </a:r>
          </a:p>
        </p:txBody>
      </p:sp>
      <p:sp>
        <p:nvSpPr>
          <p:cNvPr id="114693" name="Text Box 8"/>
          <p:cNvSpPr txBox="1">
            <a:spLocks noChangeArrowheads="1"/>
          </p:cNvSpPr>
          <p:nvPr/>
        </p:nvSpPr>
        <p:spPr bwMode="auto">
          <a:xfrm>
            <a:off x="3019425" y="1982788"/>
            <a:ext cx="3190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b="1"/>
              <a:t>G</a:t>
            </a:r>
            <a:r>
              <a:rPr lang="en-US" sz="1800" b="1" baseline="-25000"/>
              <a:t>1</a:t>
            </a:r>
            <a:endParaRPr lang="en-US" sz="1800" b="1"/>
          </a:p>
        </p:txBody>
      </p:sp>
      <p:sp>
        <p:nvSpPr>
          <p:cNvPr id="114694" name="Text Box 9"/>
          <p:cNvSpPr txBox="1">
            <a:spLocks noChangeArrowheads="1"/>
          </p:cNvSpPr>
          <p:nvPr/>
        </p:nvSpPr>
        <p:spPr bwMode="auto">
          <a:xfrm>
            <a:off x="4964113" y="3568700"/>
            <a:ext cx="3190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b="1"/>
              <a:t>G</a:t>
            </a:r>
            <a:r>
              <a:rPr lang="en-US" sz="1800" b="1" baseline="-25000"/>
              <a:t>2</a:t>
            </a:r>
            <a:endParaRPr lang="en-US" sz="1800" b="1"/>
          </a:p>
        </p:txBody>
      </p:sp>
      <p:sp>
        <p:nvSpPr>
          <p:cNvPr id="114695" name="Text Box 10"/>
          <p:cNvSpPr txBox="1">
            <a:spLocks noChangeArrowheads="1"/>
          </p:cNvSpPr>
          <p:nvPr/>
        </p:nvSpPr>
        <p:spPr bwMode="auto">
          <a:xfrm rot="-2271891">
            <a:off x="2605088" y="3727450"/>
            <a:ext cx="1317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r>
              <a:rPr lang="en-US" sz="1800" b="1"/>
              <a:t>Citodieresi</a:t>
            </a:r>
          </a:p>
        </p:txBody>
      </p:sp>
      <p:sp>
        <p:nvSpPr>
          <p:cNvPr id="114696" name="Text Box 11"/>
          <p:cNvSpPr txBox="1">
            <a:spLocks noChangeArrowheads="1"/>
          </p:cNvSpPr>
          <p:nvPr/>
        </p:nvSpPr>
        <p:spPr bwMode="auto">
          <a:xfrm rot="-2949683">
            <a:off x="3136900" y="3937000"/>
            <a:ext cx="8175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r>
              <a:rPr lang="en-US" sz="1800" b="1"/>
              <a:t>Mitosi</a:t>
            </a:r>
          </a:p>
        </p:txBody>
      </p:sp>
      <p:sp>
        <p:nvSpPr>
          <p:cNvPr id="114697" name="Text Box 12"/>
          <p:cNvSpPr txBox="1">
            <a:spLocks noChangeArrowheads="1"/>
          </p:cNvSpPr>
          <p:nvPr/>
        </p:nvSpPr>
        <p:spPr bwMode="auto">
          <a:xfrm>
            <a:off x="4038600" y="547688"/>
            <a:ext cx="1298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b="1"/>
              <a:t>I</a:t>
            </a:r>
            <a:r>
              <a:rPr lang="en-US" sz="1500" b="1"/>
              <a:t>NTERFASE</a:t>
            </a:r>
            <a:endParaRPr lang="en-US" sz="1800" b="1"/>
          </a:p>
        </p:txBody>
      </p:sp>
      <p:sp>
        <p:nvSpPr>
          <p:cNvPr id="114698" name="Text Box 13"/>
          <p:cNvSpPr txBox="1">
            <a:spLocks noChangeArrowheads="1"/>
          </p:cNvSpPr>
          <p:nvPr/>
        </p:nvSpPr>
        <p:spPr bwMode="auto">
          <a:xfrm rot="1150019">
            <a:off x="2173288" y="4402138"/>
            <a:ext cx="10699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en-US" sz="1800" b="1"/>
              <a:t>FASE</a:t>
            </a:r>
            <a:br>
              <a:rPr lang="en-US" sz="1800" b="1"/>
            </a:br>
            <a:r>
              <a:rPr lang="en-US" sz="1800" b="1"/>
              <a:t>MITOTICA </a:t>
            </a:r>
            <a:r>
              <a:rPr lang="en-US" sz="1500" b="1"/>
              <a:t>(M)</a:t>
            </a:r>
            <a:endParaRPr lang="en-US" sz="1800" b="1"/>
          </a:p>
        </p:txBody>
      </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B7218079-3411-5D46-817F-EB5B8C5AB630}" type="slidenum">
              <a:rPr lang="it-IT" sz="1200">
                <a:solidFill>
                  <a:srgbClr val="0060AF"/>
                </a:solidFill>
                <a:latin typeface="Times New Roman" charset="0"/>
              </a:rPr>
              <a:pPr/>
              <a:t>12</a:t>
            </a:fld>
            <a:endParaRPr lang="it-IT" sz="1200">
              <a:solidFill>
                <a:srgbClr val="0060AF"/>
              </a:solidFill>
              <a:latin typeface="Times New Roman" charset="0"/>
            </a:endParaRPr>
          </a:p>
        </p:txBody>
      </p:sp>
      <p:sp>
        <p:nvSpPr>
          <p:cNvPr id="12" name="Rectangle 3">
            <a:extLst>
              <a:ext uri="{FF2B5EF4-FFF2-40B4-BE49-F238E27FC236}">
                <a16:creationId xmlns:a16="http://schemas.microsoft.com/office/drawing/2014/main" xmlns="" id="{F83DAB65-4DBD-4C15-A3DF-AB3EB8A7044F}"/>
              </a:ext>
            </a:extLst>
          </p:cNvPr>
          <p:cNvSpPr txBox="1">
            <a:spLocks noChangeArrowheads="1"/>
          </p:cNvSpPr>
          <p:nvPr/>
        </p:nvSpPr>
        <p:spPr bwMode="auto">
          <a:xfrm>
            <a:off x="-2632632" y="-131904"/>
            <a:ext cx="9504363" cy="873125"/>
          </a:xfrm>
          <a:prstGeom prst="rect">
            <a:avLst/>
          </a:prstGeom>
          <a:noFill/>
          <a:ln w="9525">
            <a:noFill/>
            <a:miter lim="800000"/>
            <a:headEnd/>
            <a:tailEnd/>
          </a:ln>
        </p:spPr>
        <p:txBody>
          <a:bodyPr/>
          <a:lstStyle/>
          <a:p>
            <a:pPr marL="342900" indent="-342900" algn="ctr">
              <a:spcBef>
                <a:spcPct val="20000"/>
              </a:spcBef>
            </a:pPr>
            <a:r>
              <a:rPr lang="it-IT" sz="4800" dirty="0">
                <a:latin typeface="Calibri" pitchFamily="34" charset="0"/>
              </a:rPr>
              <a:t>Il ciclo cellulare</a:t>
            </a:r>
            <a:endParaRPr lang="it-IT" sz="4000" dirty="0">
              <a:latin typeface="Calibri" pitchFamily="34" charset="0"/>
            </a:endParaRPr>
          </a:p>
        </p:txBody>
      </p:sp>
    </p:spTree>
    <p:custDataLst>
      <p:tags r:id="rId1"/>
    </p:custDataLst>
    <p:extLst>
      <p:ext uri="{BB962C8B-B14F-4D97-AF65-F5344CB8AC3E}">
        <p14:creationId xmlns:p14="http://schemas.microsoft.com/office/powerpoint/2010/main" val="40553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iclo1"/>
          <p:cNvPicPr>
            <a:picLocks noChangeAspect="1" noChangeArrowheads="1"/>
          </p:cNvPicPr>
          <p:nvPr/>
        </p:nvPicPr>
        <p:blipFill>
          <a:blip r:embed="rId3"/>
          <a:srcRect/>
          <a:stretch>
            <a:fillRect/>
          </a:stretch>
        </p:blipFill>
        <p:spPr bwMode="auto">
          <a:xfrm>
            <a:off x="1600200" y="457200"/>
            <a:ext cx="6172200" cy="6080125"/>
          </a:xfrm>
          <a:prstGeom prst="rect">
            <a:avLst/>
          </a:prstGeom>
          <a:noFill/>
          <a:ln w="9525">
            <a:noFill/>
            <a:miter lim="800000"/>
            <a:headEnd/>
            <a:tailEnd/>
          </a:ln>
        </p:spPr>
      </p:pic>
      <p:sp>
        <p:nvSpPr>
          <p:cNvPr id="88067" name="Freeform 3"/>
          <p:cNvSpPr>
            <a:spLocks/>
          </p:cNvSpPr>
          <p:nvPr/>
        </p:nvSpPr>
        <p:spPr bwMode="auto">
          <a:xfrm>
            <a:off x="1282700" y="1231900"/>
            <a:ext cx="4127500" cy="5397500"/>
          </a:xfrm>
          <a:custGeom>
            <a:avLst/>
            <a:gdLst>
              <a:gd name="T0" fmla="*/ 2147483647 w 2600"/>
              <a:gd name="T1" fmla="*/ 2147483647 h 3400"/>
              <a:gd name="T2" fmla="*/ 2147483647 w 2600"/>
              <a:gd name="T3" fmla="*/ 2147483647 h 3400"/>
              <a:gd name="T4" fmla="*/ 2147483647 w 2600"/>
              <a:gd name="T5" fmla="*/ 2147483647 h 3400"/>
              <a:gd name="T6" fmla="*/ 2147483647 w 2600"/>
              <a:gd name="T7" fmla="*/ 2147483647 h 3400"/>
              <a:gd name="T8" fmla="*/ 2147483647 w 2600"/>
              <a:gd name="T9" fmla="*/ 2147483647 h 3400"/>
              <a:gd name="T10" fmla="*/ 2147483647 w 2600"/>
              <a:gd name="T11" fmla="*/ 2147483647 h 3400"/>
              <a:gd name="T12" fmla="*/ 2147483647 w 2600"/>
              <a:gd name="T13" fmla="*/ 2147483647 h 3400"/>
              <a:gd name="T14" fmla="*/ 0 60000 65536"/>
              <a:gd name="T15" fmla="*/ 0 60000 65536"/>
              <a:gd name="T16" fmla="*/ 0 60000 65536"/>
              <a:gd name="T17" fmla="*/ 0 60000 65536"/>
              <a:gd name="T18" fmla="*/ 0 60000 65536"/>
              <a:gd name="T19" fmla="*/ 0 60000 65536"/>
              <a:gd name="T20" fmla="*/ 0 60000 65536"/>
              <a:gd name="T21" fmla="*/ 0 w 2600"/>
              <a:gd name="T22" fmla="*/ 0 h 3400"/>
              <a:gd name="T23" fmla="*/ 2600 w 2600"/>
              <a:gd name="T24" fmla="*/ 3400 h 34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0" h="3400">
                <a:moveTo>
                  <a:pt x="2600" y="3256"/>
                </a:moveTo>
                <a:cubicBezTo>
                  <a:pt x="2116" y="3328"/>
                  <a:pt x="1632" y="3400"/>
                  <a:pt x="1304" y="3352"/>
                </a:cubicBezTo>
                <a:cubicBezTo>
                  <a:pt x="976" y="3304"/>
                  <a:pt x="832" y="3216"/>
                  <a:pt x="632" y="2968"/>
                </a:cubicBezTo>
                <a:cubicBezTo>
                  <a:pt x="432" y="2720"/>
                  <a:pt x="200" y="2216"/>
                  <a:pt x="104" y="1864"/>
                </a:cubicBezTo>
                <a:cubicBezTo>
                  <a:pt x="8" y="1512"/>
                  <a:pt x="0" y="1144"/>
                  <a:pt x="56" y="856"/>
                </a:cubicBezTo>
                <a:cubicBezTo>
                  <a:pt x="112" y="568"/>
                  <a:pt x="360" y="272"/>
                  <a:pt x="440" y="136"/>
                </a:cubicBezTo>
                <a:cubicBezTo>
                  <a:pt x="520" y="0"/>
                  <a:pt x="528" y="20"/>
                  <a:pt x="536" y="40"/>
                </a:cubicBezTo>
              </a:path>
            </a:pathLst>
          </a:custGeom>
          <a:noFill/>
          <a:ln w="38100">
            <a:solidFill>
              <a:srgbClr val="FF0000"/>
            </a:solidFill>
            <a:round/>
            <a:headEnd type="triangle" w="med" len="med"/>
            <a:tailEnd type="triangle" w="med" len="med"/>
          </a:ln>
        </p:spPr>
        <p:txBody>
          <a:bodyPr/>
          <a:lstStyle/>
          <a:p>
            <a:endParaRPr lang="it-CH"/>
          </a:p>
        </p:txBody>
      </p:sp>
      <p:sp>
        <p:nvSpPr>
          <p:cNvPr id="88068" name="Text Box 4"/>
          <p:cNvSpPr txBox="1">
            <a:spLocks noChangeArrowheads="1"/>
          </p:cNvSpPr>
          <p:nvPr/>
        </p:nvSpPr>
        <p:spPr bwMode="auto">
          <a:xfrm>
            <a:off x="107950" y="4868863"/>
            <a:ext cx="1800225" cy="1616075"/>
          </a:xfrm>
          <a:prstGeom prst="rect">
            <a:avLst/>
          </a:prstGeom>
          <a:solidFill>
            <a:srgbClr val="FF3300"/>
          </a:solidFill>
          <a:ln w="9525">
            <a:solidFill>
              <a:schemeClr val="tx1"/>
            </a:solidFill>
            <a:miter lim="800000"/>
            <a:headEnd/>
            <a:tailEnd/>
          </a:ln>
        </p:spPr>
        <p:txBody>
          <a:bodyPr>
            <a:spAutoFit/>
          </a:bodyPr>
          <a:lstStyle/>
          <a:p>
            <a:pPr>
              <a:spcBef>
                <a:spcPct val="50000"/>
              </a:spcBef>
            </a:pPr>
            <a:r>
              <a:rPr lang="it-CH" b="1">
                <a:latin typeface="Times New Roman" pitchFamily="18" charset="0"/>
              </a:rPr>
              <a:t>FASE MITOTICA: MITOSI e CITODIERESI</a:t>
            </a:r>
          </a:p>
          <a:p>
            <a:pPr>
              <a:spcBef>
                <a:spcPct val="50000"/>
              </a:spcBef>
            </a:pPr>
            <a:r>
              <a:rPr lang="it-CH" b="1">
                <a:latin typeface="Times New Roman" pitchFamily="18" charset="0"/>
              </a:rPr>
              <a:t>30 min</a:t>
            </a:r>
            <a:endParaRPr lang="it-IT" b="1">
              <a:latin typeface="Times New Roman" pitchFamily="18" charset="0"/>
            </a:endParaRPr>
          </a:p>
        </p:txBody>
      </p:sp>
      <p:sp>
        <p:nvSpPr>
          <p:cNvPr id="88069" name="Text Box 5"/>
          <p:cNvSpPr txBox="1">
            <a:spLocks noChangeArrowheads="1"/>
          </p:cNvSpPr>
          <p:nvPr/>
        </p:nvSpPr>
        <p:spPr bwMode="auto">
          <a:xfrm>
            <a:off x="250825" y="981075"/>
            <a:ext cx="1555750" cy="650875"/>
          </a:xfrm>
          <a:prstGeom prst="rect">
            <a:avLst/>
          </a:prstGeom>
          <a:noFill/>
          <a:ln w="9525">
            <a:solidFill>
              <a:schemeClr val="tx1"/>
            </a:solidFill>
            <a:miter lim="800000"/>
            <a:headEnd/>
            <a:tailEnd/>
          </a:ln>
        </p:spPr>
        <p:txBody>
          <a:bodyPr>
            <a:spAutoFit/>
          </a:bodyPr>
          <a:lstStyle/>
          <a:p>
            <a:pPr>
              <a:spcBef>
                <a:spcPct val="50000"/>
              </a:spcBef>
            </a:pPr>
            <a:r>
              <a:rPr lang="it-CH">
                <a:latin typeface="Times New Roman" pitchFamily="18" charset="0"/>
              </a:rPr>
              <a:t>divisione del citoplasma</a:t>
            </a:r>
            <a:endParaRPr lang="it-IT">
              <a:latin typeface="Times New Roman" pitchFamily="18" charset="0"/>
            </a:endParaRPr>
          </a:p>
        </p:txBody>
      </p:sp>
      <p:sp>
        <p:nvSpPr>
          <p:cNvPr id="88070" name="Line 6"/>
          <p:cNvSpPr>
            <a:spLocks noChangeShapeType="1"/>
          </p:cNvSpPr>
          <p:nvPr/>
        </p:nvSpPr>
        <p:spPr bwMode="auto">
          <a:xfrm>
            <a:off x="5181600" y="6096000"/>
            <a:ext cx="533400" cy="762000"/>
          </a:xfrm>
          <a:prstGeom prst="line">
            <a:avLst/>
          </a:prstGeom>
          <a:noFill/>
          <a:ln w="50800">
            <a:solidFill>
              <a:schemeClr val="tx1"/>
            </a:solidFill>
            <a:round/>
            <a:headEnd/>
            <a:tailEnd/>
          </a:ln>
        </p:spPr>
        <p:txBody>
          <a:bodyPr/>
          <a:lstStyle/>
          <a:p>
            <a:endParaRPr lang="it-CH"/>
          </a:p>
        </p:txBody>
      </p:sp>
      <p:sp>
        <p:nvSpPr>
          <p:cNvPr id="88071" name="Line 7"/>
          <p:cNvSpPr>
            <a:spLocks noChangeShapeType="1"/>
          </p:cNvSpPr>
          <p:nvPr/>
        </p:nvSpPr>
        <p:spPr bwMode="auto">
          <a:xfrm>
            <a:off x="1981200" y="1143000"/>
            <a:ext cx="990600" cy="609600"/>
          </a:xfrm>
          <a:prstGeom prst="line">
            <a:avLst/>
          </a:prstGeom>
          <a:noFill/>
          <a:ln w="50800">
            <a:solidFill>
              <a:schemeClr val="tx1"/>
            </a:solidFill>
            <a:round/>
            <a:headEnd/>
            <a:tailEnd/>
          </a:ln>
        </p:spPr>
        <p:txBody>
          <a:bodyPr/>
          <a:lstStyle/>
          <a:p>
            <a:endParaRPr lang="it-CH"/>
          </a:p>
        </p:txBody>
      </p:sp>
      <p:sp>
        <p:nvSpPr>
          <p:cNvPr id="88072" name="Freeform 8"/>
          <p:cNvSpPr>
            <a:spLocks/>
          </p:cNvSpPr>
          <p:nvPr/>
        </p:nvSpPr>
        <p:spPr bwMode="auto">
          <a:xfrm>
            <a:off x="2184400" y="177800"/>
            <a:ext cx="6210300" cy="6527800"/>
          </a:xfrm>
          <a:custGeom>
            <a:avLst/>
            <a:gdLst>
              <a:gd name="T0" fmla="*/ 2147483647 w 3912"/>
              <a:gd name="T1" fmla="*/ 2147483647 h 4112"/>
              <a:gd name="T2" fmla="*/ 2147483647 w 3912"/>
              <a:gd name="T3" fmla="*/ 2147483647 h 4112"/>
              <a:gd name="T4" fmla="*/ 2147483647 w 3912"/>
              <a:gd name="T5" fmla="*/ 2147483647 h 4112"/>
              <a:gd name="T6" fmla="*/ 2147483647 w 3912"/>
              <a:gd name="T7" fmla="*/ 2147483647 h 4112"/>
              <a:gd name="T8" fmla="*/ 2147483647 w 3912"/>
              <a:gd name="T9" fmla="*/ 2147483647 h 4112"/>
              <a:gd name="T10" fmla="*/ 2147483647 w 3912"/>
              <a:gd name="T11" fmla="*/ 2147483647 h 4112"/>
              <a:gd name="T12" fmla="*/ 2147483647 w 3912"/>
              <a:gd name="T13" fmla="*/ 2147483647 h 4112"/>
              <a:gd name="T14" fmla="*/ 2147483647 w 3912"/>
              <a:gd name="T15" fmla="*/ 2147483647 h 4112"/>
              <a:gd name="T16" fmla="*/ 0 60000 65536"/>
              <a:gd name="T17" fmla="*/ 0 60000 65536"/>
              <a:gd name="T18" fmla="*/ 0 60000 65536"/>
              <a:gd name="T19" fmla="*/ 0 60000 65536"/>
              <a:gd name="T20" fmla="*/ 0 60000 65536"/>
              <a:gd name="T21" fmla="*/ 0 60000 65536"/>
              <a:gd name="T22" fmla="*/ 0 60000 65536"/>
              <a:gd name="T23" fmla="*/ 0 60000 65536"/>
              <a:gd name="T24" fmla="*/ 0 w 3912"/>
              <a:gd name="T25" fmla="*/ 0 h 4112"/>
              <a:gd name="T26" fmla="*/ 3912 w 3912"/>
              <a:gd name="T27" fmla="*/ 4112 h 4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12" h="4112">
                <a:moveTo>
                  <a:pt x="16" y="704"/>
                </a:moveTo>
                <a:cubicBezTo>
                  <a:pt x="8" y="728"/>
                  <a:pt x="0" y="752"/>
                  <a:pt x="112" y="656"/>
                </a:cubicBezTo>
                <a:cubicBezTo>
                  <a:pt x="224" y="560"/>
                  <a:pt x="288" y="208"/>
                  <a:pt x="688" y="128"/>
                </a:cubicBezTo>
                <a:cubicBezTo>
                  <a:pt x="1088" y="48"/>
                  <a:pt x="2032" y="0"/>
                  <a:pt x="2512" y="176"/>
                </a:cubicBezTo>
                <a:cubicBezTo>
                  <a:pt x="2992" y="352"/>
                  <a:pt x="3344" y="760"/>
                  <a:pt x="3568" y="1184"/>
                </a:cubicBezTo>
                <a:cubicBezTo>
                  <a:pt x="3792" y="1608"/>
                  <a:pt x="3912" y="2312"/>
                  <a:pt x="3856" y="2720"/>
                </a:cubicBezTo>
                <a:cubicBezTo>
                  <a:pt x="3800" y="3128"/>
                  <a:pt x="3512" y="3400"/>
                  <a:pt x="3232" y="3632"/>
                </a:cubicBezTo>
                <a:cubicBezTo>
                  <a:pt x="2952" y="3864"/>
                  <a:pt x="2564" y="3988"/>
                  <a:pt x="2176" y="4112"/>
                </a:cubicBezTo>
              </a:path>
            </a:pathLst>
          </a:custGeom>
          <a:noFill/>
          <a:ln w="44450">
            <a:solidFill>
              <a:schemeClr val="accent1"/>
            </a:solidFill>
            <a:round/>
            <a:headEnd type="triangle" w="med" len="med"/>
            <a:tailEnd type="triangle" w="med" len="med"/>
          </a:ln>
        </p:spPr>
        <p:txBody>
          <a:bodyPr/>
          <a:lstStyle/>
          <a:p>
            <a:endParaRPr lang="it-CH"/>
          </a:p>
        </p:txBody>
      </p:sp>
      <p:sp>
        <p:nvSpPr>
          <p:cNvPr id="88073" name="Text Box 9"/>
          <p:cNvSpPr txBox="1">
            <a:spLocks noChangeArrowheads="1"/>
          </p:cNvSpPr>
          <p:nvPr/>
        </p:nvSpPr>
        <p:spPr bwMode="auto">
          <a:xfrm>
            <a:off x="6926263" y="1981200"/>
            <a:ext cx="2141537" cy="925513"/>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it-CH">
                <a:latin typeface="Times New Roman" pitchFamily="18" charset="0"/>
              </a:rPr>
              <a:t>duplicazione del DNA (cromosomi) - </a:t>
            </a:r>
            <a:r>
              <a:rPr lang="it-IT">
                <a:latin typeface="Times New Roman" pitchFamily="18" charset="0"/>
              </a:rPr>
              <a:t>10 ore</a:t>
            </a:r>
          </a:p>
        </p:txBody>
      </p:sp>
      <p:sp>
        <p:nvSpPr>
          <p:cNvPr id="88074" name="Text Box 10"/>
          <p:cNvSpPr txBox="1">
            <a:spLocks noChangeArrowheads="1"/>
          </p:cNvSpPr>
          <p:nvPr/>
        </p:nvSpPr>
        <p:spPr bwMode="auto">
          <a:xfrm>
            <a:off x="6858000" y="4648200"/>
            <a:ext cx="2141538" cy="925513"/>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it-CH">
                <a:latin typeface="Times New Roman" pitchFamily="18" charset="0"/>
              </a:rPr>
              <a:t>preparazione alla divisione cellulare – 4.5 ore</a:t>
            </a:r>
            <a:endParaRPr lang="it-IT">
              <a:latin typeface="Times New Roman" pitchFamily="18" charset="0"/>
            </a:endParaRPr>
          </a:p>
        </p:txBody>
      </p:sp>
      <p:sp>
        <p:nvSpPr>
          <p:cNvPr id="88075" name="Text Box 11"/>
          <p:cNvSpPr txBox="1">
            <a:spLocks noChangeArrowheads="1"/>
          </p:cNvSpPr>
          <p:nvPr/>
        </p:nvSpPr>
        <p:spPr bwMode="auto">
          <a:xfrm>
            <a:off x="7315200" y="1125538"/>
            <a:ext cx="1752600" cy="376237"/>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it-CH" b="1">
                <a:latin typeface="Times New Roman" pitchFamily="18" charset="0"/>
              </a:rPr>
              <a:t>INTERFASE</a:t>
            </a:r>
            <a:endParaRPr lang="it-IT" b="1">
              <a:latin typeface="Times New Roman" pitchFamily="18" charset="0"/>
            </a:endParaRPr>
          </a:p>
        </p:txBody>
      </p:sp>
      <p:sp>
        <p:nvSpPr>
          <p:cNvPr id="88076" name="Text Box 12"/>
          <p:cNvSpPr txBox="1">
            <a:spLocks noChangeArrowheads="1"/>
          </p:cNvSpPr>
          <p:nvPr/>
        </p:nvSpPr>
        <p:spPr bwMode="auto">
          <a:xfrm>
            <a:off x="4343400" y="457200"/>
            <a:ext cx="1828800" cy="650875"/>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it-CH">
                <a:latin typeface="Times New Roman" pitchFamily="18" charset="0"/>
              </a:rPr>
              <a:t>crescita cellulare: 9 ore</a:t>
            </a:r>
            <a:endParaRPr lang="it-IT">
              <a:latin typeface="Times New Roman" pitchFamily="18" charset="0"/>
            </a:endParaRPr>
          </a:p>
        </p:txBody>
      </p:sp>
      <p:sp>
        <p:nvSpPr>
          <p:cNvPr id="13" name="Text Box 5"/>
          <p:cNvSpPr txBox="1">
            <a:spLocks noChangeArrowheads="1"/>
          </p:cNvSpPr>
          <p:nvPr/>
        </p:nvSpPr>
        <p:spPr bwMode="auto">
          <a:xfrm>
            <a:off x="107950" y="87868"/>
            <a:ext cx="3548757" cy="369332"/>
          </a:xfrm>
          <a:prstGeom prst="rect">
            <a:avLst/>
          </a:prstGeom>
          <a:noFill/>
          <a:ln w="9525">
            <a:solidFill>
              <a:schemeClr val="tx1"/>
            </a:solidFill>
            <a:miter lim="800000"/>
            <a:headEnd/>
            <a:tailEnd/>
          </a:ln>
        </p:spPr>
        <p:txBody>
          <a:bodyPr wrap="square">
            <a:spAutoFit/>
          </a:bodyPr>
          <a:lstStyle/>
          <a:p>
            <a:pPr>
              <a:spcBef>
                <a:spcPct val="50000"/>
              </a:spcBef>
            </a:pPr>
            <a:r>
              <a:rPr lang="it-IT" b="1" dirty="0">
                <a:latin typeface="Times New Roman" pitchFamily="18" charset="0"/>
              </a:rPr>
              <a:t>In una cellula con ciclo di 24 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box(out)">
                                      <p:cBhvr>
                                        <p:cTn id="7" dur="500"/>
                                        <p:tgtEl>
                                          <p:spTgt spid="88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71"/>
                                        </p:tgtEl>
                                        <p:attrNameLst>
                                          <p:attrName>style.visibility</p:attrName>
                                        </p:attrNameLst>
                                      </p:cBhvr>
                                      <p:to>
                                        <p:strVal val="visible"/>
                                      </p:to>
                                    </p:set>
                                    <p:animEffect transition="in" filter="box(out)">
                                      <p:cBhvr>
                                        <p:cTn id="12" dur="500"/>
                                        <p:tgtEl>
                                          <p:spTgt spid="880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70"/>
                                        </p:tgtEl>
                                        <p:attrNameLst>
                                          <p:attrName>style.visibility</p:attrName>
                                        </p:attrNameLst>
                                      </p:cBhvr>
                                      <p:to>
                                        <p:strVal val="visible"/>
                                      </p:to>
                                    </p:set>
                                    <p:animEffect transition="in" filter="box(out)">
                                      <p:cBhvr>
                                        <p:cTn id="17" dur="500"/>
                                        <p:tgtEl>
                                          <p:spTgt spid="880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8072"/>
                                        </p:tgtEl>
                                        <p:attrNameLst>
                                          <p:attrName>style.visibility</p:attrName>
                                        </p:attrNameLst>
                                      </p:cBhvr>
                                      <p:to>
                                        <p:strVal val="visible"/>
                                      </p:to>
                                    </p:set>
                                    <p:animEffect transition="in" filter="wipe(right)">
                                      <p:cBhvr>
                                        <p:cTn id="22" dur="500"/>
                                        <p:tgtEl>
                                          <p:spTgt spid="880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88075"/>
                                        </p:tgtEl>
                                        <p:attrNameLst>
                                          <p:attrName>style.visibility</p:attrName>
                                        </p:attrNameLst>
                                      </p:cBhvr>
                                      <p:to>
                                        <p:strVal val="visible"/>
                                      </p:to>
                                    </p:set>
                                    <p:animEffect transition="in" filter="wipe(right)">
                                      <p:cBhvr>
                                        <p:cTn id="27" dur="500"/>
                                        <p:tgtEl>
                                          <p:spTgt spid="880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8076"/>
                                        </p:tgtEl>
                                        <p:attrNameLst>
                                          <p:attrName>style.visibility</p:attrName>
                                        </p:attrNameLst>
                                      </p:cBhvr>
                                      <p:to>
                                        <p:strVal val="visible"/>
                                      </p:to>
                                    </p:set>
                                    <p:animEffect transition="in" filter="wipe(left)">
                                      <p:cBhvr>
                                        <p:cTn id="32" dur="500"/>
                                        <p:tgtEl>
                                          <p:spTgt spid="880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8073"/>
                                        </p:tgtEl>
                                        <p:attrNameLst>
                                          <p:attrName>style.visibility</p:attrName>
                                        </p:attrNameLst>
                                      </p:cBhvr>
                                      <p:to>
                                        <p:strVal val="visible"/>
                                      </p:to>
                                    </p:set>
                                    <p:animEffect transition="in" filter="wipe(left)">
                                      <p:cBhvr>
                                        <p:cTn id="37" dur="500"/>
                                        <p:tgtEl>
                                          <p:spTgt spid="880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8074"/>
                                        </p:tgtEl>
                                        <p:attrNameLst>
                                          <p:attrName>style.visibility</p:attrName>
                                        </p:attrNameLst>
                                      </p:cBhvr>
                                      <p:to>
                                        <p:strVal val="visible"/>
                                      </p:to>
                                    </p:set>
                                    <p:animEffect transition="in" filter="wipe(left)">
                                      <p:cBhvr>
                                        <p:cTn id="42" dur="500"/>
                                        <p:tgtEl>
                                          <p:spTgt spid="880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8067"/>
                                        </p:tgtEl>
                                        <p:attrNameLst>
                                          <p:attrName>style.visibility</p:attrName>
                                        </p:attrNameLst>
                                      </p:cBhvr>
                                      <p:to>
                                        <p:strVal val="visible"/>
                                      </p:to>
                                    </p:set>
                                    <p:animEffect transition="in" filter="wipe(left)">
                                      <p:cBhvr>
                                        <p:cTn id="47" dur="500"/>
                                        <p:tgtEl>
                                          <p:spTgt spid="8806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8068"/>
                                        </p:tgtEl>
                                        <p:attrNameLst>
                                          <p:attrName>style.visibility</p:attrName>
                                        </p:attrNameLst>
                                      </p:cBhvr>
                                      <p:to>
                                        <p:strVal val="visible"/>
                                      </p:to>
                                    </p:set>
                                    <p:animEffect transition="in" filter="wipe(left)">
                                      <p:cBhvr>
                                        <p:cTn id="52" dur="500"/>
                                        <p:tgtEl>
                                          <p:spTgt spid="8806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88069"/>
                                        </p:tgtEl>
                                        <p:attrNameLst>
                                          <p:attrName>style.visibility</p:attrName>
                                        </p:attrNameLst>
                                      </p:cBhvr>
                                      <p:to>
                                        <p:strVal val="visible"/>
                                      </p:to>
                                    </p:set>
                                    <p:animEffect transition="in" filter="wipe(right)">
                                      <p:cBhvr>
                                        <p:cTn id="57" dur="5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autoUpdateAnimBg="0"/>
      <p:bldP spid="88069" grpId="0" animBg="1" autoUpdateAnimBg="0"/>
      <p:bldP spid="88070" grpId="0" animBg="1"/>
      <p:bldP spid="88071" grpId="0" animBg="1"/>
      <p:bldP spid="88072" grpId="0" animBg="1"/>
      <p:bldP spid="88073" grpId="0" animBg="1" autoUpdateAnimBg="0"/>
      <p:bldP spid="88074" grpId="0" animBg="1" autoUpdateAnimBg="0"/>
      <p:bldP spid="88075" grpId="0" animBg="1" autoUpdateAnimBg="0"/>
      <p:bldP spid="8807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3333" t="6873" r="4090" b="8381"/>
          <a:stretch/>
        </p:blipFill>
        <p:spPr>
          <a:xfrm>
            <a:off x="304800" y="443345"/>
            <a:ext cx="8465127" cy="5854424"/>
          </a:xfrm>
          <a:prstGeom prst="rect">
            <a:avLst/>
          </a:prstGeom>
        </p:spPr>
      </p:pic>
      <p:sp>
        <p:nvSpPr>
          <p:cNvPr id="3" name="Arrotonda singolo angolo rettangolo 2"/>
          <p:cNvSpPr/>
          <p:nvPr/>
        </p:nvSpPr>
        <p:spPr>
          <a:xfrm>
            <a:off x="476518" y="5537915"/>
            <a:ext cx="7817476" cy="759854"/>
          </a:xfrm>
          <a:prstGeom prst="round1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CH"/>
          </a:p>
        </p:txBody>
      </p:sp>
    </p:spTree>
    <p:extLst>
      <p:ext uri="{BB962C8B-B14F-4D97-AF65-F5344CB8AC3E}">
        <p14:creationId xmlns:p14="http://schemas.microsoft.com/office/powerpoint/2010/main" val="2496612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118787" name="Picture 16" descr="08_06a_CellDivisio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288925"/>
            <a:ext cx="8548687"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Line 17"/>
          <p:cNvSpPr>
            <a:spLocks noChangeShapeType="1"/>
          </p:cNvSpPr>
          <p:nvPr/>
        </p:nvSpPr>
        <p:spPr bwMode="auto">
          <a:xfrm flipH="1">
            <a:off x="7810500" y="4845050"/>
            <a:ext cx="92075" cy="85725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89" name="Line 18"/>
          <p:cNvSpPr>
            <a:spLocks noChangeShapeType="1"/>
          </p:cNvSpPr>
          <p:nvPr/>
        </p:nvSpPr>
        <p:spPr bwMode="auto">
          <a:xfrm flipH="1" flipV="1">
            <a:off x="7483475" y="4991100"/>
            <a:ext cx="327025" cy="71437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0" name="Line 19"/>
          <p:cNvSpPr>
            <a:spLocks noChangeShapeType="1"/>
          </p:cNvSpPr>
          <p:nvPr/>
        </p:nvSpPr>
        <p:spPr bwMode="auto">
          <a:xfrm flipH="1">
            <a:off x="3844925" y="4708525"/>
            <a:ext cx="234950" cy="13049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1" name="Line 20"/>
          <p:cNvSpPr>
            <a:spLocks noChangeShapeType="1"/>
          </p:cNvSpPr>
          <p:nvPr/>
        </p:nvSpPr>
        <p:spPr bwMode="auto">
          <a:xfrm flipV="1">
            <a:off x="3844925" y="4768850"/>
            <a:ext cx="285750" cy="124777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2" name="Line 21"/>
          <p:cNvSpPr>
            <a:spLocks noChangeShapeType="1"/>
          </p:cNvSpPr>
          <p:nvPr/>
        </p:nvSpPr>
        <p:spPr bwMode="auto">
          <a:xfrm>
            <a:off x="4686300" y="4775200"/>
            <a:ext cx="1000125" cy="89535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3" name="Line 22"/>
          <p:cNvSpPr>
            <a:spLocks noChangeShapeType="1"/>
          </p:cNvSpPr>
          <p:nvPr/>
        </p:nvSpPr>
        <p:spPr bwMode="auto">
          <a:xfrm flipV="1">
            <a:off x="688975" y="4438650"/>
            <a:ext cx="644525" cy="175895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4" name="Line 23"/>
          <p:cNvSpPr>
            <a:spLocks noChangeShapeType="1"/>
          </p:cNvSpPr>
          <p:nvPr/>
        </p:nvSpPr>
        <p:spPr bwMode="auto">
          <a:xfrm flipV="1">
            <a:off x="1527175" y="5181600"/>
            <a:ext cx="0" cy="5175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5" name="Line 24"/>
          <p:cNvSpPr>
            <a:spLocks noChangeShapeType="1"/>
          </p:cNvSpPr>
          <p:nvPr/>
        </p:nvSpPr>
        <p:spPr bwMode="auto">
          <a:xfrm>
            <a:off x="2105025" y="5283200"/>
            <a:ext cx="161925" cy="39370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6" name="Line 25"/>
          <p:cNvSpPr>
            <a:spLocks noChangeShapeType="1"/>
          </p:cNvSpPr>
          <p:nvPr/>
        </p:nvSpPr>
        <p:spPr bwMode="auto">
          <a:xfrm flipH="1" flipV="1">
            <a:off x="958850" y="3235325"/>
            <a:ext cx="374650" cy="46990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7" name="Line 26"/>
          <p:cNvSpPr>
            <a:spLocks noChangeShapeType="1"/>
          </p:cNvSpPr>
          <p:nvPr/>
        </p:nvSpPr>
        <p:spPr bwMode="auto">
          <a:xfrm>
            <a:off x="958850" y="3235325"/>
            <a:ext cx="577850" cy="40005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8" name="Line 27"/>
          <p:cNvSpPr>
            <a:spLocks noChangeShapeType="1"/>
          </p:cNvSpPr>
          <p:nvPr/>
        </p:nvSpPr>
        <p:spPr bwMode="auto">
          <a:xfrm flipV="1">
            <a:off x="1793875" y="3019425"/>
            <a:ext cx="622300" cy="128587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799" name="Line 28"/>
          <p:cNvSpPr>
            <a:spLocks noChangeShapeType="1"/>
          </p:cNvSpPr>
          <p:nvPr/>
        </p:nvSpPr>
        <p:spPr bwMode="auto">
          <a:xfrm>
            <a:off x="3670300" y="3225800"/>
            <a:ext cx="209550" cy="5429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0" name="Line 29"/>
          <p:cNvSpPr>
            <a:spLocks noChangeShapeType="1"/>
          </p:cNvSpPr>
          <p:nvPr/>
        </p:nvSpPr>
        <p:spPr bwMode="auto">
          <a:xfrm flipV="1">
            <a:off x="4495800" y="3019425"/>
            <a:ext cx="292100" cy="60960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1" name="Line 30"/>
          <p:cNvSpPr>
            <a:spLocks noChangeShapeType="1"/>
          </p:cNvSpPr>
          <p:nvPr/>
        </p:nvSpPr>
        <p:spPr bwMode="auto">
          <a:xfrm flipH="1" flipV="1">
            <a:off x="6337300" y="3444875"/>
            <a:ext cx="260350" cy="7842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2" name="Line 31"/>
          <p:cNvSpPr>
            <a:spLocks noChangeShapeType="1"/>
          </p:cNvSpPr>
          <p:nvPr/>
        </p:nvSpPr>
        <p:spPr bwMode="auto">
          <a:xfrm>
            <a:off x="6337300" y="3444875"/>
            <a:ext cx="654050" cy="5048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3" name="Line 32"/>
          <p:cNvSpPr>
            <a:spLocks noChangeShapeType="1"/>
          </p:cNvSpPr>
          <p:nvPr/>
        </p:nvSpPr>
        <p:spPr bwMode="auto">
          <a:xfrm flipV="1">
            <a:off x="7572375" y="3168650"/>
            <a:ext cx="244475" cy="11271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4" name="Line 33"/>
          <p:cNvSpPr>
            <a:spLocks noChangeShapeType="1"/>
          </p:cNvSpPr>
          <p:nvPr/>
        </p:nvSpPr>
        <p:spPr bwMode="auto">
          <a:xfrm flipH="1">
            <a:off x="7807325" y="4845050"/>
            <a:ext cx="92075" cy="8572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5" name="Line 34"/>
          <p:cNvSpPr>
            <a:spLocks noChangeShapeType="1"/>
          </p:cNvSpPr>
          <p:nvPr/>
        </p:nvSpPr>
        <p:spPr bwMode="auto">
          <a:xfrm flipH="1" flipV="1">
            <a:off x="7480300" y="4991100"/>
            <a:ext cx="327025" cy="7143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6" name="Line 35"/>
          <p:cNvSpPr>
            <a:spLocks noChangeShapeType="1"/>
          </p:cNvSpPr>
          <p:nvPr/>
        </p:nvSpPr>
        <p:spPr bwMode="auto">
          <a:xfrm flipH="1">
            <a:off x="3841750" y="4708525"/>
            <a:ext cx="234950" cy="13049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7" name="Line 36"/>
          <p:cNvSpPr>
            <a:spLocks noChangeShapeType="1"/>
          </p:cNvSpPr>
          <p:nvPr/>
        </p:nvSpPr>
        <p:spPr bwMode="auto">
          <a:xfrm flipV="1">
            <a:off x="3841750" y="4768850"/>
            <a:ext cx="285750" cy="12477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8" name="Line 37"/>
          <p:cNvSpPr>
            <a:spLocks noChangeShapeType="1"/>
          </p:cNvSpPr>
          <p:nvPr/>
        </p:nvSpPr>
        <p:spPr bwMode="auto">
          <a:xfrm>
            <a:off x="4683125" y="4775200"/>
            <a:ext cx="1000125" cy="8953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09" name="Line 38"/>
          <p:cNvSpPr>
            <a:spLocks noChangeShapeType="1"/>
          </p:cNvSpPr>
          <p:nvPr/>
        </p:nvSpPr>
        <p:spPr bwMode="auto">
          <a:xfrm flipV="1">
            <a:off x="685800" y="4438650"/>
            <a:ext cx="644525" cy="1758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0" name="Line 39"/>
          <p:cNvSpPr>
            <a:spLocks noChangeShapeType="1"/>
          </p:cNvSpPr>
          <p:nvPr/>
        </p:nvSpPr>
        <p:spPr bwMode="auto">
          <a:xfrm flipV="1">
            <a:off x="1524000" y="5181600"/>
            <a:ext cx="0" cy="5175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1" name="Line 40"/>
          <p:cNvSpPr>
            <a:spLocks noChangeShapeType="1"/>
          </p:cNvSpPr>
          <p:nvPr/>
        </p:nvSpPr>
        <p:spPr bwMode="auto">
          <a:xfrm>
            <a:off x="2101850" y="5283200"/>
            <a:ext cx="161925" cy="393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2" name="Line 41"/>
          <p:cNvSpPr>
            <a:spLocks noChangeShapeType="1"/>
          </p:cNvSpPr>
          <p:nvPr/>
        </p:nvSpPr>
        <p:spPr bwMode="auto">
          <a:xfrm flipH="1" flipV="1">
            <a:off x="955675" y="3235325"/>
            <a:ext cx="374650" cy="469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3" name="Line 42"/>
          <p:cNvSpPr>
            <a:spLocks noChangeShapeType="1"/>
          </p:cNvSpPr>
          <p:nvPr/>
        </p:nvSpPr>
        <p:spPr bwMode="auto">
          <a:xfrm>
            <a:off x="955675" y="3235325"/>
            <a:ext cx="577850" cy="400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4" name="Line 43"/>
          <p:cNvSpPr>
            <a:spLocks noChangeShapeType="1"/>
          </p:cNvSpPr>
          <p:nvPr/>
        </p:nvSpPr>
        <p:spPr bwMode="auto">
          <a:xfrm flipV="1">
            <a:off x="1790700" y="3019425"/>
            <a:ext cx="622300" cy="1285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5" name="Line 44"/>
          <p:cNvSpPr>
            <a:spLocks noChangeShapeType="1"/>
          </p:cNvSpPr>
          <p:nvPr/>
        </p:nvSpPr>
        <p:spPr bwMode="auto">
          <a:xfrm>
            <a:off x="3667125" y="3225800"/>
            <a:ext cx="209550" cy="5429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6" name="Line 45"/>
          <p:cNvSpPr>
            <a:spLocks noChangeShapeType="1"/>
          </p:cNvSpPr>
          <p:nvPr/>
        </p:nvSpPr>
        <p:spPr bwMode="auto">
          <a:xfrm flipV="1">
            <a:off x="4492625" y="3019425"/>
            <a:ext cx="292100" cy="609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7" name="Line 46"/>
          <p:cNvSpPr>
            <a:spLocks noChangeShapeType="1"/>
          </p:cNvSpPr>
          <p:nvPr/>
        </p:nvSpPr>
        <p:spPr bwMode="auto">
          <a:xfrm flipH="1" flipV="1">
            <a:off x="6334125" y="3444875"/>
            <a:ext cx="260350" cy="784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8" name="Line 47"/>
          <p:cNvSpPr>
            <a:spLocks noChangeShapeType="1"/>
          </p:cNvSpPr>
          <p:nvPr/>
        </p:nvSpPr>
        <p:spPr bwMode="auto">
          <a:xfrm>
            <a:off x="6334125" y="3444875"/>
            <a:ext cx="654050" cy="5048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19" name="Line 48"/>
          <p:cNvSpPr>
            <a:spLocks noChangeShapeType="1"/>
          </p:cNvSpPr>
          <p:nvPr/>
        </p:nvSpPr>
        <p:spPr bwMode="auto">
          <a:xfrm flipV="1">
            <a:off x="7569200" y="3168650"/>
            <a:ext cx="244475" cy="11271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8820" name="Text Box 49"/>
          <p:cNvSpPr txBox="1">
            <a:spLocks noChangeArrowheads="1"/>
          </p:cNvSpPr>
          <p:nvPr/>
        </p:nvSpPr>
        <p:spPr bwMode="auto">
          <a:xfrm>
            <a:off x="354013" y="2838450"/>
            <a:ext cx="1755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Centrosomi (con</a:t>
            </a:r>
            <a:br>
              <a:rPr lang="en-US" sz="1400" b="1"/>
            </a:br>
            <a:r>
              <a:rPr lang="en-US" sz="1400" b="1"/>
              <a:t>una coppia di centrioli)</a:t>
            </a:r>
          </a:p>
        </p:txBody>
      </p:sp>
      <p:sp>
        <p:nvSpPr>
          <p:cNvPr id="118821" name="Text Box 50"/>
          <p:cNvSpPr txBox="1">
            <a:spLocks noChangeArrowheads="1"/>
          </p:cNvSpPr>
          <p:nvPr/>
        </p:nvSpPr>
        <p:spPr bwMode="auto">
          <a:xfrm>
            <a:off x="7485063" y="2986088"/>
            <a:ext cx="1060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Cinetocore</a:t>
            </a:r>
          </a:p>
        </p:txBody>
      </p:sp>
      <p:sp>
        <p:nvSpPr>
          <p:cNvPr id="118822" name="Text Box 51"/>
          <p:cNvSpPr txBox="1">
            <a:spLocks noChangeArrowheads="1"/>
          </p:cNvSpPr>
          <p:nvPr/>
        </p:nvSpPr>
        <p:spPr bwMode="auto">
          <a:xfrm>
            <a:off x="3222625" y="2835275"/>
            <a:ext cx="10985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Fuso mitotico</a:t>
            </a:r>
            <a:br>
              <a:rPr lang="en-US" sz="1400" b="1"/>
            </a:br>
            <a:r>
              <a:rPr lang="en-US" sz="1400" b="1"/>
              <a:t>in formazione</a:t>
            </a:r>
          </a:p>
        </p:txBody>
      </p:sp>
      <p:sp>
        <p:nvSpPr>
          <p:cNvPr id="118823" name="Text Box 52"/>
          <p:cNvSpPr txBox="1">
            <a:spLocks noChangeArrowheads="1"/>
          </p:cNvSpPr>
          <p:nvPr/>
        </p:nvSpPr>
        <p:spPr bwMode="auto">
          <a:xfrm>
            <a:off x="2024063" y="2816225"/>
            <a:ext cx="901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Cromatina</a:t>
            </a:r>
          </a:p>
        </p:txBody>
      </p:sp>
      <p:sp>
        <p:nvSpPr>
          <p:cNvPr id="118824" name="Text Box 53"/>
          <p:cNvSpPr txBox="1">
            <a:spLocks noChangeArrowheads="1"/>
          </p:cNvSpPr>
          <p:nvPr/>
        </p:nvSpPr>
        <p:spPr bwMode="auto">
          <a:xfrm>
            <a:off x="941388" y="2517775"/>
            <a:ext cx="129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1400" b="1"/>
              <a:t>INTERFASE</a:t>
            </a:r>
          </a:p>
        </p:txBody>
      </p:sp>
      <p:sp>
        <p:nvSpPr>
          <p:cNvPr id="118825" name="Text Box 54"/>
          <p:cNvSpPr txBox="1">
            <a:spLocks noChangeArrowheads="1"/>
          </p:cNvSpPr>
          <p:nvPr/>
        </p:nvSpPr>
        <p:spPr bwMode="auto">
          <a:xfrm>
            <a:off x="6434138" y="2514600"/>
            <a:ext cx="147955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1400" b="1"/>
              <a:t>PROMETAFASE</a:t>
            </a:r>
          </a:p>
        </p:txBody>
      </p:sp>
      <p:sp>
        <p:nvSpPr>
          <p:cNvPr id="118826" name="Text Box 55"/>
          <p:cNvSpPr txBox="1">
            <a:spLocks noChangeArrowheads="1"/>
          </p:cNvSpPr>
          <p:nvPr/>
        </p:nvSpPr>
        <p:spPr bwMode="auto">
          <a:xfrm>
            <a:off x="3738563" y="2514600"/>
            <a:ext cx="10826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1400" b="1"/>
              <a:t>PROFASE</a:t>
            </a:r>
          </a:p>
        </p:txBody>
      </p:sp>
      <p:sp>
        <p:nvSpPr>
          <p:cNvPr id="118827" name="Text Box 56"/>
          <p:cNvSpPr txBox="1">
            <a:spLocks noChangeArrowheads="1"/>
          </p:cNvSpPr>
          <p:nvPr/>
        </p:nvSpPr>
        <p:spPr bwMode="auto">
          <a:xfrm>
            <a:off x="4443413" y="2825750"/>
            <a:ext cx="107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Centrosoma</a:t>
            </a:r>
          </a:p>
        </p:txBody>
      </p:sp>
      <p:sp>
        <p:nvSpPr>
          <p:cNvPr id="118828" name="Text Box 57"/>
          <p:cNvSpPr txBox="1">
            <a:spLocks noChangeArrowheads="1"/>
          </p:cNvSpPr>
          <p:nvPr/>
        </p:nvSpPr>
        <p:spPr bwMode="auto">
          <a:xfrm>
            <a:off x="5937250" y="2832100"/>
            <a:ext cx="955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Frammenti</a:t>
            </a:r>
            <a:br>
              <a:rPr lang="en-US" sz="1400" b="1"/>
            </a:br>
            <a:r>
              <a:rPr lang="en-US" sz="1400" b="1"/>
              <a:t>dell</a:t>
            </a:r>
            <a:r>
              <a:rPr lang="ja-JP" altLang="en-US" sz="1400" b="1"/>
              <a:t>’</a:t>
            </a:r>
            <a:r>
              <a:rPr lang="en-US" sz="1400" b="1"/>
              <a:t>involucro</a:t>
            </a:r>
            <a:br>
              <a:rPr lang="en-US" sz="1400" b="1"/>
            </a:br>
            <a:r>
              <a:rPr lang="en-US" sz="1400" b="1"/>
              <a:t>nucleare</a:t>
            </a:r>
          </a:p>
        </p:txBody>
      </p:sp>
      <p:sp>
        <p:nvSpPr>
          <p:cNvPr id="118829" name="Text Box 58"/>
          <p:cNvSpPr txBox="1">
            <a:spLocks noChangeArrowheads="1"/>
          </p:cNvSpPr>
          <p:nvPr/>
        </p:nvSpPr>
        <p:spPr bwMode="auto">
          <a:xfrm>
            <a:off x="2068513" y="5686425"/>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Membrana</a:t>
            </a:r>
            <a:br>
              <a:rPr lang="en-US" sz="1400" b="1"/>
            </a:br>
            <a:r>
              <a:rPr lang="en-US" sz="1400" b="1"/>
              <a:t>plasmatica</a:t>
            </a:r>
          </a:p>
        </p:txBody>
      </p:sp>
      <p:sp>
        <p:nvSpPr>
          <p:cNvPr id="118830" name="Text Box 59"/>
          <p:cNvSpPr txBox="1">
            <a:spLocks noChangeArrowheads="1"/>
          </p:cNvSpPr>
          <p:nvPr/>
        </p:nvSpPr>
        <p:spPr bwMode="auto">
          <a:xfrm>
            <a:off x="3140075" y="6010275"/>
            <a:ext cx="21526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Cromosoma, costituito</a:t>
            </a:r>
            <a:br>
              <a:rPr lang="en-US" sz="1400" b="1"/>
            </a:br>
            <a:r>
              <a:rPr lang="en-US" sz="1400" b="1"/>
              <a:t>da due cromatidi fratelli</a:t>
            </a:r>
          </a:p>
        </p:txBody>
      </p:sp>
      <p:sp>
        <p:nvSpPr>
          <p:cNvPr id="118831" name="Text Box 60"/>
          <p:cNvSpPr txBox="1">
            <a:spLocks noChangeArrowheads="1"/>
          </p:cNvSpPr>
          <p:nvPr/>
        </p:nvSpPr>
        <p:spPr bwMode="auto">
          <a:xfrm>
            <a:off x="1146175" y="5743575"/>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Involucro</a:t>
            </a:r>
            <a:br>
              <a:rPr lang="en-US" sz="1400" b="1"/>
            </a:br>
            <a:r>
              <a:rPr lang="en-US" sz="1400" b="1"/>
              <a:t>nucleare</a:t>
            </a:r>
          </a:p>
        </p:txBody>
      </p:sp>
      <p:sp>
        <p:nvSpPr>
          <p:cNvPr id="118832" name="Text Box 61"/>
          <p:cNvSpPr txBox="1">
            <a:spLocks noChangeArrowheads="1"/>
          </p:cNvSpPr>
          <p:nvPr/>
        </p:nvSpPr>
        <p:spPr bwMode="auto">
          <a:xfrm>
            <a:off x="7593013" y="5732463"/>
            <a:ext cx="10985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Microtuboli</a:t>
            </a:r>
            <a:br>
              <a:rPr lang="en-US" sz="1400" b="1"/>
            </a:br>
            <a:r>
              <a:rPr lang="en-US" sz="1400" b="1"/>
              <a:t>del fuso</a:t>
            </a:r>
          </a:p>
        </p:txBody>
      </p:sp>
      <p:sp>
        <p:nvSpPr>
          <p:cNvPr id="118833" name="Text Box 62"/>
          <p:cNvSpPr txBox="1">
            <a:spLocks noChangeArrowheads="1"/>
          </p:cNvSpPr>
          <p:nvPr/>
        </p:nvSpPr>
        <p:spPr bwMode="auto">
          <a:xfrm>
            <a:off x="349250" y="6218238"/>
            <a:ext cx="901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Nucleolo</a:t>
            </a:r>
          </a:p>
        </p:txBody>
      </p:sp>
      <p:sp>
        <p:nvSpPr>
          <p:cNvPr id="118834" name="Text Box 63"/>
          <p:cNvSpPr txBox="1">
            <a:spLocks noChangeArrowheads="1"/>
          </p:cNvSpPr>
          <p:nvPr/>
        </p:nvSpPr>
        <p:spPr bwMode="auto">
          <a:xfrm>
            <a:off x="5259388" y="5661025"/>
            <a:ext cx="107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Centromero</a:t>
            </a:r>
          </a:p>
        </p:txBody>
      </p:sp>
      <p:sp>
        <p:nvSpPr>
          <p:cNvPr id="118835" name="Line 5"/>
          <p:cNvSpPr>
            <a:spLocks noChangeShapeType="1"/>
          </p:cNvSpPr>
          <p:nvPr/>
        </p:nvSpPr>
        <p:spPr bwMode="auto">
          <a:xfrm>
            <a:off x="182563" y="6535738"/>
            <a:ext cx="8775700" cy="0"/>
          </a:xfrm>
          <a:prstGeom prst="line">
            <a:avLst/>
          </a:prstGeom>
          <a:noFill/>
          <a:ln w="25400">
            <a:solidFill>
              <a:srgbClr val="BAE2E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E16D28BD-E220-E24E-A9BF-2080B4D7563B}" type="slidenum">
              <a:rPr lang="it-IT" sz="1200">
                <a:solidFill>
                  <a:srgbClr val="0060AF"/>
                </a:solidFill>
                <a:latin typeface="Times New Roman" charset="0"/>
              </a:rPr>
              <a:pPr/>
              <a:t>15</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173886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126979" name="Picture 6" descr="08_06b_CellDivisio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415925"/>
            <a:ext cx="8548687"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7"/>
          <p:cNvSpPr txBox="1">
            <a:spLocks noChangeArrowheads="1"/>
          </p:cNvSpPr>
          <p:nvPr/>
        </p:nvSpPr>
        <p:spPr bwMode="auto">
          <a:xfrm>
            <a:off x="2563813" y="3090863"/>
            <a:ext cx="949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Metaphase</a:t>
            </a:r>
          </a:p>
          <a:p>
            <a:pPr algn="l">
              <a:lnSpc>
                <a:spcPct val="90000"/>
              </a:lnSpc>
            </a:pPr>
            <a:r>
              <a:rPr lang="en-US" sz="1400" b="1"/>
              <a:t>plate</a:t>
            </a:r>
          </a:p>
        </p:txBody>
      </p:sp>
      <p:sp>
        <p:nvSpPr>
          <p:cNvPr id="126981" name="Text Box 8"/>
          <p:cNvSpPr txBox="1">
            <a:spLocks noChangeArrowheads="1"/>
          </p:cNvSpPr>
          <p:nvPr/>
        </p:nvSpPr>
        <p:spPr bwMode="auto">
          <a:xfrm>
            <a:off x="7943850" y="3021013"/>
            <a:ext cx="8794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Nucleo</a:t>
            </a:r>
            <a:br>
              <a:rPr lang="en-US" sz="1400" b="1"/>
            </a:br>
            <a:r>
              <a:rPr lang="en-US" sz="1400" b="1"/>
              <a:t>in formazione</a:t>
            </a:r>
          </a:p>
        </p:txBody>
      </p:sp>
      <p:sp>
        <p:nvSpPr>
          <p:cNvPr id="126982" name="Text Box 9"/>
          <p:cNvSpPr txBox="1">
            <a:spLocks noChangeArrowheads="1"/>
          </p:cNvSpPr>
          <p:nvPr/>
        </p:nvSpPr>
        <p:spPr bwMode="auto">
          <a:xfrm>
            <a:off x="1069975" y="2732088"/>
            <a:ext cx="129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1400" b="1"/>
              <a:t>METAFASE</a:t>
            </a:r>
          </a:p>
        </p:txBody>
      </p:sp>
      <p:sp>
        <p:nvSpPr>
          <p:cNvPr id="126983" name="Text Box 10"/>
          <p:cNvSpPr txBox="1">
            <a:spLocks noChangeArrowheads="1"/>
          </p:cNvSpPr>
          <p:nvPr/>
        </p:nvSpPr>
        <p:spPr bwMode="auto">
          <a:xfrm>
            <a:off x="6108700" y="2732088"/>
            <a:ext cx="2746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1400" b="1"/>
              <a:t>TELOFASE E CITODIERESI</a:t>
            </a:r>
          </a:p>
        </p:txBody>
      </p:sp>
      <p:sp>
        <p:nvSpPr>
          <p:cNvPr id="126984" name="Text Box 11"/>
          <p:cNvSpPr txBox="1">
            <a:spLocks noChangeArrowheads="1"/>
          </p:cNvSpPr>
          <p:nvPr/>
        </p:nvSpPr>
        <p:spPr bwMode="auto">
          <a:xfrm>
            <a:off x="4165600" y="2732088"/>
            <a:ext cx="10826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1400" b="1"/>
              <a:t>ANAFASE</a:t>
            </a:r>
          </a:p>
        </p:txBody>
      </p:sp>
      <p:sp>
        <p:nvSpPr>
          <p:cNvPr id="126985" name="Text Box 12"/>
          <p:cNvSpPr txBox="1">
            <a:spLocks noChangeArrowheads="1"/>
          </p:cNvSpPr>
          <p:nvPr/>
        </p:nvSpPr>
        <p:spPr bwMode="auto">
          <a:xfrm>
            <a:off x="6445250" y="3087688"/>
            <a:ext cx="800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Solco</a:t>
            </a:r>
            <a:br>
              <a:rPr lang="en-US" sz="1400" b="1"/>
            </a:br>
            <a:r>
              <a:rPr lang="en-US" sz="1400" b="1"/>
              <a:t>di divisione</a:t>
            </a:r>
          </a:p>
        </p:txBody>
      </p:sp>
      <p:sp>
        <p:nvSpPr>
          <p:cNvPr id="126986" name="Text Box 13"/>
          <p:cNvSpPr txBox="1">
            <a:spLocks noChangeArrowheads="1"/>
          </p:cNvSpPr>
          <p:nvPr/>
        </p:nvSpPr>
        <p:spPr bwMode="auto">
          <a:xfrm>
            <a:off x="3376613" y="5884863"/>
            <a:ext cx="12382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Cromosomi</a:t>
            </a:r>
          </a:p>
          <a:p>
            <a:pPr algn="l">
              <a:lnSpc>
                <a:spcPct val="90000"/>
              </a:lnSpc>
            </a:pPr>
            <a:r>
              <a:rPr lang="it-IT" sz="1400" b="1"/>
              <a:t>figli</a:t>
            </a:r>
            <a:endParaRPr lang="en-US" sz="1400" b="1"/>
          </a:p>
        </p:txBody>
      </p:sp>
      <p:sp>
        <p:nvSpPr>
          <p:cNvPr id="126987" name="Text Box 14"/>
          <p:cNvSpPr txBox="1">
            <a:spLocks noChangeArrowheads="1"/>
          </p:cNvSpPr>
          <p:nvPr/>
        </p:nvSpPr>
        <p:spPr bwMode="auto">
          <a:xfrm>
            <a:off x="6265863" y="5665788"/>
            <a:ext cx="8318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Involucro</a:t>
            </a:r>
            <a:br>
              <a:rPr lang="en-US" sz="1400" b="1"/>
            </a:br>
            <a:r>
              <a:rPr lang="en-US" sz="1400" b="1"/>
              <a:t>nucleare</a:t>
            </a:r>
            <a:br>
              <a:rPr lang="en-US" sz="1400" b="1"/>
            </a:br>
            <a:r>
              <a:rPr lang="en-US" sz="1400" b="1"/>
              <a:t>in formazione</a:t>
            </a:r>
          </a:p>
        </p:txBody>
      </p:sp>
      <p:sp>
        <p:nvSpPr>
          <p:cNvPr id="126988" name="Line 15"/>
          <p:cNvSpPr>
            <a:spLocks noChangeShapeType="1"/>
          </p:cNvSpPr>
          <p:nvPr/>
        </p:nvSpPr>
        <p:spPr bwMode="auto">
          <a:xfrm flipV="1">
            <a:off x="3667125" y="4356100"/>
            <a:ext cx="206375" cy="14954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89" name="Text Box 16"/>
          <p:cNvSpPr txBox="1">
            <a:spLocks noChangeArrowheads="1"/>
          </p:cNvSpPr>
          <p:nvPr/>
        </p:nvSpPr>
        <p:spPr bwMode="auto">
          <a:xfrm>
            <a:off x="347663" y="6056313"/>
            <a:ext cx="685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400" b="1"/>
              <a:t>Fuso</a:t>
            </a:r>
          </a:p>
        </p:txBody>
      </p:sp>
      <p:sp>
        <p:nvSpPr>
          <p:cNvPr id="126990" name="Line 17"/>
          <p:cNvSpPr>
            <a:spLocks noChangeShapeType="1"/>
          </p:cNvSpPr>
          <p:nvPr/>
        </p:nvSpPr>
        <p:spPr bwMode="auto">
          <a:xfrm flipV="1">
            <a:off x="3667125" y="5003800"/>
            <a:ext cx="396875" cy="8509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1" name="Line 18"/>
          <p:cNvSpPr>
            <a:spLocks noChangeShapeType="1"/>
          </p:cNvSpPr>
          <p:nvPr/>
        </p:nvSpPr>
        <p:spPr bwMode="auto">
          <a:xfrm flipV="1">
            <a:off x="2717800" y="3489325"/>
            <a:ext cx="0" cy="10858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2" name="AutoShape 19"/>
          <p:cNvSpPr>
            <a:spLocks/>
          </p:cNvSpPr>
          <p:nvPr/>
        </p:nvSpPr>
        <p:spPr bwMode="auto">
          <a:xfrm rot="-355825">
            <a:off x="592138" y="3752850"/>
            <a:ext cx="166687" cy="2098675"/>
          </a:xfrm>
          <a:prstGeom prst="leftBrace">
            <a:avLst>
              <a:gd name="adj1" fmla="val 104921"/>
              <a:gd name="adj2" fmla="val 5753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6993" name="Line 20"/>
          <p:cNvSpPr>
            <a:spLocks noChangeShapeType="1"/>
          </p:cNvSpPr>
          <p:nvPr/>
        </p:nvSpPr>
        <p:spPr bwMode="auto">
          <a:xfrm flipH="1">
            <a:off x="568325" y="4968875"/>
            <a:ext cx="50800" cy="1060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4" name="Line 21"/>
          <p:cNvSpPr>
            <a:spLocks noChangeShapeType="1"/>
          </p:cNvSpPr>
          <p:nvPr/>
        </p:nvSpPr>
        <p:spPr bwMode="auto">
          <a:xfrm flipH="1">
            <a:off x="6975475" y="5254625"/>
            <a:ext cx="298450" cy="4762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5" name="Line 22"/>
          <p:cNvSpPr>
            <a:spLocks noChangeShapeType="1"/>
          </p:cNvSpPr>
          <p:nvPr/>
        </p:nvSpPr>
        <p:spPr bwMode="auto">
          <a:xfrm flipV="1">
            <a:off x="6975475" y="5524500"/>
            <a:ext cx="488950" cy="2063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6" name="Line 23"/>
          <p:cNvSpPr>
            <a:spLocks noChangeShapeType="1"/>
          </p:cNvSpPr>
          <p:nvPr/>
        </p:nvSpPr>
        <p:spPr bwMode="auto">
          <a:xfrm>
            <a:off x="6835775" y="3473450"/>
            <a:ext cx="390525" cy="1292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7" name="Line 24"/>
          <p:cNvSpPr>
            <a:spLocks noChangeShapeType="1"/>
          </p:cNvSpPr>
          <p:nvPr/>
        </p:nvSpPr>
        <p:spPr bwMode="auto">
          <a:xfrm flipH="1">
            <a:off x="8001000" y="3409950"/>
            <a:ext cx="307975" cy="660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6998" name="Line 5"/>
          <p:cNvSpPr>
            <a:spLocks noChangeShapeType="1"/>
          </p:cNvSpPr>
          <p:nvPr/>
        </p:nvSpPr>
        <p:spPr bwMode="auto">
          <a:xfrm>
            <a:off x="182563" y="6535738"/>
            <a:ext cx="8775700" cy="0"/>
          </a:xfrm>
          <a:prstGeom prst="line">
            <a:avLst/>
          </a:prstGeom>
          <a:noFill/>
          <a:ln w="25400">
            <a:solidFill>
              <a:srgbClr val="BAE2E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6E5A1F5A-7EEF-B240-8E58-1AD942775DA8}" type="slidenum">
              <a:rPr lang="it-IT" sz="1200">
                <a:solidFill>
                  <a:srgbClr val="0060AF"/>
                </a:solidFill>
                <a:latin typeface="Times New Roman" charset="0"/>
              </a:rPr>
              <a:pPr/>
              <a:t>16</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342371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55600" y="387350"/>
            <a:ext cx="8237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dirty="0">
                <a:solidFill>
                  <a:srgbClr val="000000"/>
                </a:solidFill>
                <a:latin typeface="Arial" charset="0"/>
              </a:rPr>
              <a:t>Il fuso mitotico</a:t>
            </a:r>
            <a:endParaRPr lang="it-IT" sz="3600" dirty="0">
              <a:solidFill>
                <a:srgbClr val="000000"/>
              </a:solidFill>
              <a:latin typeface="Arial" charset="0"/>
            </a:endParaRPr>
          </a:p>
        </p:txBody>
      </p:sp>
      <p:sp>
        <p:nvSpPr>
          <p:cNvPr id="18435" name="Text Box 3"/>
          <p:cNvSpPr txBox="1">
            <a:spLocks noChangeArrowheads="1"/>
          </p:cNvSpPr>
          <p:nvPr/>
        </p:nvSpPr>
        <p:spPr bwMode="auto">
          <a:xfrm>
            <a:off x="4800600" y="1666875"/>
            <a:ext cx="4244975"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spcAft>
                <a:spcPts val="1288"/>
              </a:spcAft>
            </a:pPr>
            <a:r>
              <a:rPr lang="it-IT" sz="2500">
                <a:solidFill>
                  <a:srgbClr val="181512"/>
                </a:solidFill>
                <a:latin typeface="Arial" charset="0"/>
              </a:rPr>
              <a:t> </a:t>
            </a:r>
          </a:p>
        </p:txBody>
      </p:sp>
      <p:sp>
        <p:nvSpPr>
          <p:cNvPr id="18436" name="Text Box 7"/>
          <p:cNvSpPr txBox="1">
            <a:spLocks noChangeArrowheads="1"/>
          </p:cNvSpPr>
          <p:nvPr/>
        </p:nvSpPr>
        <p:spPr bwMode="auto">
          <a:xfrm>
            <a:off x="555625" y="1198563"/>
            <a:ext cx="14446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endParaRPr lang="it-IT" sz="1800">
              <a:solidFill>
                <a:schemeClr val="tx1"/>
              </a:solidFill>
              <a:latin typeface="Calibri" charset="0"/>
            </a:endParaRPr>
          </a:p>
        </p:txBody>
      </p:sp>
      <p:sp>
        <p:nvSpPr>
          <p:cNvPr id="18437" name="Text Box 8"/>
          <p:cNvSpPr txBox="1">
            <a:spLocks noChangeArrowheads="1"/>
          </p:cNvSpPr>
          <p:nvPr/>
        </p:nvSpPr>
        <p:spPr bwMode="auto">
          <a:xfrm>
            <a:off x="581025" y="3756025"/>
            <a:ext cx="695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endParaRPr lang="it-IT" sz="1800">
              <a:solidFill>
                <a:schemeClr val="tx1"/>
              </a:solidFill>
              <a:latin typeface="Calibri" charset="0"/>
            </a:endParaRPr>
          </a:p>
        </p:txBody>
      </p:sp>
      <p:sp>
        <p:nvSpPr>
          <p:cNvPr id="18438" name="Text Box 9"/>
          <p:cNvSpPr txBox="1">
            <a:spLocks noChangeArrowheads="1"/>
          </p:cNvSpPr>
          <p:nvPr/>
        </p:nvSpPr>
        <p:spPr bwMode="auto">
          <a:xfrm>
            <a:off x="355600" y="1226458"/>
            <a:ext cx="82264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r>
              <a:rPr lang="it-IT" sz="2500" dirty="0">
                <a:solidFill>
                  <a:srgbClr val="000000"/>
                </a:solidFill>
                <a:latin typeface="Arial" charset="0"/>
              </a:rPr>
              <a:t>È la struttura, formata da microtubuli, che dirige </a:t>
            </a:r>
          </a:p>
          <a:p>
            <a:r>
              <a:rPr lang="it-IT" sz="2500" dirty="0">
                <a:solidFill>
                  <a:srgbClr val="000000"/>
                </a:solidFill>
                <a:latin typeface="Arial" charset="0"/>
              </a:rPr>
              <a:t>il movimento dei cromosomi.</a:t>
            </a:r>
          </a:p>
          <a:p>
            <a:r>
              <a:rPr lang="it-IT" sz="2500" dirty="0">
                <a:solidFill>
                  <a:srgbClr val="000000"/>
                </a:solidFill>
                <a:latin typeface="Arial" charset="0"/>
              </a:rPr>
              <a:t> </a:t>
            </a:r>
          </a:p>
        </p:txBody>
      </p:sp>
      <p:pic>
        <p:nvPicPr>
          <p:cNvPr id="18439" name="Immagine 11" descr="LIFE8E09-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392363"/>
            <a:ext cx="83994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ttangolo 13"/>
          <p:cNvSpPr>
            <a:spLocks noChangeArrowheads="1"/>
          </p:cNvSpPr>
          <p:nvPr/>
        </p:nvSpPr>
        <p:spPr bwMode="auto">
          <a:xfrm>
            <a:off x="425450" y="2184400"/>
            <a:ext cx="414338" cy="3460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2945" tIns="41473" rIns="82945" bIns="41473"/>
          <a:lstStyle/>
          <a:p>
            <a:endParaRPr lang="it-IT"/>
          </a:p>
        </p:txBody>
      </p:sp>
      <p:sp>
        <p:nvSpPr>
          <p:cNvPr id="18441" name="Rettangolo 14"/>
          <p:cNvSpPr>
            <a:spLocks noChangeArrowheads="1"/>
          </p:cNvSpPr>
          <p:nvPr/>
        </p:nvSpPr>
        <p:spPr bwMode="auto">
          <a:xfrm>
            <a:off x="4779963" y="2184400"/>
            <a:ext cx="414337" cy="2762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2945" tIns="41473" rIns="82945" bIns="41473"/>
          <a:lstStyle/>
          <a:p>
            <a:endParaRPr lang="it-IT"/>
          </a:p>
        </p:txBody>
      </p:sp>
      <p:sp>
        <p:nvSpPr>
          <p:cNvPr id="18442" name="Rettangolo 15"/>
          <p:cNvSpPr>
            <a:spLocks noChangeArrowheads="1"/>
          </p:cNvSpPr>
          <p:nvPr/>
        </p:nvSpPr>
        <p:spPr bwMode="auto">
          <a:xfrm>
            <a:off x="4295775" y="2116138"/>
            <a:ext cx="414338" cy="3444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2945" tIns="41473" rIns="82945" bIns="41473"/>
          <a:lstStyle/>
          <a:p>
            <a:endParaRPr lang="it-IT"/>
          </a:p>
        </p:txBody>
      </p:sp>
    </p:spTree>
    <p:extLst>
      <p:ext uri="{BB962C8B-B14F-4D97-AF65-F5344CB8AC3E}">
        <p14:creationId xmlns:p14="http://schemas.microsoft.com/office/powerpoint/2010/main" val="42427650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10"/>
          </p:nvPr>
        </p:nvSpPr>
        <p:spPr>
          <a:noFill/>
        </p:spPr>
        <p:txBody>
          <a:bodyPr/>
          <a:lstStyle/>
          <a:p>
            <a:fld id="{79D2EEEB-4E67-4163-B239-DDE7B617B4BF}" type="slidenum">
              <a:rPr lang="it-IT"/>
              <a:pPr/>
              <a:t>18</a:t>
            </a:fld>
            <a:endParaRPr lang="it-IT"/>
          </a:p>
        </p:txBody>
      </p:sp>
      <p:pic>
        <p:nvPicPr>
          <p:cNvPr id="96259" name="Picture 7" descr="04_17_Cytoskeleton-U"/>
          <p:cNvPicPr>
            <a:picLocks noChangeAspect="1" noChangeArrowheads="1"/>
          </p:cNvPicPr>
          <p:nvPr/>
        </p:nvPicPr>
        <p:blipFill>
          <a:blip r:embed="rId3" cstate="print"/>
          <a:srcRect/>
          <a:stretch>
            <a:fillRect/>
          </a:stretch>
        </p:blipFill>
        <p:spPr bwMode="auto">
          <a:xfrm>
            <a:off x="296863" y="1404938"/>
            <a:ext cx="8548687" cy="4048125"/>
          </a:xfrm>
          <a:prstGeom prst="rect">
            <a:avLst/>
          </a:prstGeom>
          <a:noFill/>
          <a:ln w="9525">
            <a:noFill/>
            <a:miter lim="800000"/>
            <a:headEnd/>
            <a:tailEnd/>
          </a:ln>
        </p:spPr>
      </p:pic>
      <p:sp>
        <p:nvSpPr>
          <p:cNvPr id="96260" name="Text Box 8"/>
          <p:cNvSpPr txBox="1">
            <a:spLocks noChangeArrowheads="1"/>
          </p:cNvSpPr>
          <p:nvPr/>
        </p:nvSpPr>
        <p:spPr bwMode="auto">
          <a:xfrm>
            <a:off x="989013" y="4892675"/>
            <a:ext cx="1098550" cy="169863"/>
          </a:xfrm>
          <a:prstGeom prst="rect">
            <a:avLst/>
          </a:prstGeom>
          <a:noFill/>
          <a:ln w="9525">
            <a:noFill/>
            <a:miter lim="800000"/>
            <a:headEnd/>
            <a:tailEnd/>
          </a:ln>
        </p:spPr>
        <p:txBody>
          <a:bodyPr wrap="none" lIns="0" tIns="0" rIns="0" bIns="0"/>
          <a:lstStyle/>
          <a:p>
            <a:pPr eaLnBrk="0" hangingPunct="0">
              <a:lnSpc>
                <a:spcPct val="90000"/>
              </a:lnSpc>
            </a:pPr>
            <a:r>
              <a:rPr lang="it-IT" sz="1300" b="1" u="none"/>
              <a:t>Microfilamento</a:t>
            </a:r>
            <a:endParaRPr lang="en-US" sz="1300" b="1" u="none"/>
          </a:p>
        </p:txBody>
      </p:sp>
      <p:sp>
        <p:nvSpPr>
          <p:cNvPr id="96261" name="Text Box 9"/>
          <p:cNvSpPr txBox="1">
            <a:spLocks noChangeArrowheads="1"/>
          </p:cNvSpPr>
          <p:nvPr/>
        </p:nvSpPr>
        <p:spPr bwMode="auto">
          <a:xfrm>
            <a:off x="1312863" y="3987800"/>
            <a:ext cx="1098550" cy="169863"/>
          </a:xfrm>
          <a:prstGeom prst="rect">
            <a:avLst/>
          </a:prstGeom>
          <a:noFill/>
          <a:ln w="9525">
            <a:noFill/>
            <a:miter lim="800000"/>
            <a:headEnd/>
            <a:tailEnd/>
          </a:ln>
        </p:spPr>
        <p:txBody>
          <a:bodyPr wrap="none" lIns="0" tIns="0" rIns="0" bIns="0"/>
          <a:lstStyle/>
          <a:p>
            <a:pPr eaLnBrk="0" hangingPunct="0">
              <a:lnSpc>
                <a:spcPct val="90000"/>
              </a:lnSpc>
            </a:pPr>
            <a:r>
              <a:rPr lang="en-US" sz="1300" b="1" u="none"/>
              <a:t>Subunità di actina</a:t>
            </a:r>
          </a:p>
        </p:txBody>
      </p:sp>
      <p:sp>
        <p:nvSpPr>
          <p:cNvPr id="96262" name="Text Box 10"/>
          <p:cNvSpPr txBox="1">
            <a:spLocks noChangeArrowheads="1"/>
          </p:cNvSpPr>
          <p:nvPr/>
        </p:nvSpPr>
        <p:spPr bwMode="auto">
          <a:xfrm>
            <a:off x="2513013" y="4546600"/>
            <a:ext cx="409575" cy="169863"/>
          </a:xfrm>
          <a:prstGeom prst="rect">
            <a:avLst/>
          </a:prstGeom>
          <a:noFill/>
          <a:ln w="9525">
            <a:noFill/>
            <a:miter lim="800000"/>
            <a:headEnd/>
            <a:tailEnd/>
          </a:ln>
        </p:spPr>
        <p:txBody>
          <a:bodyPr wrap="none" lIns="0" tIns="0" rIns="0" bIns="0"/>
          <a:lstStyle/>
          <a:p>
            <a:pPr eaLnBrk="0" hangingPunct="0">
              <a:lnSpc>
                <a:spcPct val="90000"/>
              </a:lnSpc>
            </a:pPr>
            <a:r>
              <a:rPr lang="en-US" sz="1200" b="1" u="none"/>
              <a:t>7 nm</a:t>
            </a:r>
          </a:p>
        </p:txBody>
      </p:sp>
      <p:sp>
        <p:nvSpPr>
          <p:cNvPr id="96263" name="Line 11"/>
          <p:cNvSpPr>
            <a:spLocks noChangeShapeType="1"/>
          </p:cNvSpPr>
          <p:nvPr/>
        </p:nvSpPr>
        <p:spPr bwMode="auto">
          <a:xfrm flipV="1">
            <a:off x="1749425" y="4162425"/>
            <a:ext cx="0" cy="339725"/>
          </a:xfrm>
          <a:prstGeom prst="line">
            <a:avLst/>
          </a:prstGeom>
          <a:noFill/>
          <a:ln w="25400">
            <a:solidFill>
              <a:schemeClr val="tx1"/>
            </a:solidFill>
            <a:round/>
            <a:headEnd/>
            <a:tailEnd/>
          </a:ln>
        </p:spPr>
        <p:txBody>
          <a:bodyPr wrap="none" anchor="ctr"/>
          <a:lstStyle/>
          <a:p>
            <a:endParaRPr lang="it-CH"/>
          </a:p>
        </p:txBody>
      </p:sp>
      <p:sp>
        <p:nvSpPr>
          <p:cNvPr id="96264" name="Text Box 12"/>
          <p:cNvSpPr txBox="1">
            <a:spLocks noChangeArrowheads="1"/>
          </p:cNvSpPr>
          <p:nvPr/>
        </p:nvSpPr>
        <p:spPr bwMode="auto">
          <a:xfrm>
            <a:off x="3713163" y="4889500"/>
            <a:ext cx="1698625" cy="173038"/>
          </a:xfrm>
          <a:prstGeom prst="rect">
            <a:avLst/>
          </a:prstGeom>
          <a:noFill/>
          <a:ln w="9525">
            <a:noFill/>
            <a:miter lim="800000"/>
            <a:headEnd/>
            <a:tailEnd/>
          </a:ln>
        </p:spPr>
        <p:txBody>
          <a:bodyPr wrap="none" lIns="0" tIns="0" rIns="0" bIns="0"/>
          <a:lstStyle/>
          <a:p>
            <a:pPr eaLnBrk="0" hangingPunct="0">
              <a:lnSpc>
                <a:spcPct val="90000"/>
              </a:lnSpc>
            </a:pPr>
            <a:r>
              <a:rPr lang="en-US" sz="1300" b="1" u="none"/>
              <a:t>Filamento intermedio</a:t>
            </a:r>
          </a:p>
        </p:txBody>
      </p:sp>
      <p:sp>
        <p:nvSpPr>
          <p:cNvPr id="96265" name="Text Box 13"/>
          <p:cNvSpPr txBox="1">
            <a:spLocks noChangeArrowheads="1"/>
          </p:cNvSpPr>
          <p:nvPr/>
        </p:nvSpPr>
        <p:spPr bwMode="auto">
          <a:xfrm>
            <a:off x="4113213" y="3990975"/>
            <a:ext cx="1368425" cy="166688"/>
          </a:xfrm>
          <a:prstGeom prst="rect">
            <a:avLst/>
          </a:prstGeom>
          <a:noFill/>
          <a:ln w="9525">
            <a:noFill/>
            <a:miter lim="800000"/>
            <a:headEnd/>
            <a:tailEnd/>
          </a:ln>
        </p:spPr>
        <p:txBody>
          <a:bodyPr wrap="none" lIns="0" tIns="0" rIns="0" bIns="0"/>
          <a:lstStyle/>
          <a:p>
            <a:pPr eaLnBrk="0" hangingPunct="0">
              <a:lnSpc>
                <a:spcPct val="90000"/>
              </a:lnSpc>
            </a:pPr>
            <a:r>
              <a:rPr lang="en-US" sz="1300" b="1" u="none"/>
              <a:t>Subunità fibrose</a:t>
            </a:r>
          </a:p>
        </p:txBody>
      </p:sp>
      <p:sp>
        <p:nvSpPr>
          <p:cNvPr id="96266" name="Text Box 14"/>
          <p:cNvSpPr txBox="1">
            <a:spLocks noChangeArrowheads="1"/>
          </p:cNvSpPr>
          <p:nvPr/>
        </p:nvSpPr>
        <p:spPr bwMode="auto">
          <a:xfrm>
            <a:off x="5322888" y="4489450"/>
            <a:ext cx="498475" cy="160338"/>
          </a:xfrm>
          <a:prstGeom prst="rect">
            <a:avLst/>
          </a:prstGeom>
          <a:noFill/>
          <a:ln w="9525">
            <a:noFill/>
            <a:miter lim="800000"/>
            <a:headEnd/>
            <a:tailEnd/>
          </a:ln>
        </p:spPr>
        <p:txBody>
          <a:bodyPr wrap="none" lIns="0" tIns="0" rIns="0" bIns="0"/>
          <a:lstStyle/>
          <a:p>
            <a:pPr eaLnBrk="0" hangingPunct="0">
              <a:lnSpc>
                <a:spcPct val="90000"/>
              </a:lnSpc>
            </a:pPr>
            <a:r>
              <a:rPr lang="en-US" sz="1200" b="1" u="none"/>
              <a:t>10 nm</a:t>
            </a:r>
          </a:p>
        </p:txBody>
      </p:sp>
      <p:sp>
        <p:nvSpPr>
          <p:cNvPr id="96267" name="Line 15"/>
          <p:cNvSpPr>
            <a:spLocks noChangeShapeType="1"/>
          </p:cNvSpPr>
          <p:nvPr/>
        </p:nvSpPr>
        <p:spPr bwMode="auto">
          <a:xfrm flipV="1">
            <a:off x="3692525" y="4086225"/>
            <a:ext cx="384175" cy="466725"/>
          </a:xfrm>
          <a:prstGeom prst="line">
            <a:avLst/>
          </a:prstGeom>
          <a:noFill/>
          <a:ln w="25400">
            <a:solidFill>
              <a:schemeClr val="tx1"/>
            </a:solidFill>
            <a:round/>
            <a:headEnd/>
            <a:tailEnd/>
          </a:ln>
        </p:spPr>
        <p:txBody>
          <a:bodyPr wrap="none" anchor="ctr"/>
          <a:lstStyle/>
          <a:p>
            <a:endParaRPr lang="it-CH"/>
          </a:p>
        </p:txBody>
      </p:sp>
      <p:sp>
        <p:nvSpPr>
          <p:cNvPr id="96268" name="Text Box 16"/>
          <p:cNvSpPr txBox="1">
            <a:spLocks noChangeArrowheads="1"/>
          </p:cNvSpPr>
          <p:nvPr/>
        </p:nvSpPr>
        <p:spPr bwMode="auto">
          <a:xfrm>
            <a:off x="7189788" y="5122863"/>
            <a:ext cx="952500" cy="157162"/>
          </a:xfrm>
          <a:prstGeom prst="rect">
            <a:avLst/>
          </a:prstGeom>
          <a:noFill/>
          <a:ln w="9525">
            <a:noFill/>
            <a:miter lim="800000"/>
            <a:headEnd/>
            <a:tailEnd/>
          </a:ln>
        </p:spPr>
        <p:txBody>
          <a:bodyPr wrap="none" lIns="0" tIns="0" rIns="0" bIns="0"/>
          <a:lstStyle/>
          <a:p>
            <a:pPr eaLnBrk="0" hangingPunct="0">
              <a:lnSpc>
                <a:spcPct val="90000"/>
              </a:lnSpc>
            </a:pPr>
            <a:r>
              <a:rPr lang="it-IT" sz="1300" b="1" u="none"/>
              <a:t>Microtubulo</a:t>
            </a:r>
            <a:endParaRPr lang="en-US" sz="1300" b="1" u="none"/>
          </a:p>
        </p:txBody>
      </p:sp>
      <p:sp>
        <p:nvSpPr>
          <p:cNvPr id="96269" name="Text Box 17"/>
          <p:cNvSpPr txBox="1">
            <a:spLocks noChangeArrowheads="1"/>
          </p:cNvSpPr>
          <p:nvPr/>
        </p:nvSpPr>
        <p:spPr bwMode="auto">
          <a:xfrm>
            <a:off x="7478713" y="3824288"/>
            <a:ext cx="1368425" cy="166687"/>
          </a:xfrm>
          <a:prstGeom prst="rect">
            <a:avLst/>
          </a:prstGeom>
          <a:noFill/>
          <a:ln w="9525">
            <a:noFill/>
            <a:miter lim="800000"/>
            <a:headEnd/>
            <a:tailEnd/>
          </a:ln>
        </p:spPr>
        <p:txBody>
          <a:bodyPr wrap="none" lIns="0" tIns="0" rIns="0" bIns="0"/>
          <a:lstStyle/>
          <a:p>
            <a:pPr eaLnBrk="0" hangingPunct="0">
              <a:lnSpc>
                <a:spcPct val="90000"/>
              </a:lnSpc>
            </a:pPr>
            <a:r>
              <a:rPr lang="it-IT" sz="1300" b="1" u="none"/>
              <a:t>Subunità</a:t>
            </a:r>
          </a:p>
          <a:p>
            <a:pPr eaLnBrk="0" hangingPunct="0">
              <a:lnSpc>
                <a:spcPct val="90000"/>
              </a:lnSpc>
            </a:pPr>
            <a:r>
              <a:rPr lang="it-IT" sz="1300" b="1" u="none"/>
              <a:t>di tubulina</a:t>
            </a:r>
            <a:endParaRPr lang="en-US" sz="1300" b="1" u="none"/>
          </a:p>
        </p:txBody>
      </p:sp>
      <p:sp>
        <p:nvSpPr>
          <p:cNvPr id="96270" name="Text Box 18"/>
          <p:cNvSpPr txBox="1">
            <a:spLocks noChangeArrowheads="1"/>
          </p:cNvSpPr>
          <p:nvPr/>
        </p:nvSpPr>
        <p:spPr bwMode="auto">
          <a:xfrm>
            <a:off x="8399463" y="4510088"/>
            <a:ext cx="498475" cy="160337"/>
          </a:xfrm>
          <a:prstGeom prst="rect">
            <a:avLst/>
          </a:prstGeom>
          <a:noFill/>
          <a:ln w="9525">
            <a:noFill/>
            <a:miter lim="800000"/>
            <a:headEnd/>
            <a:tailEnd/>
          </a:ln>
        </p:spPr>
        <p:txBody>
          <a:bodyPr wrap="none" lIns="0" tIns="0" rIns="0" bIns="0"/>
          <a:lstStyle/>
          <a:p>
            <a:pPr eaLnBrk="0" hangingPunct="0">
              <a:lnSpc>
                <a:spcPct val="90000"/>
              </a:lnSpc>
            </a:pPr>
            <a:r>
              <a:rPr lang="en-US" sz="1200" b="1" u="none"/>
              <a:t>25 nm</a:t>
            </a:r>
          </a:p>
        </p:txBody>
      </p:sp>
      <p:sp>
        <p:nvSpPr>
          <p:cNvPr id="96271" name="Text Box 19"/>
          <p:cNvSpPr txBox="1">
            <a:spLocks noChangeArrowheads="1"/>
          </p:cNvSpPr>
          <p:nvPr/>
        </p:nvSpPr>
        <p:spPr bwMode="auto">
          <a:xfrm>
            <a:off x="4970463" y="1590675"/>
            <a:ext cx="647700" cy="153988"/>
          </a:xfrm>
          <a:prstGeom prst="rect">
            <a:avLst/>
          </a:prstGeom>
          <a:noFill/>
          <a:ln w="9525">
            <a:noFill/>
            <a:miter lim="800000"/>
            <a:headEnd/>
            <a:tailEnd/>
          </a:ln>
        </p:spPr>
        <p:txBody>
          <a:bodyPr wrap="none" lIns="0" tIns="0" rIns="0" bIns="0"/>
          <a:lstStyle/>
          <a:p>
            <a:pPr eaLnBrk="0" hangingPunct="0">
              <a:lnSpc>
                <a:spcPct val="90000"/>
              </a:lnSpc>
            </a:pPr>
            <a:r>
              <a:rPr lang="it-IT" sz="1300" b="1" u="none">
                <a:solidFill>
                  <a:schemeClr val="bg1"/>
                </a:solidFill>
              </a:rPr>
              <a:t>Nucleo</a:t>
            </a:r>
            <a:endParaRPr lang="en-US" sz="1300" b="1" u="none">
              <a:solidFill>
                <a:schemeClr val="bg1"/>
              </a:solidFill>
            </a:endParaRPr>
          </a:p>
        </p:txBody>
      </p:sp>
      <p:sp>
        <p:nvSpPr>
          <p:cNvPr id="96272" name="Text Box 20"/>
          <p:cNvSpPr txBox="1">
            <a:spLocks noChangeArrowheads="1"/>
          </p:cNvSpPr>
          <p:nvPr/>
        </p:nvSpPr>
        <p:spPr bwMode="auto">
          <a:xfrm>
            <a:off x="6399213" y="2930525"/>
            <a:ext cx="647700" cy="153988"/>
          </a:xfrm>
          <a:prstGeom prst="rect">
            <a:avLst/>
          </a:prstGeom>
          <a:noFill/>
          <a:ln w="9525">
            <a:noFill/>
            <a:miter lim="800000"/>
            <a:headEnd/>
            <a:tailEnd/>
          </a:ln>
        </p:spPr>
        <p:txBody>
          <a:bodyPr wrap="none" lIns="0" tIns="0" rIns="0" bIns="0"/>
          <a:lstStyle/>
          <a:p>
            <a:pPr eaLnBrk="0" hangingPunct="0">
              <a:lnSpc>
                <a:spcPct val="90000"/>
              </a:lnSpc>
            </a:pPr>
            <a:r>
              <a:rPr lang="it-IT" sz="1300" b="1" u="none">
                <a:solidFill>
                  <a:schemeClr val="bg1"/>
                </a:solidFill>
              </a:rPr>
              <a:t>Nucleo</a:t>
            </a:r>
            <a:endParaRPr lang="en-US" sz="1300" b="1" u="none">
              <a:solidFill>
                <a:schemeClr val="bg1"/>
              </a:solidFill>
            </a:endParaRPr>
          </a:p>
        </p:txBody>
      </p:sp>
      <p:sp>
        <p:nvSpPr>
          <p:cNvPr id="96273" name="Line 21"/>
          <p:cNvSpPr>
            <a:spLocks noChangeShapeType="1"/>
          </p:cNvSpPr>
          <p:nvPr/>
        </p:nvSpPr>
        <p:spPr bwMode="auto">
          <a:xfrm flipV="1">
            <a:off x="4918075" y="1774825"/>
            <a:ext cx="384175" cy="463550"/>
          </a:xfrm>
          <a:prstGeom prst="line">
            <a:avLst/>
          </a:prstGeom>
          <a:noFill/>
          <a:ln w="50800">
            <a:solidFill>
              <a:schemeClr val="bg1"/>
            </a:solidFill>
            <a:round/>
            <a:headEnd/>
            <a:tailEnd/>
          </a:ln>
        </p:spPr>
        <p:txBody>
          <a:bodyPr wrap="none" anchor="ctr"/>
          <a:lstStyle/>
          <a:p>
            <a:endParaRPr lang="it-CH"/>
          </a:p>
        </p:txBody>
      </p:sp>
      <p:sp>
        <p:nvSpPr>
          <p:cNvPr id="96274" name="Line 22"/>
          <p:cNvSpPr>
            <a:spLocks noChangeShapeType="1"/>
          </p:cNvSpPr>
          <p:nvPr/>
        </p:nvSpPr>
        <p:spPr bwMode="auto">
          <a:xfrm>
            <a:off x="6997700" y="3025775"/>
            <a:ext cx="368300" cy="0"/>
          </a:xfrm>
          <a:prstGeom prst="line">
            <a:avLst/>
          </a:prstGeom>
          <a:noFill/>
          <a:ln w="50800">
            <a:solidFill>
              <a:schemeClr val="bg1"/>
            </a:solidFill>
            <a:round/>
            <a:headEnd/>
            <a:tailEnd/>
          </a:ln>
        </p:spPr>
        <p:txBody>
          <a:bodyPr wrap="none" anchor="ctr"/>
          <a:lstStyle/>
          <a:p>
            <a:endParaRPr lang="it-CH"/>
          </a:p>
        </p:txBody>
      </p:sp>
      <p:sp>
        <p:nvSpPr>
          <p:cNvPr id="96275" name="Line 23"/>
          <p:cNvSpPr>
            <a:spLocks noChangeShapeType="1"/>
          </p:cNvSpPr>
          <p:nvPr/>
        </p:nvSpPr>
        <p:spPr bwMode="auto">
          <a:xfrm flipV="1">
            <a:off x="4914900" y="1778000"/>
            <a:ext cx="384175" cy="463550"/>
          </a:xfrm>
          <a:prstGeom prst="line">
            <a:avLst/>
          </a:prstGeom>
          <a:noFill/>
          <a:ln w="25400">
            <a:solidFill>
              <a:schemeClr val="tx1"/>
            </a:solidFill>
            <a:round/>
            <a:headEnd/>
            <a:tailEnd/>
          </a:ln>
        </p:spPr>
        <p:txBody>
          <a:bodyPr wrap="none" anchor="ctr"/>
          <a:lstStyle/>
          <a:p>
            <a:endParaRPr lang="it-CH"/>
          </a:p>
        </p:txBody>
      </p:sp>
      <p:sp>
        <p:nvSpPr>
          <p:cNvPr id="96276" name="Line 24"/>
          <p:cNvSpPr>
            <a:spLocks noChangeShapeType="1"/>
          </p:cNvSpPr>
          <p:nvPr/>
        </p:nvSpPr>
        <p:spPr bwMode="auto">
          <a:xfrm>
            <a:off x="6997700" y="3025775"/>
            <a:ext cx="368300" cy="0"/>
          </a:xfrm>
          <a:prstGeom prst="line">
            <a:avLst/>
          </a:prstGeom>
          <a:noFill/>
          <a:ln w="25400">
            <a:solidFill>
              <a:schemeClr val="tx1"/>
            </a:solidFill>
            <a:round/>
            <a:headEnd/>
            <a:tailEnd/>
          </a:ln>
        </p:spPr>
        <p:txBody>
          <a:bodyPr wrap="none" anchor="ctr"/>
          <a:lstStyle/>
          <a:p>
            <a:endParaRPr lang="it-CH"/>
          </a:p>
        </p:txBody>
      </p:sp>
      <p:sp>
        <p:nvSpPr>
          <p:cNvPr id="21" name="Titolo 1"/>
          <p:cNvSpPr>
            <a:spLocks noGrp="1"/>
          </p:cNvSpPr>
          <p:nvPr>
            <p:ph type="title"/>
          </p:nvPr>
        </p:nvSpPr>
        <p:spPr>
          <a:xfrm>
            <a:off x="467544" y="0"/>
            <a:ext cx="8229600" cy="1143000"/>
          </a:xfrm>
        </p:spPr>
        <p:txBody>
          <a:bodyPr>
            <a:normAutofit fontScale="90000"/>
          </a:bodyPr>
          <a:lstStyle/>
          <a:p>
            <a:r>
              <a:rPr lang="it-CH" sz="4800" b="1" dirty="0"/>
              <a:t>Elementi del </a:t>
            </a:r>
            <a:r>
              <a:rPr lang="it-CH" sz="4800" b="1" dirty="0" err="1"/>
              <a:t>citoscheletro</a:t>
            </a:r>
            <a:r>
              <a:rPr lang="it-CH" dirty="0"/>
              <a:t/>
            </a:r>
            <a:br>
              <a:rPr lang="it-CH" dirty="0"/>
            </a:br>
            <a:endParaRPr lang="it-CH"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570593B-EB8A-464D-818B-A190704DF0F7}"/>
              </a:ext>
            </a:extLst>
          </p:cNvPr>
          <p:cNvSpPr>
            <a:spLocks noGrp="1"/>
          </p:cNvSpPr>
          <p:nvPr>
            <p:ph type="title"/>
          </p:nvPr>
        </p:nvSpPr>
        <p:spPr/>
        <p:txBody>
          <a:bodyPr/>
          <a:lstStyle/>
          <a:p>
            <a:r>
              <a:rPr lang="it-CH" dirty="0"/>
              <a:t>citoscheletro</a:t>
            </a:r>
          </a:p>
        </p:txBody>
      </p:sp>
      <p:sp>
        <p:nvSpPr>
          <p:cNvPr id="3" name="Segnaposto contenuto 2">
            <a:extLst>
              <a:ext uri="{FF2B5EF4-FFF2-40B4-BE49-F238E27FC236}">
                <a16:creationId xmlns:a16="http://schemas.microsoft.com/office/drawing/2014/main" xmlns="" id="{DD6562DF-76A9-4FF0-A426-A8FC3F767C53}"/>
              </a:ext>
            </a:extLst>
          </p:cNvPr>
          <p:cNvSpPr>
            <a:spLocks noGrp="1"/>
          </p:cNvSpPr>
          <p:nvPr>
            <p:ph idx="1"/>
          </p:nvPr>
        </p:nvSpPr>
        <p:spPr/>
        <p:txBody>
          <a:bodyPr/>
          <a:lstStyle/>
          <a:p>
            <a:r>
              <a:rPr lang="it-CH" dirty="0"/>
              <a:t>https://www.youtube.com/watch?v=tO-W8mvBa78</a:t>
            </a:r>
          </a:p>
        </p:txBody>
      </p:sp>
    </p:spTree>
    <p:extLst>
      <p:ext uri="{BB962C8B-B14F-4D97-AF65-F5344CB8AC3E}">
        <p14:creationId xmlns:p14="http://schemas.microsoft.com/office/powerpoint/2010/main" val="333287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876300" y="1647825"/>
            <a:ext cx="7464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dirty="0">
                <a:solidFill>
                  <a:srgbClr val="000000"/>
                </a:solidFill>
                <a:latin typeface="Arial" charset="0"/>
              </a:rPr>
              <a:t>“</a:t>
            </a:r>
            <a:r>
              <a:rPr lang="it-IT" altLang="ja-JP" sz="4000" i="1" dirty="0">
                <a:solidFill>
                  <a:srgbClr val="000000"/>
                </a:solidFill>
                <a:latin typeface="Arial" charset="0"/>
              </a:rPr>
              <a:t>Omnis cellula e cellula</a:t>
            </a:r>
            <a:r>
              <a:rPr lang="it-IT" sz="4000" dirty="0">
                <a:solidFill>
                  <a:srgbClr val="000000"/>
                </a:solidFill>
                <a:latin typeface="Arial" charset="0"/>
              </a:rPr>
              <a:t>”</a:t>
            </a:r>
            <a:endParaRPr lang="it-IT" altLang="ja-JP" sz="4000" dirty="0">
              <a:solidFill>
                <a:srgbClr val="000000"/>
              </a:solidFill>
              <a:latin typeface="Arial" charset="0"/>
            </a:endParaRPr>
          </a:p>
          <a:p>
            <a:pPr algn="ctr"/>
            <a:r>
              <a:rPr lang="it-IT" sz="3200" dirty="0">
                <a:solidFill>
                  <a:srgbClr val="000000"/>
                </a:solidFill>
                <a:latin typeface="Arial" charset="0"/>
              </a:rPr>
              <a:t>Rudolf </a:t>
            </a:r>
            <a:r>
              <a:rPr lang="it-IT" sz="3200" dirty="0" err="1">
                <a:solidFill>
                  <a:srgbClr val="000000"/>
                </a:solidFill>
                <a:latin typeface="Arial" charset="0"/>
              </a:rPr>
              <a:t>Virchow</a:t>
            </a:r>
            <a:r>
              <a:rPr lang="it-IT" sz="3200" dirty="0">
                <a:solidFill>
                  <a:srgbClr val="000000"/>
                </a:solidFill>
                <a:latin typeface="Arial" charset="0"/>
              </a:rPr>
              <a:t>, 1855</a:t>
            </a:r>
          </a:p>
        </p:txBody>
      </p:sp>
      <p:sp>
        <p:nvSpPr>
          <p:cNvPr id="11" name="Text Box 2"/>
          <p:cNvSpPr txBox="1">
            <a:spLocks noChangeArrowheads="1"/>
          </p:cNvSpPr>
          <p:nvPr/>
        </p:nvSpPr>
        <p:spPr bwMode="auto">
          <a:xfrm>
            <a:off x="1011238" y="3781425"/>
            <a:ext cx="746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dirty="0">
                <a:latin typeface="Tahoma" charset="0"/>
                <a:ea typeface="Arial" charset="0"/>
                <a:cs typeface="Arial" charset="0"/>
              </a:rPr>
              <a:t>Alla base dello sviluppo di nuovi organismi c’è sempre la </a:t>
            </a:r>
            <a:r>
              <a:rPr lang="it-IT" b="1" dirty="0">
                <a:latin typeface="Tahoma" charset="0"/>
                <a:ea typeface="Arial" charset="0"/>
                <a:cs typeface="Arial" charset="0"/>
              </a:rPr>
              <a:t>divisione cellulare</a:t>
            </a:r>
          </a:p>
        </p:txBody>
      </p:sp>
    </p:spTree>
    <p:extLst>
      <p:ext uri="{BB962C8B-B14F-4D97-AF65-F5344CB8AC3E}">
        <p14:creationId xmlns:p14="http://schemas.microsoft.com/office/powerpoint/2010/main" val="42241758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34950" y="465138"/>
            <a:ext cx="87296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a:solidFill>
                  <a:srgbClr val="000000"/>
                </a:solidFill>
                <a:latin typeface="Arial" charset="0"/>
              </a:rPr>
              <a:t>Il cariotipo</a:t>
            </a:r>
          </a:p>
        </p:txBody>
      </p:sp>
      <p:sp>
        <p:nvSpPr>
          <p:cNvPr id="22531" name="Text Box 7"/>
          <p:cNvSpPr txBox="1">
            <a:spLocks noChangeArrowheads="1"/>
          </p:cNvSpPr>
          <p:nvPr/>
        </p:nvSpPr>
        <p:spPr bwMode="auto">
          <a:xfrm>
            <a:off x="488950" y="2940050"/>
            <a:ext cx="86550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endParaRPr lang="it-IT" sz="1800">
              <a:solidFill>
                <a:schemeClr val="tx1"/>
              </a:solidFill>
              <a:latin typeface="Calibri" charset="0"/>
            </a:endParaRPr>
          </a:p>
        </p:txBody>
      </p:sp>
      <p:pic>
        <p:nvPicPr>
          <p:cNvPr id="22532"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782763"/>
            <a:ext cx="5561013"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8"/>
          <p:cNvSpPr txBox="1">
            <a:spLocks noChangeArrowheads="1"/>
          </p:cNvSpPr>
          <p:nvPr/>
        </p:nvSpPr>
        <p:spPr bwMode="auto">
          <a:xfrm>
            <a:off x="6311900" y="2470150"/>
            <a:ext cx="26955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r>
              <a:rPr lang="it-IT" sz="2500">
                <a:solidFill>
                  <a:srgbClr val="181512"/>
                </a:solidFill>
                <a:latin typeface="Arial" charset="0"/>
              </a:rPr>
              <a:t>L’insieme di tutti </a:t>
            </a:r>
          </a:p>
          <a:p>
            <a:r>
              <a:rPr lang="it-IT" sz="2500">
                <a:solidFill>
                  <a:srgbClr val="181512"/>
                </a:solidFill>
                <a:latin typeface="Arial" charset="0"/>
              </a:rPr>
              <a:t>i cromosomi </a:t>
            </a:r>
          </a:p>
          <a:p>
            <a:r>
              <a:rPr lang="it-IT" sz="2500">
                <a:solidFill>
                  <a:srgbClr val="181512"/>
                </a:solidFill>
                <a:latin typeface="Arial" charset="0"/>
              </a:rPr>
              <a:t>forma il </a:t>
            </a:r>
            <a:r>
              <a:rPr lang="it-IT" sz="2500" b="1">
                <a:solidFill>
                  <a:srgbClr val="181512"/>
                </a:solidFill>
                <a:latin typeface="Arial" charset="0"/>
              </a:rPr>
              <a:t>cariotipo</a:t>
            </a:r>
            <a:r>
              <a:rPr lang="it-IT" sz="2500">
                <a:solidFill>
                  <a:srgbClr val="181512"/>
                </a:solidFill>
                <a:latin typeface="Arial" charset="0"/>
              </a:rPr>
              <a:t>.</a:t>
            </a:r>
          </a:p>
        </p:txBody>
      </p:sp>
    </p:spTree>
    <p:extLst>
      <p:ext uri="{BB962C8B-B14F-4D97-AF65-F5344CB8AC3E}">
        <p14:creationId xmlns:p14="http://schemas.microsoft.com/office/powerpoint/2010/main" val="39179901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392113" y="5191125"/>
            <a:ext cx="86518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endParaRPr lang="it-IT" sz="1800">
              <a:solidFill>
                <a:srgbClr val="000000"/>
              </a:solidFill>
              <a:latin typeface="Calibri" charset="0"/>
            </a:endParaRPr>
          </a:p>
        </p:txBody>
      </p:sp>
      <p:pic>
        <p:nvPicPr>
          <p:cNvPr id="26627"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3413125"/>
            <a:ext cx="6529387"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magin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113" y="1192213"/>
            <a:ext cx="65293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2"/>
          <p:cNvSpPr txBox="1">
            <a:spLocks noChangeArrowheads="1"/>
          </p:cNvSpPr>
          <p:nvPr/>
        </p:nvSpPr>
        <p:spPr bwMode="auto">
          <a:xfrm>
            <a:off x="1027113" y="247650"/>
            <a:ext cx="746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a:solidFill>
                  <a:srgbClr val="000000"/>
                </a:solidFill>
                <a:latin typeface="Arial" charset="0"/>
              </a:rPr>
              <a:t>La mitosi in sintesi</a:t>
            </a:r>
          </a:p>
        </p:txBody>
      </p:sp>
    </p:spTree>
    <p:extLst>
      <p:ext uri="{BB962C8B-B14F-4D97-AF65-F5344CB8AC3E}">
        <p14:creationId xmlns:p14="http://schemas.microsoft.com/office/powerpoint/2010/main" val="569000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139267" name="Group 1"/>
          <p:cNvGrpSpPr>
            <a:grpSpLocks/>
          </p:cNvGrpSpPr>
          <p:nvPr/>
        </p:nvGrpSpPr>
        <p:grpSpPr bwMode="auto">
          <a:xfrm>
            <a:off x="2474913" y="136525"/>
            <a:ext cx="3995737" cy="6272213"/>
            <a:chOff x="2474913" y="136525"/>
            <a:chExt cx="4194175" cy="6584950"/>
          </a:xfrm>
        </p:grpSpPr>
        <p:pic>
          <p:nvPicPr>
            <p:cNvPr id="139269" name="Picture 8" descr="08_07a_AnimalCellCleavag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13" y="136525"/>
              <a:ext cx="419417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Text Box 9"/>
            <p:cNvSpPr txBox="1">
              <a:spLocks noChangeArrowheads="1"/>
            </p:cNvSpPr>
            <p:nvPr/>
          </p:nvSpPr>
          <p:spPr bwMode="auto">
            <a:xfrm>
              <a:off x="3157538" y="2636838"/>
              <a:ext cx="10890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800" b="1"/>
                <a:t>Solco</a:t>
              </a:r>
              <a:br>
                <a:rPr lang="en-US" sz="1800" b="1"/>
              </a:br>
              <a:r>
                <a:rPr lang="en-US" sz="1800" b="1"/>
                <a:t>di divisione </a:t>
              </a:r>
            </a:p>
          </p:txBody>
        </p:sp>
        <p:sp>
          <p:nvSpPr>
            <p:cNvPr id="139271" name="Text Box 10"/>
            <p:cNvSpPr txBox="1">
              <a:spLocks noChangeArrowheads="1"/>
            </p:cNvSpPr>
            <p:nvPr/>
          </p:nvSpPr>
          <p:spPr bwMode="auto">
            <a:xfrm>
              <a:off x="4572000" y="4070350"/>
              <a:ext cx="2082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600" b="1"/>
                <a:t>Anello di microfilamenti</a:t>
              </a:r>
            </a:p>
            <a:p>
              <a:pPr algn="l">
                <a:lnSpc>
                  <a:spcPct val="90000"/>
                </a:lnSpc>
              </a:pPr>
              <a:r>
                <a:rPr lang="it-IT" sz="1600" b="1"/>
                <a:t>che si contrae</a:t>
              </a:r>
              <a:endParaRPr lang="en-US" sz="1600" b="1"/>
            </a:p>
          </p:txBody>
        </p:sp>
        <p:sp>
          <p:nvSpPr>
            <p:cNvPr id="139272" name="Text Box 11"/>
            <p:cNvSpPr txBox="1">
              <a:spLocks noChangeArrowheads="1"/>
            </p:cNvSpPr>
            <p:nvPr/>
          </p:nvSpPr>
          <p:spPr bwMode="auto">
            <a:xfrm>
              <a:off x="4779963" y="6278563"/>
              <a:ext cx="1638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800" b="1"/>
                <a:t>Cellule figlie</a:t>
              </a:r>
            </a:p>
          </p:txBody>
        </p:sp>
        <p:sp>
          <p:nvSpPr>
            <p:cNvPr id="139273" name="Text Box 12"/>
            <p:cNvSpPr txBox="1">
              <a:spLocks noChangeArrowheads="1"/>
            </p:cNvSpPr>
            <p:nvPr/>
          </p:nvSpPr>
          <p:spPr bwMode="auto">
            <a:xfrm>
              <a:off x="2520950" y="4065588"/>
              <a:ext cx="18605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600" b="1"/>
                <a:t>Solco di divisione </a:t>
              </a:r>
            </a:p>
          </p:txBody>
        </p:sp>
        <p:sp>
          <p:nvSpPr>
            <p:cNvPr id="139274" name="Line 13"/>
            <p:cNvSpPr>
              <a:spLocks noChangeShapeType="1"/>
            </p:cNvSpPr>
            <p:nvPr/>
          </p:nvSpPr>
          <p:spPr bwMode="auto">
            <a:xfrm flipH="1">
              <a:off x="5565775" y="5880100"/>
              <a:ext cx="431800" cy="396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75" name="Line 14"/>
            <p:cNvSpPr>
              <a:spLocks noChangeShapeType="1"/>
            </p:cNvSpPr>
            <p:nvPr/>
          </p:nvSpPr>
          <p:spPr bwMode="auto">
            <a:xfrm flipH="1" flipV="1">
              <a:off x="5140325" y="5880100"/>
              <a:ext cx="425450" cy="396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76" name="Line 15"/>
            <p:cNvSpPr>
              <a:spLocks noChangeShapeType="1"/>
            </p:cNvSpPr>
            <p:nvPr/>
          </p:nvSpPr>
          <p:spPr bwMode="auto">
            <a:xfrm flipV="1">
              <a:off x="3400425" y="4432300"/>
              <a:ext cx="1123950" cy="5175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77" name="Line 16"/>
            <p:cNvSpPr>
              <a:spLocks noChangeShapeType="1"/>
            </p:cNvSpPr>
            <p:nvPr/>
          </p:nvSpPr>
          <p:spPr bwMode="auto">
            <a:xfrm>
              <a:off x="3111500" y="4298950"/>
              <a:ext cx="260350" cy="536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78" name="Line 17"/>
            <p:cNvSpPr>
              <a:spLocks noChangeShapeType="1"/>
            </p:cNvSpPr>
            <p:nvPr/>
          </p:nvSpPr>
          <p:spPr bwMode="auto">
            <a:xfrm flipH="1">
              <a:off x="4191000" y="1492250"/>
              <a:ext cx="650875" cy="12160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79" name="Line 18"/>
            <p:cNvSpPr>
              <a:spLocks noChangeShapeType="1"/>
            </p:cNvSpPr>
            <p:nvPr/>
          </p:nvSpPr>
          <p:spPr bwMode="auto">
            <a:xfrm>
              <a:off x="4191000" y="2708275"/>
              <a:ext cx="663575" cy="34607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80" name="Line 19"/>
            <p:cNvSpPr>
              <a:spLocks noChangeShapeType="1"/>
            </p:cNvSpPr>
            <p:nvPr/>
          </p:nvSpPr>
          <p:spPr bwMode="auto">
            <a:xfrm flipH="1">
              <a:off x="4191000" y="1495425"/>
              <a:ext cx="650875" cy="12160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9281" name="Line 20"/>
            <p:cNvSpPr>
              <a:spLocks noChangeShapeType="1"/>
            </p:cNvSpPr>
            <p:nvPr/>
          </p:nvSpPr>
          <p:spPr bwMode="auto">
            <a:xfrm>
              <a:off x="4191000" y="2711450"/>
              <a:ext cx="663575" cy="3460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3" name="Slide Number Placeholder 2"/>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F79B02E0-C614-614C-9FFD-1E63444732FB}" type="slidenum">
              <a:rPr lang="it-IT" sz="1200">
                <a:solidFill>
                  <a:srgbClr val="0060AF"/>
                </a:solidFill>
                <a:latin typeface="Times New Roman" charset="0"/>
              </a:rPr>
              <a:pPr/>
              <a:t>22</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35625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142339" name="Group 1"/>
          <p:cNvGrpSpPr>
            <a:grpSpLocks/>
          </p:cNvGrpSpPr>
          <p:nvPr/>
        </p:nvGrpSpPr>
        <p:grpSpPr bwMode="auto">
          <a:xfrm>
            <a:off x="474663" y="142875"/>
            <a:ext cx="6772275" cy="6121400"/>
            <a:chOff x="384247" y="142875"/>
            <a:chExt cx="7270679" cy="6572250"/>
          </a:xfrm>
        </p:grpSpPr>
        <p:pic>
          <p:nvPicPr>
            <p:cNvPr id="142341" name="Picture 6" descr="08_07b_CellPlateFormatio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038" y="142875"/>
              <a:ext cx="5749925"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Text Box 7"/>
            <p:cNvSpPr txBox="1">
              <a:spLocks noChangeArrowheads="1"/>
            </p:cNvSpPr>
            <p:nvPr/>
          </p:nvSpPr>
          <p:spPr bwMode="auto">
            <a:xfrm>
              <a:off x="4327525" y="6049963"/>
              <a:ext cx="11572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Piastra</a:t>
              </a:r>
              <a:br>
                <a:rPr lang="en-US" sz="2000" b="1"/>
              </a:br>
              <a:r>
                <a:rPr lang="en-US" sz="2000" b="1"/>
                <a:t>cellulare</a:t>
              </a:r>
            </a:p>
          </p:txBody>
        </p:sp>
        <p:sp>
          <p:nvSpPr>
            <p:cNvPr id="142343" name="Line 8"/>
            <p:cNvSpPr>
              <a:spLocks noChangeShapeType="1"/>
            </p:cNvSpPr>
            <p:nvPr/>
          </p:nvSpPr>
          <p:spPr bwMode="auto">
            <a:xfrm flipH="1">
              <a:off x="6453188" y="5654675"/>
              <a:ext cx="231775" cy="409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44" name="Line 9"/>
            <p:cNvSpPr>
              <a:spLocks noChangeShapeType="1"/>
            </p:cNvSpPr>
            <p:nvPr/>
          </p:nvSpPr>
          <p:spPr bwMode="auto">
            <a:xfrm flipH="1" flipV="1">
              <a:off x="6199188" y="5654675"/>
              <a:ext cx="254000" cy="409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45" name="Text Box 10"/>
            <p:cNvSpPr txBox="1">
              <a:spLocks noChangeArrowheads="1"/>
            </p:cNvSpPr>
            <p:nvPr/>
          </p:nvSpPr>
          <p:spPr bwMode="auto">
            <a:xfrm>
              <a:off x="5654675" y="6048375"/>
              <a:ext cx="18399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Cellule figlie</a:t>
              </a:r>
            </a:p>
          </p:txBody>
        </p:sp>
        <p:sp>
          <p:nvSpPr>
            <p:cNvPr id="142346" name="Text Box 11"/>
            <p:cNvSpPr txBox="1">
              <a:spLocks noChangeArrowheads="1"/>
            </p:cNvSpPr>
            <p:nvPr/>
          </p:nvSpPr>
          <p:spPr bwMode="auto">
            <a:xfrm>
              <a:off x="2608263" y="3656013"/>
              <a:ext cx="1033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Parete cellulare</a:t>
              </a:r>
            </a:p>
          </p:txBody>
        </p:sp>
        <p:sp>
          <p:nvSpPr>
            <p:cNvPr id="142347" name="Text Box 12"/>
            <p:cNvSpPr txBox="1">
              <a:spLocks noChangeArrowheads="1"/>
            </p:cNvSpPr>
            <p:nvPr/>
          </p:nvSpPr>
          <p:spPr bwMode="auto">
            <a:xfrm>
              <a:off x="384247" y="6012800"/>
              <a:ext cx="37666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800" b="1"/>
                <a:t>Vescicole contenenti i materiali</a:t>
              </a:r>
            </a:p>
            <a:p>
              <a:pPr algn="l">
                <a:lnSpc>
                  <a:spcPct val="90000"/>
                </a:lnSpc>
              </a:pPr>
              <a:r>
                <a:rPr lang="it-IT" sz="1800" b="1"/>
                <a:t>Della parete cellulare</a:t>
              </a:r>
              <a:endParaRPr lang="en-US" sz="1800" b="1"/>
            </a:p>
          </p:txBody>
        </p:sp>
        <p:sp>
          <p:nvSpPr>
            <p:cNvPr id="142348" name="Text Box 13"/>
            <p:cNvSpPr txBox="1">
              <a:spLocks noChangeArrowheads="1"/>
            </p:cNvSpPr>
            <p:nvPr/>
          </p:nvSpPr>
          <p:spPr bwMode="auto">
            <a:xfrm>
              <a:off x="6453188" y="250825"/>
              <a:ext cx="12017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800" b="1"/>
                <a:t>Nucleo della</a:t>
              </a:r>
            </a:p>
            <a:p>
              <a:pPr algn="l">
                <a:lnSpc>
                  <a:spcPct val="90000"/>
                </a:lnSpc>
              </a:pPr>
              <a:r>
                <a:rPr lang="en-US" sz="1800" b="1"/>
                <a:t>cellula figlia</a:t>
              </a:r>
            </a:p>
          </p:txBody>
        </p:sp>
        <p:sp>
          <p:nvSpPr>
            <p:cNvPr id="142349" name="Text Box 14"/>
            <p:cNvSpPr txBox="1">
              <a:spLocks noChangeArrowheads="1"/>
            </p:cNvSpPr>
            <p:nvPr/>
          </p:nvSpPr>
          <p:spPr bwMode="auto">
            <a:xfrm>
              <a:off x="4388500" y="153110"/>
              <a:ext cx="11668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800" b="1"/>
                <a:t>Formazione della</a:t>
              </a:r>
            </a:p>
            <a:p>
              <a:pPr algn="l">
                <a:lnSpc>
                  <a:spcPct val="90000"/>
                </a:lnSpc>
              </a:pPr>
              <a:r>
                <a:rPr lang="en-US" sz="1800" b="1"/>
                <a:t>piastra cellulare</a:t>
              </a:r>
            </a:p>
          </p:txBody>
        </p:sp>
        <p:sp>
          <p:nvSpPr>
            <p:cNvPr id="142350" name="Text Box 15"/>
            <p:cNvSpPr txBox="1">
              <a:spLocks noChangeArrowheads="1"/>
            </p:cNvSpPr>
            <p:nvPr/>
          </p:nvSpPr>
          <p:spPr bwMode="auto">
            <a:xfrm>
              <a:off x="2630487" y="149225"/>
              <a:ext cx="13287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1800" b="1"/>
                <a:t>Parete della</a:t>
              </a:r>
            </a:p>
            <a:p>
              <a:pPr algn="l">
                <a:lnSpc>
                  <a:spcPct val="90000"/>
                </a:lnSpc>
              </a:pPr>
              <a:r>
                <a:rPr lang="en-US" sz="1800" b="1"/>
                <a:t>cellula madre</a:t>
              </a:r>
            </a:p>
          </p:txBody>
        </p:sp>
        <p:sp>
          <p:nvSpPr>
            <p:cNvPr id="142351" name="Line 16"/>
            <p:cNvSpPr>
              <a:spLocks noChangeShapeType="1"/>
            </p:cNvSpPr>
            <p:nvPr/>
          </p:nvSpPr>
          <p:spPr bwMode="auto">
            <a:xfrm flipV="1">
              <a:off x="4800600" y="5511800"/>
              <a:ext cx="66675" cy="520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2" name="Line 17"/>
            <p:cNvSpPr>
              <a:spLocks noChangeShapeType="1"/>
            </p:cNvSpPr>
            <p:nvPr/>
          </p:nvSpPr>
          <p:spPr bwMode="auto">
            <a:xfrm flipV="1">
              <a:off x="2794000" y="5229225"/>
              <a:ext cx="565150" cy="784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3" name="Line 18"/>
            <p:cNvSpPr>
              <a:spLocks noChangeShapeType="1"/>
            </p:cNvSpPr>
            <p:nvPr/>
          </p:nvSpPr>
          <p:spPr bwMode="auto">
            <a:xfrm flipV="1">
              <a:off x="2794000" y="5448300"/>
              <a:ext cx="577850" cy="565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4" name="Line 19"/>
            <p:cNvSpPr>
              <a:spLocks noChangeShapeType="1"/>
            </p:cNvSpPr>
            <p:nvPr/>
          </p:nvSpPr>
          <p:spPr bwMode="auto">
            <a:xfrm>
              <a:off x="3111500" y="3908425"/>
              <a:ext cx="0" cy="269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5" name="Text Box 20"/>
            <p:cNvSpPr txBox="1">
              <a:spLocks noChangeArrowheads="1"/>
            </p:cNvSpPr>
            <p:nvPr/>
          </p:nvSpPr>
          <p:spPr bwMode="auto">
            <a:xfrm>
              <a:off x="5434013" y="3652838"/>
              <a:ext cx="15859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Nuova parete cellulare</a:t>
              </a:r>
            </a:p>
          </p:txBody>
        </p:sp>
        <p:sp>
          <p:nvSpPr>
            <p:cNvPr id="142356" name="Line 21"/>
            <p:cNvSpPr>
              <a:spLocks noChangeShapeType="1"/>
            </p:cNvSpPr>
            <p:nvPr/>
          </p:nvSpPr>
          <p:spPr bwMode="auto">
            <a:xfrm>
              <a:off x="6223000" y="3921125"/>
              <a:ext cx="193675" cy="431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7" name="Line 22"/>
            <p:cNvSpPr>
              <a:spLocks noChangeShapeType="1"/>
            </p:cNvSpPr>
            <p:nvPr/>
          </p:nvSpPr>
          <p:spPr bwMode="auto">
            <a:xfrm>
              <a:off x="3956050" y="679450"/>
              <a:ext cx="206375" cy="33655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8" name="Line 23"/>
            <p:cNvSpPr>
              <a:spLocks noChangeShapeType="1"/>
            </p:cNvSpPr>
            <p:nvPr/>
          </p:nvSpPr>
          <p:spPr bwMode="auto">
            <a:xfrm flipV="1">
              <a:off x="4832350" y="695325"/>
              <a:ext cx="463550" cy="136207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59" name="Line 24"/>
            <p:cNvSpPr>
              <a:spLocks noChangeShapeType="1"/>
            </p:cNvSpPr>
            <p:nvPr/>
          </p:nvSpPr>
          <p:spPr bwMode="auto">
            <a:xfrm flipV="1">
              <a:off x="5422900" y="688975"/>
              <a:ext cx="977900" cy="11652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60" name="Line 25"/>
            <p:cNvSpPr>
              <a:spLocks noChangeShapeType="1"/>
            </p:cNvSpPr>
            <p:nvPr/>
          </p:nvSpPr>
          <p:spPr bwMode="auto">
            <a:xfrm>
              <a:off x="3959225" y="679450"/>
              <a:ext cx="206375" cy="336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61" name="Line 26"/>
            <p:cNvSpPr>
              <a:spLocks noChangeShapeType="1"/>
            </p:cNvSpPr>
            <p:nvPr/>
          </p:nvSpPr>
          <p:spPr bwMode="auto">
            <a:xfrm flipV="1">
              <a:off x="4835525" y="695325"/>
              <a:ext cx="463550" cy="13620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2362" name="Line 27"/>
            <p:cNvSpPr>
              <a:spLocks noChangeShapeType="1"/>
            </p:cNvSpPr>
            <p:nvPr/>
          </p:nvSpPr>
          <p:spPr bwMode="auto">
            <a:xfrm flipV="1">
              <a:off x="5426075" y="688975"/>
              <a:ext cx="977900" cy="1165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3" name="Slide Number Placeholder 2"/>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FEB2C2E1-BAAB-0640-9CED-E6F920E80E48}" type="slidenum">
              <a:rPr lang="it-IT" sz="1200">
                <a:solidFill>
                  <a:srgbClr val="0060AF"/>
                </a:solidFill>
                <a:latin typeface="Times New Roman" charset="0"/>
              </a:rPr>
              <a:pPr/>
              <a:t>23</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3155204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88396"/>
            <a:ext cx="8229600" cy="1143000"/>
          </a:xfrm>
        </p:spPr>
        <p:txBody>
          <a:bodyPr/>
          <a:lstStyle/>
          <a:p>
            <a:endParaRPr lang="it-IT" dirty="0"/>
          </a:p>
        </p:txBody>
      </p:sp>
      <p:sp>
        <p:nvSpPr>
          <p:cNvPr id="3" name="Rettangolo 2"/>
          <p:cNvSpPr/>
          <p:nvPr/>
        </p:nvSpPr>
        <p:spPr>
          <a:xfrm>
            <a:off x="996458" y="823017"/>
            <a:ext cx="6969125" cy="378565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CONTROLLO DEL CICLO CELLULARE</a:t>
            </a:r>
          </a:p>
        </p:txBody>
      </p:sp>
    </p:spTree>
    <p:extLst>
      <p:ext uri="{BB962C8B-B14F-4D97-AF65-F5344CB8AC3E}">
        <p14:creationId xmlns:p14="http://schemas.microsoft.com/office/powerpoint/2010/main" val="383921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152579" name="Group 1"/>
          <p:cNvGrpSpPr>
            <a:grpSpLocks/>
          </p:cNvGrpSpPr>
          <p:nvPr/>
        </p:nvGrpSpPr>
        <p:grpSpPr bwMode="auto">
          <a:xfrm>
            <a:off x="457200" y="478433"/>
            <a:ext cx="7221538" cy="6278563"/>
            <a:chOff x="423632" y="136525"/>
            <a:chExt cx="7574193" cy="6584950"/>
          </a:xfrm>
        </p:grpSpPr>
        <p:pic>
          <p:nvPicPr>
            <p:cNvPr id="152581" name="Picture 8" descr="08_09aCellCycleControl-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8" y="136525"/>
              <a:ext cx="6853237"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Text Box 9"/>
            <p:cNvSpPr txBox="1">
              <a:spLocks noChangeArrowheads="1"/>
            </p:cNvSpPr>
            <p:nvPr/>
          </p:nvSpPr>
          <p:spPr bwMode="auto">
            <a:xfrm>
              <a:off x="3730625" y="933450"/>
              <a:ext cx="24860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Punto di controllo G</a:t>
              </a:r>
              <a:r>
                <a:rPr lang="en-US" sz="2100" b="1" baseline="-25000"/>
                <a:t>1</a:t>
              </a:r>
              <a:endParaRPr lang="en-US" sz="2100" b="1"/>
            </a:p>
          </p:txBody>
        </p:sp>
        <p:sp>
          <p:nvSpPr>
            <p:cNvPr id="152583" name="Text Box 10"/>
            <p:cNvSpPr txBox="1">
              <a:spLocks noChangeArrowheads="1"/>
            </p:cNvSpPr>
            <p:nvPr/>
          </p:nvSpPr>
          <p:spPr bwMode="auto">
            <a:xfrm>
              <a:off x="4067175" y="2676525"/>
              <a:ext cx="1073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en-US" sz="2100" b="1"/>
                <a:t>Sistema</a:t>
              </a:r>
              <a:br>
                <a:rPr lang="en-US" sz="2100" b="1"/>
              </a:br>
              <a:r>
                <a:rPr lang="en-US" sz="2100" b="1"/>
                <a:t>di controllo</a:t>
              </a:r>
            </a:p>
          </p:txBody>
        </p:sp>
        <p:sp>
          <p:nvSpPr>
            <p:cNvPr id="152584" name="Text Box 11"/>
            <p:cNvSpPr txBox="1">
              <a:spLocks noChangeArrowheads="1"/>
            </p:cNvSpPr>
            <p:nvPr/>
          </p:nvSpPr>
          <p:spPr bwMode="auto">
            <a:xfrm>
              <a:off x="3641725" y="4233863"/>
              <a:ext cx="2587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M</a:t>
              </a:r>
            </a:p>
          </p:txBody>
        </p:sp>
        <p:sp>
          <p:nvSpPr>
            <p:cNvPr id="152585" name="Text Box 12"/>
            <p:cNvSpPr txBox="1">
              <a:spLocks noChangeArrowheads="1"/>
            </p:cNvSpPr>
            <p:nvPr/>
          </p:nvSpPr>
          <p:spPr bwMode="auto">
            <a:xfrm>
              <a:off x="5826125" y="2908300"/>
              <a:ext cx="2254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S</a:t>
              </a:r>
            </a:p>
          </p:txBody>
        </p:sp>
        <p:sp>
          <p:nvSpPr>
            <p:cNvPr id="152586" name="Text Box 13"/>
            <p:cNvSpPr txBox="1">
              <a:spLocks noChangeArrowheads="1"/>
            </p:cNvSpPr>
            <p:nvPr/>
          </p:nvSpPr>
          <p:spPr bwMode="auto">
            <a:xfrm>
              <a:off x="4803775" y="4144963"/>
              <a:ext cx="352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G</a:t>
              </a:r>
              <a:r>
                <a:rPr lang="en-US" sz="2100" b="1" baseline="-25000"/>
                <a:t>2</a:t>
              </a:r>
              <a:endParaRPr lang="en-US" sz="2100" b="1"/>
            </a:p>
          </p:txBody>
        </p:sp>
        <p:sp>
          <p:nvSpPr>
            <p:cNvPr id="152587" name="Text Box 14"/>
            <p:cNvSpPr txBox="1">
              <a:spLocks noChangeArrowheads="1"/>
            </p:cNvSpPr>
            <p:nvPr/>
          </p:nvSpPr>
          <p:spPr bwMode="auto">
            <a:xfrm>
              <a:off x="2990850" y="3097213"/>
              <a:ext cx="377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G</a:t>
              </a:r>
              <a:r>
                <a:rPr lang="en-US" sz="2100" b="1" baseline="-25000"/>
                <a:t>1</a:t>
              </a:r>
              <a:endParaRPr lang="en-US" sz="2100" b="1"/>
            </a:p>
          </p:txBody>
        </p:sp>
        <p:sp>
          <p:nvSpPr>
            <p:cNvPr id="152588" name="Text Box 15"/>
            <p:cNvSpPr txBox="1">
              <a:spLocks noChangeArrowheads="1"/>
            </p:cNvSpPr>
            <p:nvPr/>
          </p:nvSpPr>
          <p:spPr bwMode="auto">
            <a:xfrm>
              <a:off x="423632" y="5721350"/>
              <a:ext cx="294504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Punto di controllo M</a:t>
              </a:r>
            </a:p>
          </p:txBody>
        </p:sp>
        <p:sp>
          <p:nvSpPr>
            <p:cNvPr id="152589" name="Text Box 16"/>
            <p:cNvSpPr txBox="1">
              <a:spLocks noChangeArrowheads="1"/>
            </p:cNvSpPr>
            <p:nvPr/>
          </p:nvSpPr>
          <p:spPr bwMode="auto">
            <a:xfrm>
              <a:off x="2362200" y="6234113"/>
              <a:ext cx="29130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Punto di controllo G</a:t>
              </a:r>
              <a:r>
                <a:rPr lang="en-US" sz="2100" b="1" baseline="-25000"/>
                <a:t>2</a:t>
              </a:r>
              <a:endParaRPr lang="en-US" sz="2100" b="1"/>
            </a:p>
          </p:txBody>
        </p:sp>
        <p:sp>
          <p:nvSpPr>
            <p:cNvPr id="152590" name="Text Box 17"/>
            <p:cNvSpPr txBox="1">
              <a:spLocks noChangeArrowheads="1"/>
            </p:cNvSpPr>
            <p:nvPr/>
          </p:nvSpPr>
          <p:spPr bwMode="auto">
            <a:xfrm>
              <a:off x="2032000" y="1068388"/>
              <a:ext cx="377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100" b="1"/>
                <a:t>G</a:t>
              </a:r>
              <a:r>
                <a:rPr lang="en-US" sz="2100" b="1" baseline="-25000"/>
                <a:t>0</a:t>
              </a:r>
              <a:endParaRPr lang="en-US" sz="2100" b="1"/>
            </a:p>
          </p:txBody>
        </p:sp>
        <p:sp>
          <p:nvSpPr>
            <p:cNvPr id="152591" name="Line 18"/>
            <p:cNvSpPr>
              <a:spLocks noChangeShapeType="1"/>
            </p:cNvSpPr>
            <p:nvPr/>
          </p:nvSpPr>
          <p:spPr bwMode="auto">
            <a:xfrm flipV="1">
              <a:off x="3314700" y="1127125"/>
              <a:ext cx="403225" cy="298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2592" name="Line 19"/>
            <p:cNvSpPr>
              <a:spLocks noChangeShapeType="1"/>
            </p:cNvSpPr>
            <p:nvPr/>
          </p:nvSpPr>
          <p:spPr bwMode="auto">
            <a:xfrm flipV="1">
              <a:off x="2362200" y="5219700"/>
              <a:ext cx="273050" cy="4762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2593" name="Line 20"/>
            <p:cNvSpPr>
              <a:spLocks noChangeShapeType="1"/>
            </p:cNvSpPr>
            <p:nvPr/>
          </p:nvSpPr>
          <p:spPr bwMode="auto">
            <a:xfrm>
              <a:off x="3276600" y="5432425"/>
              <a:ext cx="396875" cy="762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487EF1EB-74A8-4A4D-BBCD-9DFD12F348C3}" type="slidenum">
              <a:rPr lang="it-IT" sz="1200">
                <a:solidFill>
                  <a:srgbClr val="0060AF"/>
                </a:solidFill>
                <a:latin typeface="Times New Roman" charset="0"/>
              </a:rPr>
              <a:pPr/>
              <a:t>25</a:t>
            </a:fld>
            <a:endParaRPr lang="it-IT" sz="1200">
              <a:solidFill>
                <a:srgbClr val="0060AF"/>
              </a:solidFill>
              <a:latin typeface="Times New Roman" charset="0"/>
            </a:endParaRPr>
          </a:p>
        </p:txBody>
      </p:sp>
      <p:sp>
        <p:nvSpPr>
          <p:cNvPr id="3" name="Rettangolo 2"/>
          <p:cNvSpPr/>
          <p:nvPr/>
        </p:nvSpPr>
        <p:spPr>
          <a:xfrm>
            <a:off x="3986816" y="-910"/>
            <a:ext cx="5157184" cy="954107"/>
          </a:xfrm>
          <a:prstGeom prst="rect">
            <a:avLst/>
          </a:prstGeom>
        </p:spPr>
        <p:txBody>
          <a:bodyPr wrap="square">
            <a:spAutoFit/>
          </a:bodyPr>
          <a:lstStyle/>
          <a:p>
            <a:pPr marL="463550" lvl="1" indent="-349250" algn="ctr"/>
            <a:r>
              <a:rPr lang="it-IT" sz="2800" b="1" dirty="0">
                <a:latin typeface="Tahoma" charset="0"/>
                <a:ea typeface="Arial" charset="0"/>
                <a:cs typeface="Arial" charset="0"/>
              </a:rPr>
              <a:t>Il sistema di controllo del ciclo cellulare</a:t>
            </a:r>
            <a:endParaRPr lang="en-US" b="1" dirty="0">
              <a:latin typeface="Tahoma" charset="0"/>
              <a:ea typeface="Arial" charset="0"/>
              <a:cs typeface="Arial" charset="0"/>
            </a:endParaRPr>
          </a:p>
        </p:txBody>
      </p:sp>
    </p:spTree>
    <p:custDataLst>
      <p:tags r:id="rId1"/>
    </p:custDataLst>
    <p:extLst>
      <p:ext uri="{BB962C8B-B14F-4D97-AF65-F5344CB8AC3E}">
        <p14:creationId xmlns:p14="http://schemas.microsoft.com/office/powerpoint/2010/main" val="399728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F5D5993-7E00-4752-9515-43318700725B}"/>
              </a:ext>
            </a:extLst>
          </p:cNvPr>
          <p:cNvSpPr>
            <a:spLocks noGrp="1"/>
          </p:cNvSpPr>
          <p:nvPr>
            <p:ph type="title"/>
          </p:nvPr>
        </p:nvSpPr>
        <p:spPr/>
        <p:txBody>
          <a:bodyPr/>
          <a:lstStyle/>
          <a:p>
            <a:endParaRPr lang="it-CH"/>
          </a:p>
        </p:txBody>
      </p:sp>
      <p:sp>
        <p:nvSpPr>
          <p:cNvPr id="3" name="Segnaposto contenuto 2">
            <a:extLst>
              <a:ext uri="{FF2B5EF4-FFF2-40B4-BE49-F238E27FC236}">
                <a16:creationId xmlns:a16="http://schemas.microsoft.com/office/drawing/2014/main" xmlns="" id="{6723099C-A15E-4B0F-816B-8CE214AF6B6C}"/>
              </a:ext>
            </a:extLst>
          </p:cNvPr>
          <p:cNvSpPr>
            <a:spLocks noGrp="1"/>
          </p:cNvSpPr>
          <p:nvPr>
            <p:ph idx="1"/>
          </p:nvPr>
        </p:nvSpPr>
        <p:spPr/>
        <p:txBody>
          <a:bodyPr/>
          <a:lstStyle/>
          <a:p>
            <a:endParaRPr lang="it-CH"/>
          </a:p>
        </p:txBody>
      </p:sp>
      <p:pic>
        <p:nvPicPr>
          <p:cNvPr id="4" name="Immagine 3">
            <a:extLst>
              <a:ext uri="{FF2B5EF4-FFF2-40B4-BE49-F238E27FC236}">
                <a16:creationId xmlns:a16="http://schemas.microsoft.com/office/drawing/2014/main" xmlns="" id="{E6B935DD-D2EA-4063-95E3-9E80B3D0DB6A}"/>
              </a:ext>
            </a:extLst>
          </p:cNvPr>
          <p:cNvPicPr/>
          <p:nvPr/>
        </p:nvPicPr>
        <p:blipFill>
          <a:blip r:embed="rId2"/>
          <a:stretch>
            <a:fillRect/>
          </a:stretch>
        </p:blipFill>
        <p:spPr>
          <a:xfrm>
            <a:off x="457199" y="396240"/>
            <a:ext cx="7581331" cy="6187122"/>
          </a:xfrm>
          <a:prstGeom prst="rect">
            <a:avLst/>
          </a:prstGeom>
        </p:spPr>
      </p:pic>
    </p:spTree>
    <p:extLst>
      <p:ext uri="{BB962C8B-B14F-4D97-AF65-F5344CB8AC3E}">
        <p14:creationId xmlns:p14="http://schemas.microsoft.com/office/powerpoint/2010/main" val="3454514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BD69F41-0AD8-4CA5-9824-C7CCDA645312}"/>
              </a:ext>
            </a:extLst>
          </p:cNvPr>
          <p:cNvSpPr>
            <a:spLocks noGrp="1"/>
          </p:cNvSpPr>
          <p:nvPr>
            <p:ph type="title"/>
          </p:nvPr>
        </p:nvSpPr>
        <p:spPr/>
        <p:txBody>
          <a:bodyPr/>
          <a:lstStyle/>
          <a:p>
            <a:endParaRPr lang="it-CH"/>
          </a:p>
        </p:txBody>
      </p:sp>
      <p:pic>
        <p:nvPicPr>
          <p:cNvPr id="4" name="Segnaposto contenuto 3">
            <a:extLst>
              <a:ext uri="{FF2B5EF4-FFF2-40B4-BE49-F238E27FC236}">
                <a16:creationId xmlns:a16="http://schemas.microsoft.com/office/drawing/2014/main" xmlns="" id="{BF533EE3-60A6-4728-B39B-26CF8607D07A}"/>
              </a:ext>
            </a:extLst>
          </p:cNvPr>
          <p:cNvPicPr>
            <a:picLocks noGrp="1"/>
          </p:cNvPicPr>
          <p:nvPr>
            <p:ph idx="1"/>
          </p:nvPr>
        </p:nvPicPr>
        <p:blipFill>
          <a:blip r:embed="rId3"/>
          <a:stretch>
            <a:fillRect/>
          </a:stretch>
        </p:blipFill>
        <p:spPr>
          <a:xfrm>
            <a:off x="293427" y="14464"/>
            <a:ext cx="8229600" cy="6568898"/>
          </a:xfrm>
          <a:prstGeom prst="rect">
            <a:avLst/>
          </a:prstGeom>
        </p:spPr>
      </p:pic>
    </p:spTree>
    <p:extLst>
      <p:ext uri="{BB962C8B-B14F-4D97-AF65-F5344CB8AC3E}">
        <p14:creationId xmlns:p14="http://schemas.microsoft.com/office/powerpoint/2010/main" val="220745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ChangeArrowheads="1"/>
          </p:cNvSpPr>
          <p:nvPr>
            <p:ph idx="1"/>
          </p:nvPr>
        </p:nvSpPr>
        <p:spPr>
          <a:xfrm>
            <a:off x="41275" y="1308100"/>
            <a:ext cx="8534400" cy="4995863"/>
          </a:xfrm>
        </p:spPr>
        <p:txBody>
          <a:bodyPr/>
          <a:lstStyle/>
          <a:p>
            <a:pPr marL="463550" lvl="1" indent="-349250"/>
            <a:r>
              <a:rPr lang="en-US" b="1" dirty="0" err="1">
                <a:latin typeface="Tahoma" charset="0"/>
                <a:ea typeface="Arial" charset="0"/>
                <a:cs typeface="Arial" charset="0"/>
              </a:rPr>
              <a:t>Punti</a:t>
            </a:r>
            <a:r>
              <a:rPr lang="en-US" b="1" dirty="0">
                <a:latin typeface="Tahoma" charset="0"/>
                <a:ea typeface="Arial" charset="0"/>
                <a:cs typeface="Arial" charset="0"/>
              </a:rPr>
              <a:t> di </a:t>
            </a:r>
            <a:r>
              <a:rPr lang="en-US" b="1" dirty="0" err="1">
                <a:latin typeface="Tahoma" charset="0"/>
                <a:ea typeface="Arial" charset="0"/>
                <a:cs typeface="Arial" charset="0"/>
              </a:rPr>
              <a:t>controllo</a:t>
            </a:r>
            <a:r>
              <a:rPr lang="en-US" b="1" dirty="0">
                <a:latin typeface="Tahoma" charset="0"/>
                <a:ea typeface="Arial" charset="0"/>
                <a:cs typeface="Arial" charset="0"/>
              </a:rPr>
              <a:t>:</a:t>
            </a:r>
          </a:p>
          <a:p>
            <a:pPr marL="1117600" lvl="2" indent="-322263">
              <a:buFontTx/>
              <a:buChar char="–"/>
            </a:pPr>
            <a:r>
              <a:rPr lang="it-IT" dirty="0">
                <a:latin typeface="Tahoma" charset="0"/>
                <a:ea typeface="Arial" charset="0"/>
                <a:cs typeface="Arial" charset="0"/>
              </a:rPr>
              <a:t>ciclo cellulare subisce automaticamente un arresto finché la cellula non riceve un segnale di via libera</a:t>
            </a:r>
          </a:p>
          <a:p>
            <a:pPr marL="1117600" lvl="2" indent="-322263">
              <a:buFontTx/>
              <a:buChar char="–"/>
            </a:pPr>
            <a:r>
              <a:rPr lang="it-IT" dirty="0">
                <a:latin typeface="Tahoma" charset="0"/>
                <a:ea typeface="Arial" charset="0"/>
                <a:cs typeface="Arial" charset="0"/>
              </a:rPr>
              <a:t>3 punti di controllo: </a:t>
            </a:r>
            <a:r>
              <a:rPr lang="en-US" dirty="0">
                <a:latin typeface="Tahoma" charset="0"/>
                <a:ea typeface="Arial" charset="0"/>
                <a:cs typeface="Arial" charset="0"/>
              </a:rPr>
              <a:t>G1,</a:t>
            </a:r>
            <a:r>
              <a:rPr lang="it-IT" dirty="0">
                <a:latin typeface="Tahoma" charset="0"/>
                <a:ea typeface="Arial" charset="0"/>
                <a:cs typeface="Arial" charset="0"/>
              </a:rPr>
              <a:t> </a:t>
            </a:r>
            <a:r>
              <a:rPr lang="en-US" dirty="0">
                <a:latin typeface="Tahoma" charset="0"/>
                <a:ea typeface="Arial" charset="0"/>
                <a:cs typeface="Arial" charset="0"/>
              </a:rPr>
              <a:t>G2,  M</a:t>
            </a:r>
            <a:endParaRPr lang="it-IT" dirty="0">
              <a:latin typeface="Tahoma" charset="0"/>
              <a:ea typeface="Arial" charset="0"/>
              <a:cs typeface="Arial" charset="0"/>
            </a:endParaRPr>
          </a:p>
          <a:p>
            <a:pPr marL="1117600" lvl="2" indent="-322263">
              <a:buFontTx/>
              <a:buChar char="–"/>
            </a:pPr>
            <a:endParaRPr lang="en-US" dirty="0">
              <a:latin typeface="Tahoma" charset="0"/>
              <a:ea typeface="Arial" charset="0"/>
              <a:cs typeface="Arial" charset="0"/>
            </a:endParaRPr>
          </a:p>
          <a:p>
            <a:pPr marL="463550" lvl="1" indent="-349250"/>
            <a:r>
              <a:rPr lang="it-IT" b="1" dirty="0">
                <a:latin typeface="Tahoma" charset="0"/>
                <a:ea typeface="Arial" charset="0"/>
                <a:cs typeface="Arial" charset="0"/>
              </a:rPr>
              <a:t>Controllo del ciclo: </a:t>
            </a:r>
          </a:p>
          <a:p>
            <a:pPr marL="971550" lvl="2" indent="-457200">
              <a:buFontTx/>
              <a:buChar char="–"/>
            </a:pPr>
            <a:r>
              <a:rPr lang="it-IT" dirty="0">
                <a:latin typeface="Tahoma" charset="0"/>
                <a:cs typeface="Arial" charset="0"/>
              </a:rPr>
              <a:t>serie di fattori che innescano e coordinano gli eventi chiave del ciclo cellulare.</a:t>
            </a:r>
          </a:p>
          <a:p>
            <a:pPr marL="863600" lvl="2" indent="-349250">
              <a:buFontTx/>
              <a:buChar char="–"/>
            </a:pPr>
            <a:endParaRPr lang="it-IT" sz="2000" dirty="0">
              <a:latin typeface="Tahoma" charset="0"/>
              <a:cs typeface="Arial" charset="0"/>
            </a:endParaRPr>
          </a:p>
          <a:p>
            <a:pPr marL="463550" lvl="1" indent="-349250"/>
            <a:endParaRPr lang="en-US" sz="2400" dirty="0">
              <a:latin typeface="Tahoma" charset="0"/>
              <a:ea typeface="Arial" charset="0"/>
              <a:cs typeface="Arial" charset="0"/>
            </a:endParaRPr>
          </a:p>
        </p:txBody>
      </p:sp>
      <p:sp>
        <p:nvSpPr>
          <p:cNvPr id="150532"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150533" name="Line 5"/>
          <p:cNvSpPr>
            <a:spLocks noChangeShapeType="1"/>
          </p:cNvSpPr>
          <p:nvPr/>
        </p:nvSpPr>
        <p:spPr bwMode="auto">
          <a:xfrm>
            <a:off x="182563" y="1095375"/>
            <a:ext cx="8775700" cy="0"/>
          </a:xfrm>
          <a:prstGeom prst="line">
            <a:avLst/>
          </a:prstGeom>
          <a:noFill/>
          <a:ln w="76200">
            <a:solidFill>
              <a:srgbClr val="A8B99B"/>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181D60B3-2853-4F4D-A0E8-257BB3A9E7CC}" type="slidenum">
              <a:rPr lang="it-IT" sz="1200">
                <a:solidFill>
                  <a:srgbClr val="0060AF"/>
                </a:solidFill>
                <a:latin typeface="Times New Roman" charset="0"/>
              </a:rPr>
              <a:pPr/>
              <a:t>28</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3085310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p:txBody>
          <a:bodyPr/>
          <a:lstStyle/>
          <a:p>
            <a:r>
              <a:rPr lang="it-IT" altLang="x-none" b="1" dirty="0">
                <a:solidFill>
                  <a:srgbClr val="FF0000"/>
                </a:solidFill>
              </a:rPr>
              <a:t>Fase G</a:t>
            </a:r>
            <a:r>
              <a:rPr lang="it-IT" altLang="x-none" b="1" baseline="-25000" dirty="0">
                <a:solidFill>
                  <a:srgbClr val="FF0000"/>
                </a:solidFill>
              </a:rPr>
              <a:t>0</a:t>
            </a:r>
          </a:p>
        </p:txBody>
      </p:sp>
      <p:sp>
        <p:nvSpPr>
          <p:cNvPr id="12291" name="Segnaposto contenuto 2"/>
          <p:cNvSpPr>
            <a:spLocks noGrp="1"/>
          </p:cNvSpPr>
          <p:nvPr>
            <p:ph idx="1"/>
          </p:nvPr>
        </p:nvSpPr>
        <p:spPr/>
        <p:txBody>
          <a:bodyPr>
            <a:normAutofit fontScale="85000" lnSpcReduction="20000"/>
          </a:bodyPr>
          <a:lstStyle/>
          <a:p>
            <a:pPr algn="just"/>
            <a:r>
              <a:rPr lang="it-IT" altLang="x-none" dirty="0"/>
              <a:t>assenza completa dei processi preparatori alla Fase M.</a:t>
            </a:r>
          </a:p>
          <a:p>
            <a:pPr marL="0" indent="0" algn="just">
              <a:buNone/>
            </a:pPr>
            <a:endParaRPr lang="it-IT" altLang="x-none" dirty="0"/>
          </a:p>
          <a:p>
            <a:pPr algn="just"/>
            <a:r>
              <a:rPr lang="it-IT" altLang="x-none" dirty="0"/>
              <a:t>È tipica delle cellule quiescenti incapaci di dividersi. </a:t>
            </a:r>
          </a:p>
          <a:p>
            <a:pPr marL="0" indent="0" algn="just">
              <a:buNone/>
            </a:pPr>
            <a:endParaRPr lang="it-IT" altLang="x-none" dirty="0"/>
          </a:p>
          <a:p>
            <a:pPr algn="just"/>
            <a:r>
              <a:rPr lang="it-IT" altLang="x-none" dirty="0"/>
              <a:t>Cellule sono metabolicamente attive ma tasso di sintesi proteica è ridotto rispetto a cellula «attiva»</a:t>
            </a:r>
          </a:p>
          <a:p>
            <a:pPr algn="just"/>
            <a:endParaRPr lang="it-IT" altLang="x-none" dirty="0"/>
          </a:p>
          <a:p>
            <a:pPr algn="just"/>
            <a:r>
              <a:rPr lang="it-IT" altLang="x-none" dirty="0"/>
              <a:t>Tale mancata divisione deriva da vari fattori che impediscono superamento punto di controllo G1</a:t>
            </a:r>
          </a:p>
          <a:p>
            <a:pPr algn="just"/>
            <a:endParaRPr lang="it-IT" altLang="x-none" dirty="0"/>
          </a:p>
          <a:p>
            <a:pPr algn="just"/>
            <a:r>
              <a:rPr lang="it-IT" altLang="x-none" dirty="0"/>
              <a:t>Cosa determina uscita o meno da Go?</a:t>
            </a:r>
          </a:p>
          <a:p>
            <a:pPr algn="just"/>
            <a:endParaRPr lang="it-IT" altLang="x-none" dirty="0"/>
          </a:p>
          <a:p>
            <a:endParaRPr lang="it-IT" altLang="x-none" dirty="0"/>
          </a:p>
        </p:txBody>
      </p:sp>
    </p:spTree>
    <p:extLst>
      <p:ext uri="{BB962C8B-B14F-4D97-AF65-F5344CB8AC3E}">
        <p14:creationId xmlns:p14="http://schemas.microsoft.com/office/powerpoint/2010/main" val="32839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fade">
                                      <p:cBhvr>
                                        <p:cTn id="12" dur="500"/>
                                        <p:tgtEl>
                                          <p:spTgt spid="12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xEl>
                                              <p:pRg st="4" end="4"/>
                                            </p:txEl>
                                          </p:spTgt>
                                        </p:tgtEl>
                                        <p:attrNameLst>
                                          <p:attrName>style.visibility</p:attrName>
                                        </p:attrNameLst>
                                      </p:cBhvr>
                                      <p:to>
                                        <p:strVal val="visible"/>
                                      </p:to>
                                    </p:set>
                                    <p:animEffect transition="in" filter="fade">
                                      <p:cBhvr>
                                        <p:cTn id="17" dur="500"/>
                                        <p:tgtEl>
                                          <p:spTgt spid="1229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6" end="6"/>
                                            </p:txEl>
                                          </p:spTgt>
                                        </p:tgtEl>
                                        <p:attrNameLst>
                                          <p:attrName>style.visibility</p:attrName>
                                        </p:attrNameLst>
                                      </p:cBhvr>
                                      <p:to>
                                        <p:strVal val="visible"/>
                                      </p:to>
                                    </p:set>
                                    <p:animEffect transition="in" filter="fade">
                                      <p:cBhvr>
                                        <p:cTn id="22" dur="500"/>
                                        <p:tgtEl>
                                          <p:spTgt spid="1229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1">
                                            <p:txEl>
                                              <p:pRg st="8" end="8"/>
                                            </p:txEl>
                                          </p:spTgt>
                                        </p:tgtEl>
                                        <p:attrNameLst>
                                          <p:attrName>style.visibility</p:attrName>
                                        </p:attrNameLst>
                                      </p:cBhvr>
                                      <p:to>
                                        <p:strVal val="visible"/>
                                      </p:to>
                                    </p:set>
                                    <p:animEffect transition="in" filter="fade">
                                      <p:cBhvr>
                                        <p:cTn id="27" dur="5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42963" y="317500"/>
            <a:ext cx="7464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a:solidFill>
                  <a:srgbClr val="000000"/>
                </a:solidFill>
                <a:latin typeface="Arial" charset="0"/>
              </a:rPr>
              <a:t>La divisione cellulare</a:t>
            </a:r>
          </a:p>
        </p:txBody>
      </p:sp>
      <p:sp>
        <p:nvSpPr>
          <p:cNvPr id="5123" name="Text Box 3"/>
          <p:cNvSpPr txBox="1">
            <a:spLocks noChangeArrowheads="1"/>
          </p:cNvSpPr>
          <p:nvPr/>
        </p:nvSpPr>
        <p:spPr bwMode="auto">
          <a:xfrm>
            <a:off x="4070350" y="2063750"/>
            <a:ext cx="49212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endParaRPr lang="it-IT" sz="1800">
              <a:solidFill>
                <a:schemeClr val="tx1"/>
              </a:solidFill>
              <a:latin typeface="Calibri" charset="0"/>
            </a:endParaRPr>
          </a:p>
        </p:txBody>
      </p:sp>
      <p:sp>
        <p:nvSpPr>
          <p:cNvPr id="5124" name="Text Box 7"/>
          <p:cNvSpPr txBox="1">
            <a:spLocks noChangeArrowheads="1"/>
          </p:cNvSpPr>
          <p:nvPr/>
        </p:nvSpPr>
        <p:spPr bwMode="auto">
          <a:xfrm>
            <a:off x="534988" y="3522663"/>
            <a:ext cx="86534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945" tIns="41473" rIns="82945" bIns="41473" anchor="ct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endParaRPr lang="it-IT" sz="1800">
              <a:solidFill>
                <a:schemeClr val="tx1"/>
              </a:solidFill>
              <a:latin typeface="Calibri" charset="0"/>
            </a:endParaRPr>
          </a:p>
        </p:txBody>
      </p:sp>
      <p:sp>
        <p:nvSpPr>
          <p:cNvPr id="5125" name="Text Box 8"/>
          <p:cNvSpPr txBox="1">
            <a:spLocks noChangeArrowheads="1"/>
          </p:cNvSpPr>
          <p:nvPr/>
        </p:nvSpPr>
        <p:spPr bwMode="auto">
          <a:xfrm>
            <a:off x="300038" y="1400175"/>
            <a:ext cx="88582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2500" dirty="0">
                <a:solidFill>
                  <a:srgbClr val="181512"/>
                </a:solidFill>
                <a:latin typeface="Arial" charset="0"/>
              </a:rPr>
              <a:t>permette agli organismi di accrescersi e sostituire </a:t>
            </a:r>
          </a:p>
          <a:p>
            <a:pPr algn="ctr"/>
            <a:r>
              <a:rPr lang="it-IT" sz="2500" dirty="0">
                <a:solidFill>
                  <a:srgbClr val="181512"/>
                </a:solidFill>
                <a:latin typeface="Arial" charset="0"/>
              </a:rPr>
              <a:t>le cellule morte ed è alla base della riproduzione.</a:t>
            </a:r>
          </a:p>
        </p:txBody>
      </p:sp>
      <p:pic>
        <p:nvPicPr>
          <p:cNvPr id="5126" name="Immagine 10" descr="LIFE8E09-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525" y="2698750"/>
            <a:ext cx="851217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797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p:cNvSpPr>
            <a:spLocks noGrp="1" noChangeArrowheads="1"/>
          </p:cNvSpPr>
          <p:nvPr>
            <p:ph type="title"/>
          </p:nvPr>
        </p:nvSpPr>
        <p:spPr>
          <a:xfrm>
            <a:off x="171450" y="523587"/>
            <a:ext cx="8534400" cy="584776"/>
          </a:xfrm>
          <a:noFill/>
        </p:spPr>
        <p:txBody>
          <a:bodyPr>
            <a:spAutoFit/>
          </a:bodyPr>
          <a:lstStyle/>
          <a:p>
            <a:pPr marL="804863" indent="-804863"/>
            <a:r>
              <a:rPr lang="it-IT" sz="3200" dirty="0">
                <a:latin typeface="Times New Roman" charset="0"/>
                <a:cs typeface="Arial" charset="0"/>
              </a:rPr>
              <a:t>La divisione cellulare è influenzata</a:t>
            </a:r>
            <a:endParaRPr lang="en-US" sz="3200" dirty="0">
              <a:latin typeface="Times New Roman" charset="0"/>
              <a:cs typeface="Arial" charset="0"/>
            </a:endParaRPr>
          </a:p>
        </p:txBody>
      </p:sp>
      <p:sp>
        <p:nvSpPr>
          <p:cNvPr id="146435" name="Rectangle 2"/>
          <p:cNvSpPr>
            <a:spLocks noGrp="1" noChangeArrowheads="1"/>
          </p:cNvSpPr>
          <p:nvPr>
            <p:ph idx="1"/>
          </p:nvPr>
        </p:nvSpPr>
        <p:spPr>
          <a:xfrm>
            <a:off x="41275" y="1719263"/>
            <a:ext cx="8916988" cy="4398445"/>
          </a:xfrm>
        </p:spPr>
        <p:txBody>
          <a:bodyPr>
            <a:normAutofit/>
          </a:bodyPr>
          <a:lstStyle/>
          <a:p>
            <a:pPr marL="463550" lvl="1" indent="-349250"/>
            <a:r>
              <a:rPr lang="en-US" sz="2800" dirty="0" err="1">
                <a:latin typeface="Tahoma" charset="0"/>
                <a:ea typeface="Arial" charset="0"/>
                <a:cs typeface="Arial" charset="0"/>
              </a:rPr>
              <a:t>Diversi</a:t>
            </a:r>
            <a:r>
              <a:rPr lang="en-US" sz="2800" dirty="0">
                <a:latin typeface="Tahoma" charset="0"/>
                <a:ea typeface="Arial" charset="0"/>
                <a:cs typeface="Arial" charset="0"/>
              </a:rPr>
              <a:t> </a:t>
            </a:r>
            <a:r>
              <a:rPr lang="en-US" sz="2800" dirty="0" err="1">
                <a:latin typeface="Tahoma" charset="0"/>
                <a:ea typeface="Arial" charset="0"/>
                <a:cs typeface="Arial" charset="0"/>
              </a:rPr>
              <a:t>fattori</a:t>
            </a:r>
            <a:r>
              <a:rPr lang="en-US" dirty="0">
                <a:latin typeface="Tahoma" charset="0"/>
                <a:ea typeface="Arial" charset="0"/>
                <a:cs typeface="Arial" charset="0"/>
              </a:rPr>
              <a:t> (</a:t>
            </a:r>
            <a:r>
              <a:rPr lang="en-US" sz="2800" dirty="0" err="1">
                <a:latin typeface="Tahoma" charset="0"/>
                <a:ea typeface="Arial" charset="0"/>
                <a:cs typeface="Arial" charset="0"/>
              </a:rPr>
              <a:t>fisici</a:t>
            </a:r>
            <a:r>
              <a:rPr lang="en-US" sz="2800" dirty="0">
                <a:latin typeface="Tahoma" charset="0"/>
                <a:ea typeface="Arial" charset="0"/>
                <a:cs typeface="Arial" charset="0"/>
              </a:rPr>
              <a:t> e </a:t>
            </a:r>
            <a:r>
              <a:rPr lang="en-US" sz="2800" dirty="0" err="1">
                <a:latin typeface="Tahoma" charset="0"/>
                <a:ea typeface="Arial" charset="0"/>
                <a:cs typeface="Arial" charset="0"/>
              </a:rPr>
              <a:t>chimici</a:t>
            </a:r>
            <a:r>
              <a:rPr lang="en-US" sz="2800" dirty="0">
                <a:latin typeface="Tahoma" charset="0"/>
                <a:ea typeface="Arial" charset="0"/>
                <a:cs typeface="Arial" charset="0"/>
              </a:rPr>
              <a:t>) </a:t>
            </a:r>
            <a:r>
              <a:rPr lang="en-US" sz="2800" dirty="0" err="1">
                <a:latin typeface="Tahoma" charset="0"/>
                <a:ea typeface="Arial" charset="0"/>
                <a:cs typeface="Arial" charset="0"/>
              </a:rPr>
              <a:t>influenzano</a:t>
            </a:r>
            <a:r>
              <a:rPr lang="en-US" sz="2800" dirty="0">
                <a:latin typeface="Tahoma" charset="0"/>
                <a:ea typeface="Arial" charset="0"/>
                <a:cs typeface="Arial" charset="0"/>
              </a:rPr>
              <a:t> la </a:t>
            </a:r>
            <a:r>
              <a:rPr lang="en-US" sz="2800" dirty="0" err="1">
                <a:latin typeface="Tahoma" charset="0"/>
                <a:ea typeface="Arial" charset="0"/>
                <a:cs typeface="Arial" charset="0"/>
              </a:rPr>
              <a:t>divisione</a:t>
            </a:r>
            <a:r>
              <a:rPr lang="en-US" sz="2800" dirty="0">
                <a:latin typeface="Tahoma" charset="0"/>
                <a:ea typeface="Arial" charset="0"/>
                <a:cs typeface="Arial" charset="0"/>
              </a:rPr>
              <a:t> </a:t>
            </a:r>
            <a:r>
              <a:rPr lang="en-US" sz="2800" dirty="0" err="1">
                <a:latin typeface="Tahoma" charset="0"/>
                <a:ea typeface="Arial" charset="0"/>
                <a:cs typeface="Arial" charset="0"/>
              </a:rPr>
              <a:t>cellulare</a:t>
            </a:r>
            <a:r>
              <a:rPr lang="en-US" sz="2800" dirty="0">
                <a:latin typeface="Tahoma" charset="0"/>
                <a:ea typeface="Arial" charset="0"/>
                <a:cs typeface="Arial" charset="0"/>
              </a:rPr>
              <a:t>:</a:t>
            </a:r>
          </a:p>
          <a:p>
            <a:pPr marL="463550" lvl="1" indent="-349250"/>
            <a:endParaRPr lang="en-US" dirty="0">
              <a:latin typeface="Tahoma" charset="0"/>
              <a:ea typeface="Arial" charset="0"/>
              <a:cs typeface="Arial" charset="0"/>
            </a:endParaRPr>
          </a:p>
          <a:p>
            <a:pPr marL="1139825" lvl="2" indent="-344488">
              <a:buFontTx/>
              <a:buChar char="–"/>
            </a:pPr>
            <a:r>
              <a:rPr lang="en-US" sz="2400" b="1" dirty="0" err="1">
                <a:latin typeface="Tahoma" charset="0"/>
                <a:ea typeface="Arial" charset="0"/>
                <a:cs typeface="Arial" charset="0"/>
              </a:rPr>
              <a:t>Presenza</a:t>
            </a:r>
            <a:r>
              <a:rPr lang="en-US" sz="2400" b="1" dirty="0">
                <a:latin typeface="Tahoma" charset="0"/>
                <a:ea typeface="Arial" charset="0"/>
                <a:cs typeface="Arial" charset="0"/>
              </a:rPr>
              <a:t> di </a:t>
            </a:r>
            <a:r>
              <a:rPr lang="en-US" sz="2400" b="1" dirty="0" err="1">
                <a:latin typeface="Tahoma" charset="0"/>
                <a:ea typeface="Arial" charset="0"/>
                <a:cs typeface="Arial" charset="0"/>
              </a:rPr>
              <a:t>sostanze</a:t>
            </a:r>
            <a:r>
              <a:rPr lang="en-US" sz="2400" b="1" dirty="0">
                <a:latin typeface="Tahoma" charset="0"/>
                <a:ea typeface="Arial" charset="0"/>
                <a:cs typeface="Arial" charset="0"/>
              </a:rPr>
              <a:t> nutritive </a:t>
            </a:r>
            <a:r>
              <a:rPr lang="en-US" sz="2400" b="1" dirty="0" err="1">
                <a:latin typeface="Tahoma" charset="0"/>
                <a:ea typeface="Arial" charset="0"/>
                <a:cs typeface="Arial" charset="0"/>
              </a:rPr>
              <a:t>essenziali</a:t>
            </a:r>
            <a:endParaRPr lang="en-US" sz="2400" b="1" dirty="0">
              <a:latin typeface="Tahoma" charset="0"/>
              <a:ea typeface="Arial" charset="0"/>
              <a:cs typeface="Arial" charset="0"/>
            </a:endParaRPr>
          </a:p>
          <a:p>
            <a:pPr marL="1139825" lvl="2" indent="-344488">
              <a:buFontTx/>
              <a:buChar char="–"/>
            </a:pPr>
            <a:r>
              <a:rPr lang="it-IT" sz="2400" b="1" dirty="0">
                <a:latin typeface="Tahoma" charset="0"/>
                <a:ea typeface="Arial" charset="0"/>
                <a:cs typeface="Arial" charset="0"/>
              </a:rPr>
              <a:t>Fattori di crescita</a:t>
            </a:r>
            <a:endParaRPr lang="en-US" dirty="0">
              <a:latin typeface="Tahoma" charset="0"/>
              <a:ea typeface="Arial" charset="0"/>
              <a:cs typeface="Arial" charset="0"/>
            </a:endParaRPr>
          </a:p>
          <a:p>
            <a:pPr marL="1139825" lvl="2" indent="-344488">
              <a:buFontTx/>
              <a:buChar char="–"/>
            </a:pPr>
            <a:r>
              <a:rPr lang="en-US" sz="2400" b="1" dirty="0" err="1">
                <a:latin typeface="Tahoma" charset="0"/>
                <a:ea typeface="Arial" charset="0"/>
                <a:cs typeface="Arial" charset="0"/>
              </a:rPr>
              <a:t>Dipendenza</a:t>
            </a:r>
            <a:r>
              <a:rPr lang="en-US" sz="2400" b="1" dirty="0">
                <a:latin typeface="Tahoma" charset="0"/>
                <a:ea typeface="Arial" charset="0"/>
                <a:cs typeface="Arial" charset="0"/>
              </a:rPr>
              <a:t> </a:t>
            </a:r>
            <a:r>
              <a:rPr lang="en-US" sz="2400" b="1" dirty="0" err="1">
                <a:latin typeface="Tahoma" charset="0"/>
                <a:ea typeface="Arial" charset="0"/>
                <a:cs typeface="Arial" charset="0"/>
              </a:rPr>
              <a:t>dall</a:t>
            </a:r>
            <a:r>
              <a:rPr lang="ja-JP" altLang="en-US" sz="2400" b="1" dirty="0">
                <a:latin typeface="Tahoma" charset="0"/>
                <a:ea typeface="Arial" charset="0"/>
                <a:cs typeface="Arial" charset="0"/>
              </a:rPr>
              <a:t>’</a:t>
            </a:r>
            <a:r>
              <a:rPr lang="en-US" b="1" dirty="0" err="1">
                <a:latin typeface="Tahoma" charset="0"/>
                <a:ea typeface="Arial" charset="0"/>
                <a:cs typeface="Arial" charset="0"/>
              </a:rPr>
              <a:t>ancoraggio</a:t>
            </a:r>
            <a:endParaRPr lang="en-US" b="1" dirty="0">
              <a:latin typeface="Tahoma" charset="0"/>
              <a:ea typeface="Arial" charset="0"/>
              <a:cs typeface="Arial" charset="0"/>
            </a:endParaRPr>
          </a:p>
          <a:p>
            <a:pPr marL="1139825" lvl="2" indent="-344488">
              <a:buFontTx/>
              <a:buChar char="–"/>
            </a:pPr>
            <a:r>
              <a:rPr lang="en-US" b="1" dirty="0" err="1">
                <a:latin typeface="Tahoma" charset="0"/>
                <a:ea typeface="Arial" charset="0"/>
                <a:cs typeface="Arial" charset="0"/>
              </a:rPr>
              <a:t>Inibizione</a:t>
            </a:r>
            <a:r>
              <a:rPr lang="en-US" b="1" dirty="0">
                <a:latin typeface="Tahoma" charset="0"/>
                <a:ea typeface="Arial" charset="0"/>
                <a:cs typeface="Arial" charset="0"/>
              </a:rPr>
              <a:t> da </a:t>
            </a:r>
            <a:r>
              <a:rPr lang="en-US" b="1" dirty="0" err="1">
                <a:latin typeface="Tahoma" charset="0"/>
                <a:ea typeface="Arial" charset="0"/>
                <a:cs typeface="Arial" charset="0"/>
              </a:rPr>
              <a:t>contatto</a:t>
            </a:r>
            <a:r>
              <a:rPr lang="en-US" b="1" dirty="0">
                <a:latin typeface="Tahoma" charset="0"/>
                <a:ea typeface="Arial" charset="0"/>
                <a:cs typeface="Arial" charset="0"/>
              </a:rPr>
              <a:t> </a:t>
            </a:r>
          </a:p>
          <a:p>
            <a:pPr marL="1139825" lvl="2" indent="-344488">
              <a:buFontTx/>
              <a:buChar char="–"/>
            </a:pPr>
            <a:endParaRPr lang="en-US" sz="2400" b="1" dirty="0">
              <a:latin typeface="Tahoma" charset="0"/>
              <a:ea typeface="Arial" charset="0"/>
              <a:cs typeface="Arial" charset="0"/>
            </a:endParaRPr>
          </a:p>
        </p:txBody>
      </p:sp>
      <p:sp>
        <p:nvSpPr>
          <p:cNvPr id="146436"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146437" name="Line 5"/>
          <p:cNvSpPr>
            <a:spLocks noChangeShapeType="1"/>
          </p:cNvSpPr>
          <p:nvPr/>
        </p:nvSpPr>
        <p:spPr bwMode="auto">
          <a:xfrm>
            <a:off x="182563" y="1544638"/>
            <a:ext cx="8775700" cy="0"/>
          </a:xfrm>
          <a:prstGeom prst="line">
            <a:avLst/>
          </a:prstGeom>
          <a:noFill/>
          <a:ln w="76200">
            <a:solidFill>
              <a:srgbClr val="A8B99B"/>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21C4B065-0D00-8845-9E54-D13A3A9F5BDC}" type="slidenum">
              <a:rPr lang="it-IT" sz="1200">
                <a:solidFill>
                  <a:srgbClr val="0060AF"/>
                </a:solidFill>
                <a:latin typeface="Times New Roman" charset="0"/>
              </a:rPr>
              <a:pPr/>
              <a:t>30</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2038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435">
                                            <p:txEl>
                                              <p:pRg st="2" end="2"/>
                                            </p:txEl>
                                          </p:spTgt>
                                        </p:tgtEl>
                                        <p:attrNameLst>
                                          <p:attrName>style.visibility</p:attrName>
                                        </p:attrNameLst>
                                      </p:cBhvr>
                                      <p:to>
                                        <p:strVal val="visible"/>
                                      </p:to>
                                    </p:set>
                                    <p:animEffect transition="in" filter="fade">
                                      <p:cBhvr>
                                        <p:cTn id="7" dur="500"/>
                                        <p:tgtEl>
                                          <p:spTgt spid="1464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435">
                                            <p:txEl>
                                              <p:pRg st="3" end="3"/>
                                            </p:txEl>
                                          </p:spTgt>
                                        </p:tgtEl>
                                        <p:attrNameLst>
                                          <p:attrName>style.visibility</p:attrName>
                                        </p:attrNameLst>
                                      </p:cBhvr>
                                      <p:to>
                                        <p:strVal val="visible"/>
                                      </p:to>
                                    </p:set>
                                    <p:animEffect transition="in" filter="fade">
                                      <p:cBhvr>
                                        <p:cTn id="12" dur="500"/>
                                        <p:tgtEl>
                                          <p:spTgt spid="14643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435">
                                            <p:txEl>
                                              <p:pRg st="4" end="4"/>
                                            </p:txEl>
                                          </p:spTgt>
                                        </p:tgtEl>
                                        <p:attrNameLst>
                                          <p:attrName>style.visibility</p:attrName>
                                        </p:attrNameLst>
                                      </p:cBhvr>
                                      <p:to>
                                        <p:strVal val="visible"/>
                                      </p:to>
                                    </p:set>
                                    <p:animEffect transition="in" filter="fade">
                                      <p:cBhvr>
                                        <p:cTn id="17" dur="500"/>
                                        <p:tgtEl>
                                          <p:spTgt spid="1464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435">
                                            <p:txEl>
                                              <p:pRg st="5" end="5"/>
                                            </p:txEl>
                                          </p:spTgt>
                                        </p:tgtEl>
                                        <p:attrNameLst>
                                          <p:attrName>style.visibility</p:attrName>
                                        </p:attrNameLst>
                                      </p:cBhvr>
                                      <p:to>
                                        <p:strVal val="visible"/>
                                      </p:to>
                                    </p:set>
                                    <p:animEffect transition="in" filter="fade">
                                      <p:cBhvr>
                                        <p:cTn id="22" dur="500"/>
                                        <p:tgtEl>
                                          <p:spTgt spid="146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147459" name="Group 1"/>
          <p:cNvGrpSpPr>
            <a:grpSpLocks/>
          </p:cNvGrpSpPr>
          <p:nvPr/>
        </p:nvGrpSpPr>
        <p:grpSpPr bwMode="auto">
          <a:xfrm>
            <a:off x="1471613" y="136525"/>
            <a:ext cx="5911850" cy="6278563"/>
            <a:chOff x="1471613" y="136525"/>
            <a:chExt cx="6200775" cy="6584950"/>
          </a:xfrm>
        </p:grpSpPr>
        <p:pic>
          <p:nvPicPr>
            <p:cNvPr id="147461" name="Picture 8" descr="08_08aGrowthFactors-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613" y="136525"/>
              <a:ext cx="620077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9"/>
            <p:cNvSpPr txBox="1">
              <a:spLocks noChangeArrowheads="1"/>
            </p:cNvSpPr>
            <p:nvPr/>
          </p:nvSpPr>
          <p:spPr bwMode="auto">
            <a:xfrm>
              <a:off x="5299075" y="1360488"/>
              <a:ext cx="22240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b="1"/>
                <a:t>Coltura di cellule</a:t>
              </a:r>
            </a:p>
          </p:txBody>
        </p:sp>
        <p:sp>
          <p:nvSpPr>
            <p:cNvPr id="147463" name="Text Box 10"/>
            <p:cNvSpPr txBox="1">
              <a:spLocks noChangeArrowheads="1"/>
            </p:cNvSpPr>
            <p:nvPr/>
          </p:nvSpPr>
          <p:spPr bwMode="auto">
            <a:xfrm>
              <a:off x="4745830" y="2295665"/>
              <a:ext cx="16652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b="1" dirty="0"/>
                <a:t>?</a:t>
              </a:r>
            </a:p>
          </p:txBody>
        </p:sp>
      </p:gr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B38821D4-AC26-2447-8B6E-8759136D17EF}" type="slidenum">
              <a:rPr lang="it-IT" sz="1200">
                <a:solidFill>
                  <a:srgbClr val="0060AF"/>
                </a:solidFill>
                <a:latin typeface="Times New Roman" charset="0"/>
              </a:rPr>
              <a:pPr/>
              <a:t>31</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1313926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148483" name="Group 1"/>
          <p:cNvGrpSpPr>
            <a:grpSpLocks/>
          </p:cNvGrpSpPr>
          <p:nvPr/>
        </p:nvGrpSpPr>
        <p:grpSpPr bwMode="auto">
          <a:xfrm>
            <a:off x="938213" y="136525"/>
            <a:ext cx="6964362" cy="6261100"/>
            <a:chOff x="938213" y="136525"/>
            <a:chExt cx="7324725" cy="6584950"/>
          </a:xfrm>
        </p:grpSpPr>
        <p:pic>
          <p:nvPicPr>
            <p:cNvPr id="148485" name="Picture 6" descr="08_08bDensityDependInhib-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13" y="136525"/>
              <a:ext cx="7267575"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ext Box 7"/>
            <p:cNvSpPr txBox="1">
              <a:spLocks noChangeArrowheads="1"/>
            </p:cNvSpPr>
            <p:nvPr/>
          </p:nvSpPr>
          <p:spPr bwMode="auto">
            <a:xfrm>
              <a:off x="4618038" y="227013"/>
              <a:ext cx="24145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r>
                <a:rPr lang="en-US" b="1" dirty="0"/>
                <a:t>Le cellule </a:t>
              </a:r>
              <a:r>
                <a:rPr lang="en-US" b="1" dirty="0" err="1"/>
                <a:t>si</a:t>
              </a:r>
              <a:r>
                <a:rPr lang="en-US" b="1" dirty="0"/>
                <a:t> </a:t>
              </a:r>
              <a:r>
                <a:rPr lang="en-US" b="1" dirty="0" err="1"/>
                <a:t>ancorano</a:t>
              </a:r>
              <a:endParaRPr lang="en-US" b="1" dirty="0"/>
            </a:p>
            <a:p>
              <a:pPr algn="l"/>
              <a:r>
                <a:rPr lang="en-US" b="1" dirty="0" err="1"/>
                <a:t>alla</a:t>
              </a:r>
              <a:r>
                <a:rPr lang="en-US" b="1" dirty="0"/>
                <a:t> </a:t>
              </a:r>
              <a:r>
                <a:rPr lang="en-US" b="1" dirty="0" err="1"/>
                <a:t>superficie</a:t>
              </a:r>
              <a:r>
                <a:rPr lang="en-US" b="1" dirty="0"/>
                <a:t> </a:t>
              </a:r>
              <a:r>
                <a:rPr lang="en-US" b="1" dirty="0" err="1"/>
                <a:t>della</a:t>
              </a:r>
              <a:r>
                <a:rPr lang="en-US" b="1" dirty="0"/>
                <a:t> </a:t>
              </a:r>
              <a:r>
                <a:rPr lang="en-US" b="1" dirty="0" err="1"/>
                <a:t>piastra</a:t>
              </a:r>
              <a:endParaRPr lang="en-US" b="1" dirty="0"/>
            </a:p>
            <a:p>
              <a:pPr algn="l"/>
              <a:r>
                <a:rPr lang="it-IT" b="1" dirty="0"/>
                <a:t>per coltura e si dividono</a:t>
              </a:r>
              <a:endParaRPr lang="en-US" b="1" dirty="0"/>
            </a:p>
          </p:txBody>
        </p:sp>
        <p:sp>
          <p:nvSpPr>
            <p:cNvPr id="148487" name="Text Box 8"/>
            <p:cNvSpPr txBox="1">
              <a:spLocks noChangeArrowheads="1"/>
            </p:cNvSpPr>
            <p:nvPr/>
          </p:nvSpPr>
          <p:spPr bwMode="auto">
            <a:xfrm>
              <a:off x="4622800" y="1803400"/>
              <a:ext cx="340201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r>
                <a:rPr lang="en-US" b="1"/>
                <a:t>Quando le cellule</a:t>
              </a:r>
            </a:p>
            <a:p>
              <a:pPr algn="l"/>
              <a:r>
                <a:rPr lang="en-US" b="1"/>
                <a:t>hanno formato</a:t>
              </a:r>
            </a:p>
            <a:p>
              <a:pPr algn="l"/>
              <a:r>
                <a:rPr lang="en-US" b="1"/>
                <a:t>un singolo strato completo,</a:t>
              </a:r>
            </a:p>
            <a:p>
              <a:pPr algn="l"/>
              <a:r>
                <a:rPr lang="en-US" b="1"/>
                <a:t>smettono di dividersi</a:t>
              </a:r>
            </a:p>
            <a:p>
              <a:pPr algn="l"/>
              <a:r>
                <a:rPr lang="en-US" b="1"/>
                <a:t>(inibizione da contatto)</a:t>
              </a:r>
            </a:p>
          </p:txBody>
        </p:sp>
        <p:sp>
          <p:nvSpPr>
            <p:cNvPr id="148488" name="Text Box 9"/>
            <p:cNvSpPr txBox="1">
              <a:spLocks noChangeArrowheads="1"/>
            </p:cNvSpPr>
            <p:nvPr/>
          </p:nvSpPr>
          <p:spPr bwMode="auto">
            <a:xfrm>
              <a:off x="4614863" y="4287258"/>
              <a:ext cx="36480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r>
                <a:rPr lang="en-US" sz="2200" b="1"/>
                <a:t>Se alcune cellule vengono</a:t>
              </a:r>
            </a:p>
            <a:p>
              <a:pPr algn="l"/>
              <a:r>
                <a:rPr lang="en-US" sz="2200" b="1"/>
                <a:t>rimosse, quelle rimaste</a:t>
              </a:r>
            </a:p>
            <a:p>
              <a:pPr algn="l"/>
              <a:r>
                <a:rPr lang="en-US" sz="2200" b="1"/>
                <a:t>riprendono </a:t>
              </a:r>
              <a:r>
                <a:rPr lang="it-IT" sz="2200" b="1"/>
                <a:t>a dividersi</a:t>
              </a:r>
            </a:p>
            <a:p>
              <a:pPr algn="l"/>
              <a:r>
                <a:rPr lang="it-IT" sz="2200" b="1"/>
                <a:t>fino a riempire </a:t>
              </a:r>
              <a:r>
                <a:rPr lang="en-US" sz="2200" b="1"/>
                <a:t>la piastra</a:t>
              </a:r>
              <a:br>
                <a:rPr lang="en-US" sz="2200" b="1"/>
              </a:br>
              <a:r>
                <a:rPr lang="en-US" sz="2200" b="1"/>
                <a:t>per colturacon un singolo strato;</a:t>
              </a:r>
            </a:p>
            <a:p>
              <a:pPr algn="l"/>
              <a:r>
                <a:rPr lang="it-IT" sz="2200" b="1"/>
                <a:t>a quel punto la divisione</a:t>
              </a:r>
            </a:p>
            <a:p>
              <a:pPr algn="l"/>
              <a:r>
                <a:rPr lang="en-US" sz="2200" b="1"/>
                <a:t>si arresta (inibizione da contatto)</a:t>
              </a:r>
            </a:p>
          </p:txBody>
        </p:sp>
      </p:gr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2666E325-C7DE-4E45-A574-67C94F07B7E6}" type="slidenum">
              <a:rPr lang="it-IT" sz="1200">
                <a:solidFill>
                  <a:srgbClr val="0060AF"/>
                </a:solidFill>
                <a:latin typeface="Times New Roman" charset="0"/>
              </a:rPr>
              <a:pPr/>
              <a:t>32</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1749924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991673"/>
            <a:ext cx="8229600" cy="4525963"/>
          </a:xfrm>
        </p:spPr>
        <p:txBody>
          <a:bodyPr>
            <a:normAutofit/>
          </a:bodyPr>
          <a:lstStyle/>
          <a:p>
            <a:endParaRPr lang="it-CH" dirty="0"/>
          </a:p>
          <a:p>
            <a:r>
              <a:rPr lang="it-CH" dirty="0"/>
              <a:t>Superato G1 Ciclo viene attivato e procede in modo autonomo</a:t>
            </a:r>
          </a:p>
          <a:p>
            <a:r>
              <a:rPr lang="it-CH" dirty="0"/>
              <a:t>Ai punti di controllo verifica di specifici parametri:</a:t>
            </a:r>
          </a:p>
          <a:p>
            <a:endParaRPr lang="it-CH" dirty="0"/>
          </a:p>
          <a:p>
            <a:pPr lvl="1"/>
            <a:r>
              <a:rPr lang="it-CH" dirty="0"/>
              <a:t>Se nella norma sintesi di </a:t>
            </a:r>
            <a:r>
              <a:rPr lang="it-CH" b="1" dirty="0"/>
              <a:t>segnali di progressione</a:t>
            </a:r>
            <a:endParaRPr lang="it-CH" dirty="0"/>
          </a:p>
          <a:p>
            <a:pPr lvl="1"/>
            <a:r>
              <a:rPr lang="it-CH" dirty="0"/>
              <a:t>Se no ciclo resta bloccato</a:t>
            </a:r>
          </a:p>
          <a:p>
            <a:endParaRPr lang="it-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730">
            <a:extLst>
              <a:ext uri="{FF2B5EF4-FFF2-40B4-BE49-F238E27FC236}">
                <a16:creationId xmlns:a16="http://schemas.microsoft.com/office/drawing/2014/main" xmlns="" id="{45D11408-4CC2-40C9-A070-1429C5942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773"/>
          <a:stretch>
            <a:fillRect/>
          </a:stretch>
        </p:blipFill>
        <p:spPr bwMode="auto">
          <a:xfrm>
            <a:off x="422275" y="527050"/>
            <a:ext cx="829945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CH" dirty="0"/>
              <a:t>Analogia Cellula-Lavatrice</a:t>
            </a:r>
          </a:p>
        </p:txBody>
      </p:sp>
      <p:sp>
        <p:nvSpPr>
          <p:cNvPr id="3" name="Segnaposto contenuto 2"/>
          <p:cNvSpPr>
            <a:spLocks noGrp="1"/>
          </p:cNvSpPr>
          <p:nvPr>
            <p:ph idx="1"/>
          </p:nvPr>
        </p:nvSpPr>
        <p:spPr/>
        <p:txBody>
          <a:bodyPr>
            <a:normAutofit fontScale="85000" lnSpcReduction="20000"/>
          </a:bodyPr>
          <a:lstStyle/>
          <a:p>
            <a:pPr marL="514350" indent="-514350">
              <a:buAutoNum type="arabicPeriod"/>
            </a:pPr>
            <a:r>
              <a:rPr lang="it-CH" dirty="0"/>
              <a:t>INIZIO</a:t>
            </a:r>
          </a:p>
          <a:p>
            <a:pPr marL="0" indent="0">
              <a:buNone/>
            </a:pPr>
            <a:r>
              <a:rPr lang="it-CH" dirty="0"/>
              <a:t>	Lavatrice non funziona se</a:t>
            </a:r>
          </a:p>
          <a:p>
            <a:pPr marL="0" indent="0">
              <a:buNone/>
            </a:pPr>
            <a:r>
              <a:rPr lang="it-CH" dirty="0"/>
              <a:t>	nessuno la mette in moto</a:t>
            </a:r>
          </a:p>
          <a:p>
            <a:pPr marL="0" indent="0">
              <a:buNone/>
            </a:pPr>
            <a:r>
              <a:rPr lang="it-CH" dirty="0"/>
              <a:t>	(tasto accensione)</a:t>
            </a:r>
          </a:p>
          <a:p>
            <a:pPr marL="0" indent="0">
              <a:buNone/>
            </a:pPr>
            <a:endParaRPr lang="it-CH" dirty="0"/>
          </a:p>
          <a:p>
            <a:pPr marL="0" indent="0">
              <a:buNone/>
            </a:pPr>
            <a:r>
              <a:rPr lang="it-CH" dirty="0"/>
              <a:t>2. PROGRESSIONE</a:t>
            </a:r>
          </a:p>
          <a:p>
            <a:pPr marL="0" indent="0">
              <a:buNone/>
            </a:pPr>
            <a:r>
              <a:rPr lang="it-CH" dirty="0"/>
              <a:t>	Lavatrice non procede</a:t>
            </a:r>
          </a:p>
          <a:p>
            <a:pPr marL="0" indent="0">
              <a:buNone/>
            </a:pPr>
            <a:r>
              <a:rPr lang="it-CH" dirty="0"/>
              <a:t>	Se i parametri durante il </a:t>
            </a:r>
          </a:p>
          <a:p>
            <a:pPr marL="0" indent="0">
              <a:buNone/>
            </a:pPr>
            <a:r>
              <a:rPr lang="it-CH" dirty="0"/>
              <a:t>	processo non sono «in regola»</a:t>
            </a:r>
          </a:p>
          <a:p>
            <a:pPr marL="0" indent="0">
              <a:buNone/>
            </a:pPr>
            <a:r>
              <a:rPr lang="it-CH" dirty="0"/>
              <a:t>	(operazioni del timer) </a:t>
            </a:r>
          </a:p>
          <a:p>
            <a:pPr marL="0" indent="0">
              <a:buNone/>
            </a:pPr>
            <a:endParaRPr lang="it-CH" dirty="0"/>
          </a:p>
        </p:txBody>
      </p:sp>
      <p:pic>
        <p:nvPicPr>
          <p:cNvPr id="5" name="Immagine 4"/>
          <p:cNvPicPr/>
          <p:nvPr/>
        </p:nvPicPr>
        <p:blipFill rotWithShape="1">
          <a:blip r:embed="rId3"/>
          <a:srcRect l="28931" t="15418" r="38562" b="8333"/>
          <a:stretch/>
        </p:blipFill>
        <p:spPr bwMode="auto">
          <a:xfrm>
            <a:off x="6400799" y="1928380"/>
            <a:ext cx="1990725" cy="3486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772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8733815-EF9D-4D90-A14B-AB79535108FE}"/>
              </a:ext>
            </a:extLst>
          </p:cNvPr>
          <p:cNvSpPr>
            <a:spLocks noGrp="1"/>
          </p:cNvSpPr>
          <p:nvPr>
            <p:ph type="title"/>
          </p:nvPr>
        </p:nvSpPr>
        <p:spPr/>
        <p:txBody>
          <a:bodyPr/>
          <a:lstStyle/>
          <a:p>
            <a:r>
              <a:rPr lang="it-CH" dirty="0"/>
              <a:t>Trasduzione del segnale</a:t>
            </a:r>
          </a:p>
        </p:txBody>
      </p:sp>
      <p:sp>
        <p:nvSpPr>
          <p:cNvPr id="3" name="Segnaposto contenuto 2">
            <a:extLst>
              <a:ext uri="{FF2B5EF4-FFF2-40B4-BE49-F238E27FC236}">
                <a16:creationId xmlns:a16="http://schemas.microsoft.com/office/drawing/2014/main" xmlns="" id="{8EF66A23-DAB0-4E2F-8889-1FBBC62E3749}"/>
              </a:ext>
            </a:extLst>
          </p:cNvPr>
          <p:cNvSpPr>
            <a:spLocks noGrp="1"/>
          </p:cNvSpPr>
          <p:nvPr>
            <p:ph idx="1"/>
          </p:nvPr>
        </p:nvSpPr>
        <p:spPr/>
        <p:txBody>
          <a:bodyPr/>
          <a:lstStyle/>
          <a:p>
            <a:endParaRPr lang="it-CH"/>
          </a:p>
        </p:txBody>
      </p:sp>
    </p:spTree>
    <p:extLst>
      <p:ext uri="{BB962C8B-B14F-4D97-AF65-F5344CB8AC3E}">
        <p14:creationId xmlns:p14="http://schemas.microsoft.com/office/powerpoint/2010/main" val="292925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154627" name="Picture 6" descr="08_09bGrowthFactorCellCy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355600"/>
            <a:ext cx="8548687"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7"/>
          <p:cNvSpPr txBox="1">
            <a:spLocks noChangeArrowheads="1"/>
          </p:cNvSpPr>
          <p:nvPr/>
        </p:nvSpPr>
        <p:spPr bwMode="auto">
          <a:xfrm>
            <a:off x="4386263" y="2873375"/>
            <a:ext cx="24860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Punto di controllo G</a:t>
            </a:r>
            <a:r>
              <a:rPr lang="en-US" sz="2000" b="1" baseline="-25000"/>
              <a:t>1</a:t>
            </a:r>
            <a:endParaRPr lang="en-US" sz="2000" b="1"/>
          </a:p>
        </p:txBody>
      </p:sp>
      <p:sp>
        <p:nvSpPr>
          <p:cNvPr id="154629" name="Text Box 8"/>
          <p:cNvSpPr txBox="1">
            <a:spLocks noChangeArrowheads="1"/>
          </p:cNvSpPr>
          <p:nvPr/>
        </p:nvSpPr>
        <p:spPr bwMode="auto">
          <a:xfrm>
            <a:off x="6132513" y="3814763"/>
            <a:ext cx="10731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it-IT" sz="2000" b="1"/>
              <a:t>Sistema</a:t>
            </a:r>
            <a:br>
              <a:rPr lang="it-IT" sz="2000" b="1"/>
            </a:br>
            <a:r>
              <a:rPr lang="it-IT" sz="2000" b="1"/>
              <a:t>di</a:t>
            </a:r>
            <a:br>
              <a:rPr lang="it-IT" sz="2000" b="1"/>
            </a:br>
            <a:r>
              <a:rPr lang="it-IT" sz="2000" b="1"/>
              <a:t>controllo</a:t>
            </a:r>
            <a:endParaRPr lang="en-US" sz="2000" b="1"/>
          </a:p>
        </p:txBody>
      </p:sp>
      <p:sp>
        <p:nvSpPr>
          <p:cNvPr id="154630" name="Text Box 9"/>
          <p:cNvSpPr txBox="1">
            <a:spLocks noChangeArrowheads="1"/>
          </p:cNvSpPr>
          <p:nvPr/>
        </p:nvSpPr>
        <p:spPr bwMode="auto">
          <a:xfrm>
            <a:off x="5791200" y="5189538"/>
            <a:ext cx="2587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M</a:t>
            </a:r>
          </a:p>
        </p:txBody>
      </p:sp>
      <p:sp>
        <p:nvSpPr>
          <p:cNvPr id="154631" name="Text Box 10"/>
          <p:cNvSpPr txBox="1">
            <a:spLocks noChangeArrowheads="1"/>
          </p:cNvSpPr>
          <p:nvPr/>
        </p:nvSpPr>
        <p:spPr bwMode="auto">
          <a:xfrm>
            <a:off x="7729538" y="4125913"/>
            <a:ext cx="2254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S</a:t>
            </a:r>
          </a:p>
        </p:txBody>
      </p:sp>
      <p:sp>
        <p:nvSpPr>
          <p:cNvPr id="154632" name="Text Box 11"/>
          <p:cNvSpPr txBox="1">
            <a:spLocks noChangeArrowheads="1"/>
          </p:cNvSpPr>
          <p:nvPr/>
        </p:nvSpPr>
        <p:spPr bwMode="auto">
          <a:xfrm>
            <a:off x="7029450" y="5143500"/>
            <a:ext cx="352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G</a:t>
            </a:r>
            <a:r>
              <a:rPr lang="en-US" sz="2000" b="1" baseline="-25000"/>
              <a:t>2</a:t>
            </a:r>
            <a:endParaRPr lang="en-US" sz="2000" b="1"/>
          </a:p>
        </p:txBody>
      </p:sp>
      <p:sp>
        <p:nvSpPr>
          <p:cNvPr id="154633" name="Text Box 12"/>
          <p:cNvSpPr txBox="1">
            <a:spLocks noChangeArrowheads="1"/>
          </p:cNvSpPr>
          <p:nvPr/>
        </p:nvSpPr>
        <p:spPr bwMode="auto">
          <a:xfrm>
            <a:off x="5168900" y="4105275"/>
            <a:ext cx="3778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G</a:t>
            </a:r>
            <a:r>
              <a:rPr lang="en-US" sz="2000" b="1" baseline="-25000"/>
              <a:t>1</a:t>
            </a:r>
            <a:endParaRPr lang="en-US" sz="2000" b="1"/>
          </a:p>
        </p:txBody>
      </p:sp>
      <p:sp>
        <p:nvSpPr>
          <p:cNvPr id="154634" name="Text Box 13"/>
          <p:cNvSpPr txBox="1">
            <a:spLocks noChangeArrowheads="1"/>
          </p:cNvSpPr>
          <p:nvPr/>
        </p:nvSpPr>
        <p:spPr bwMode="auto">
          <a:xfrm>
            <a:off x="652463" y="2690813"/>
            <a:ext cx="1111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Proteina</a:t>
            </a:r>
            <a:br>
              <a:rPr lang="en-US" sz="2000" b="1"/>
            </a:br>
            <a:r>
              <a:rPr lang="en-US" sz="2000" b="1"/>
              <a:t>recettrice</a:t>
            </a:r>
          </a:p>
        </p:txBody>
      </p:sp>
      <p:sp>
        <p:nvSpPr>
          <p:cNvPr id="154635" name="Text Box 14"/>
          <p:cNvSpPr txBox="1">
            <a:spLocks noChangeArrowheads="1"/>
          </p:cNvSpPr>
          <p:nvPr/>
        </p:nvSpPr>
        <p:spPr bwMode="auto">
          <a:xfrm>
            <a:off x="1273175" y="3497263"/>
            <a:ext cx="160337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Via</a:t>
            </a:r>
            <a:br>
              <a:rPr lang="en-US" sz="2000" b="1"/>
            </a:br>
            <a:r>
              <a:rPr lang="en-US" sz="2000" b="1"/>
              <a:t>di trasduzione</a:t>
            </a:r>
            <a:br>
              <a:rPr lang="en-US" sz="2000" b="1"/>
            </a:br>
            <a:r>
              <a:rPr lang="en-US" sz="2000" b="1"/>
              <a:t>del segnale</a:t>
            </a:r>
          </a:p>
        </p:txBody>
      </p:sp>
      <p:sp>
        <p:nvSpPr>
          <p:cNvPr id="154636" name="Text Box 15"/>
          <p:cNvSpPr txBox="1">
            <a:spLocks noChangeArrowheads="1"/>
          </p:cNvSpPr>
          <p:nvPr/>
        </p:nvSpPr>
        <p:spPr bwMode="auto">
          <a:xfrm>
            <a:off x="3413125" y="2192338"/>
            <a:ext cx="10445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Proteine</a:t>
            </a:r>
            <a:br>
              <a:rPr lang="en-US" sz="2000" b="1"/>
            </a:br>
            <a:r>
              <a:rPr lang="en-US" sz="2000" b="1"/>
              <a:t>di rilascio</a:t>
            </a:r>
          </a:p>
        </p:txBody>
      </p:sp>
      <p:sp>
        <p:nvSpPr>
          <p:cNvPr id="154637" name="Line 16"/>
          <p:cNvSpPr>
            <a:spLocks noChangeShapeType="1"/>
          </p:cNvSpPr>
          <p:nvPr/>
        </p:nvSpPr>
        <p:spPr bwMode="auto">
          <a:xfrm flipH="1" flipV="1">
            <a:off x="4624388" y="3178175"/>
            <a:ext cx="654050" cy="6445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4638" name="Line 17"/>
          <p:cNvSpPr>
            <a:spLocks noChangeShapeType="1"/>
          </p:cNvSpPr>
          <p:nvPr/>
        </p:nvSpPr>
        <p:spPr bwMode="auto">
          <a:xfrm flipV="1">
            <a:off x="1133475" y="2354263"/>
            <a:ext cx="285750" cy="3270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4639" name="Line 18"/>
          <p:cNvSpPr>
            <a:spLocks noChangeShapeType="1"/>
          </p:cNvSpPr>
          <p:nvPr/>
        </p:nvSpPr>
        <p:spPr bwMode="auto">
          <a:xfrm>
            <a:off x="3359150" y="2305050"/>
            <a:ext cx="3175" cy="1536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4640" name="Text Box 19"/>
          <p:cNvSpPr txBox="1">
            <a:spLocks noChangeArrowheads="1"/>
          </p:cNvSpPr>
          <p:nvPr/>
        </p:nvSpPr>
        <p:spPr bwMode="auto">
          <a:xfrm>
            <a:off x="5457825" y="1063625"/>
            <a:ext cx="24860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Membrana plasmatica</a:t>
            </a:r>
          </a:p>
        </p:txBody>
      </p:sp>
      <p:sp>
        <p:nvSpPr>
          <p:cNvPr id="154641" name="Text Box 20"/>
          <p:cNvSpPr txBox="1">
            <a:spLocks noChangeArrowheads="1"/>
          </p:cNvSpPr>
          <p:nvPr/>
        </p:nvSpPr>
        <p:spPr bwMode="auto">
          <a:xfrm>
            <a:off x="1863725" y="558800"/>
            <a:ext cx="16954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en-US" sz="2000" b="1"/>
              <a:t>Fattore di crescita</a:t>
            </a:r>
          </a:p>
        </p:txBody>
      </p:sp>
      <p:sp>
        <p:nvSpPr>
          <p:cNvPr id="154642" name="Line 21"/>
          <p:cNvSpPr>
            <a:spLocks noChangeShapeType="1"/>
          </p:cNvSpPr>
          <p:nvPr/>
        </p:nvSpPr>
        <p:spPr bwMode="auto">
          <a:xfrm flipV="1">
            <a:off x="4940300" y="1193800"/>
            <a:ext cx="460375"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4643" name="Line 22"/>
          <p:cNvSpPr>
            <a:spLocks noChangeShapeType="1"/>
          </p:cNvSpPr>
          <p:nvPr/>
        </p:nvSpPr>
        <p:spPr bwMode="auto">
          <a:xfrm flipV="1">
            <a:off x="1276350" y="676275"/>
            <a:ext cx="533400" cy="1651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4644" name="Line 23"/>
          <p:cNvSpPr>
            <a:spLocks noChangeShapeType="1"/>
          </p:cNvSpPr>
          <p:nvPr/>
        </p:nvSpPr>
        <p:spPr bwMode="auto">
          <a:xfrm flipH="1">
            <a:off x="2225675" y="2311400"/>
            <a:ext cx="114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54645" name="Line 24"/>
          <p:cNvSpPr>
            <a:spLocks noChangeShapeType="1"/>
          </p:cNvSpPr>
          <p:nvPr/>
        </p:nvSpPr>
        <p:spPr bwMode="auto">
          <a:xfrm flipH="1">
            <a:off x="2689225" y="2311400"/>
            <a:ext cx="669925" cy="806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A57E9271-9611-B24D-B698-D9FC5E833D22}" type="slidenum">
              <a:rPr lang="it-IT" sz="1200">
                <a:solidFill>
                  <a:srgbClr val="0060AF"/>
                </a:solidFill>
                <a:latin typeface="Times New Roman" charset="0"/>
              </a:rPr>
              <a:pPr/>
              <a:t>37</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2007284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5E98EA3-5EF6-4AD3-805B-B8F6B2FA4D5E}"/>
              </a:ext>
            </a:extLst>
          </p:cNvPr>
          <p:cNvSpPr>
            <a:spLocks noGrp="1"/>
          </p:cNvSpPr>
          <p:nvPr>
            <p:ph type="title"/>
          </p:nvPr>
        </p:nvSpPr>
        <p:spPr/>
        <p:txBody>
          <a:bodyPr/>
          <a:lstStyle/>
          <a:p>
            <a:endParaRPr lang="it-CH"/>
          </a:p>
        </p:txBody>
      </p:sp>
      <p:pic>
        <p:nvPicPr>
          <p:cNvPr id="3" name="Immagine 2">
            <a:extLst>
              <a:ext uri="{FF2B5EF4-FFF2-40B4-BE49-F238E27FC236}">
                <a16:creationId xmlns:a16="http://schemas.microsoft.com/office/drawing/2014/main" xmlns="" id="{D8DA56D5-7468-41BE-80AD-CE3BFAF17AB5}"/>
              </a:ext>
            </a:extLst>
          </p:cNvPr>
          <p:cNvPicPr>
            <a:picLocks noChangeAspect="1"/>
          </p:cNvPicPr>
          <p:nvPr/>
        </p:nvPicPr>
        <p:blipFill>
          <a:blip r:embed="rId2"/>
          <a:stretch>
            <a:fillRect/>
          </a:stretch>
        </p:blipFill>
        <p:spPr>
          <a:xfrm>
            <a:off x="815064" y="622933"/>
            <a:ext cx="4946544" cy="6249134"/>
          </a:xfrm>
          <a:prstGeom prst="rect">
            <a:avLst/>
          </a:prstGeom>
        </p:spPr>
      </p:pic>
    </p:spTree>
    <p:extLst>
      <p:ext uri="{BB962C8B-B14F-4D97-AF65-F5344CB8AC3E}">
        <p14:creationId xmlns:p14="http://schemas.microsoft.com/office/powerpoint/2010/main" val="304337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24F0A49-DA1F-4F43-9EE2-8B2FFEA0460C}"/>
              </a:ext>
            </a:extLst>
          </p:cNvPr>
          <p:cNvSpPr>
            <a:spLocks noGrp="1"/>
          </p:cNvSpPr>
          <p:nvPr>
            <p:ph type="title"/>
          </p:nvPr>
        </p:nvSpPr>
        <p:spPr/>
        <p:txBody>
          <a:bodyPr/>
          <a:lstStyle/>
          <a:p>
            <a:endParaRPr lang="it-CH"/>
          </a:p>
        </p:txBody>
      </p:sp>
      <p:pic>
        <p:nvPicPr>
          <p:cNvPr id="4" name="Immagine 3">
            <a:extLst>
              <a:ext uri="{FF2B5EF4-FFF2-40B4-BE49-F238E27FC236}">
                <a16:creationId xmlns:a16="http://schemas.microsoft.com/office/drawing/2014/main" xmlns="" id="{A9D3889D-5326-4223-B75A-58F68DA4E5F4}"/>
              </a:ext>
            </a:extLst>
          </p:cNvPr>
          <p:cNvPicPr>
            <a:picLocks noChangeAspect="1"/>
          </p:cNvPicPr>
          <p:nvPr/>
        </p:nvPicPr>
        <p:blipFill>
          <a:blip r:embed="rId2"/>
          <a:stretch>
            <a:fillRect/>
          </a:stretch>
        </p:blipFill>
        <p:spPr>
          <a:xfrm>
            <a:off x="1720880" y="553097"/>
            <a:ext cx="4413589" cy="5913632"/>
          </a:xfrm>
          <a:prstGeom prst="rect">
            <a:avLst/>
          </a:prstGeom>
        </p:spPr>
      </p:pic>
    </p:spTree>
    <p:extLst>
      <p:ext uri="{BB962C8B-B14F-4D97-AF65-F5344CB8AC3E}">
        <p14:creationId xmlns:p14="http://schemas.microsoft.com/office/powerpoint/2010/main" val="1029165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14338" y="346075"/>
            <a:ext cx="85121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dirty="0">
                <a:solidFill>
                  <a:srgbClr val="FF0000"/>
                </a:solidFill>
                <a:latin typeface="Arial" charset="0"/>
              </a:rPr>
              <a:t>Negli organismi procarioti</a:t>
            </a:r>
          </a:p>
        </p:txBody>
      </p:sp>
      <p:sp>
        <p:nvSpPr>
          <p:cNvPr id="6147" name="Text Box 8"/>
          <p:cNvSpPr txBox="1">
            <a:spLocks noChangeArrowheads="1"/>
          </p:cNvSpPr>
          <p:nvPr/>
        </p:nvSpPr>
        <p:spPr bwMode="auto">
          <a:xfrm>
            <a:off x="2211388" y="1254125"/>
            <a:ext cx="53228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r>
              <a:rPr lang="it-IT" sz="2500" dirty="0">
                <a:solidFill>
                  <a:srgbClr val="181512"/>
                </a:solidFill>
                <a:latin typeface="Arial" charset="0"/>
              </a:rPr>
              <a:t>Divisione cellulare = Scissione binaria </a:t>
            </a:r>
          </a:p>
        </p:txBody>
      </p:sp>
      <p:pic>
        <p:nvPicPr>
          <p:cNvPr id="6148" name="Immagine 13" descr="LIFE8E09-02b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4840" y="1730375"/>
            <a:ext cx="5187286" cy="464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099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97B33A7-07B9-45E3-9B20-94E2D9E38D45}"/>
              </a:ext>
            </a:extLst>
          </p:cNvPr>
          <p:cNvSpPr>
            <a:spLocks noGrp="1"/>
          </p:cNvSpPr>
          <p:nvPr>
            <p:ph type="title"/>
          </p:nvPr>
        </p:nvSpPr>
        <p:spPr/>
        <p:txBody>
          <a:bodyPr/>
          <a:lstStyle/>
          <a:p>
            <a:endParaRPr lang="it-CH"/>
          </a:p>
        </p:txBody>
      </p:sp>
      <p:pic>
        <p:nvPicPr>
          <p:cNvPr id="4" name="Immagine 3">
            <a:extLst>
              <a:ext uri="{FF2B5EF4-FFF2-40B4-BE49-F238E27FC236}">
                <a16:creationId xmlns:a16="http://schemas.microsoft.com/office/drawing/2014/main" xmlns="" id="{0D06D5C4-E508-4066-B270-C39E64F50199}"/>
              </a:ext>
            </a:extLst>
          </p:cNvPr>
          <p:cNvPicPr>
            <a:picLocks noChangeAspect="1"/>
          </p:cNvPicPr>
          <p:nvPr/>
        </p:nvPicPr>
        <p:blipFill>
          <a:blip r:embed="rId2"/>
          <a:stretch>
            <a:fillRect/>
          </a:stretch>
        </p:blipFill>
        <p:spPr>
          <a:xfrm>
            <a:off x="614362" y="114300"/>
            <a:ext cx="7915275" cy="6629400"/>
          </a:xfrm>
          <a:prstGeom prst="rect">
            <a:avLst/>
          </a:prstGeom>
        </p:spPr>
      </p:pic>
    </p:spTree>
    <p:extLst>
      <p:ext uri="{BB962C8B-B14F-4D97-AF65-F5344CB8AC3E}">
        <p14:creationId xmlns:p14="http://schemas.microsoft.com/office/powerpoint/2010/main" val="4097592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FF6EADE8-1F68-47D4-8FE2-452009B42E33}"/>
              </a:ext>
            </a:extLst>
          </p:cNvPr>
          <p:cNvPicPr>
            <a:picLocks noChangeAspect="1"/>
          </p:cNvPicPr>
          <p:nvPr/>
        </p:nvPicPr>
        <p:blipFill>
          <a:blip r:embed="rId2"/>
          <a:stretch>
            <a:fillRect/>
          </a:stretch>
        </p:blipFill>
        <p:spPr>
          <a:xfrm>
            <a:off x="-124287" y="319027"/>
            <a:ext cx="9144000" cy="6715125"/>
          </a:xfrm>
          <a:prstGeom prst="rect">
            <a:avLst/>
          </a:prstGeom>
        </p:spPr>
      </p:pic>
    </p:spTree>
    <p:extLst>
      <p:ext uri="{BB962C8B-B14F-4D97-AF65-F5344CB8AC3E}">
        <p14:creationId xmlns:p14="http://schemas.microsoft.com/office/powerpoint/2010/main" val="505823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67414" y="185861"/>
            <a:ext cx="8229600" cy="1143000"/>
          </a:xfrm>
        </p:spPr>
        <p:txBody>
          <a:bodyPr>
            <a:normAutofit fontScale="90000"/>
          </a:bodyPr>
          <a:lstStyle/>
          <a:p>
            <a:r>
              <a:rPr lang="it-IT" dirty="0"/>
              <a:t>Segnali di progressione</a:t>
            </a:r>
            <a:br>
              <a:rPr lang="it-IT" dirty="0"/>
            </a:br>
            <a:endParaRPr lang="it-IT" dirty="0"/>
          </a:p>
        </p:txBody>
      </p:sp>
      <p:pic>
        <p:nvPicPr>
          <p:cNvPr id="5" name="Segnaposto contenuto 4">
            <a:extLst>
              <a:ext uri="{FF2B5EF4-FFF2-40B4-BE49-F238E27FC236}">
                <a16:creationId xmlns:a16="http://schemas.microsoft.com/office/drawing/2014/main" xmlns="" id="{E164A34E-184D-46A0-A61D-18C2261F13F9}"/>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51056" t="52601" r="10833" b="5067"/>
          <a:stretch/>
        </p:blipFill>
        <p:spPr bwMode="auto">
          <a:xfrm rot="10800000">
            <a:off x="3285840" y="870009"/>
            <a:ext cx="4988148" cy="57311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5366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D754DA3-3444-444D-A1D5-89E911FC16C0}"/>
              </a:ext>
            </a:extLst>
          </p:cNvPr>
          <p:cNvSpPr>
            <a:spLocks noGrp="1"/>
          </p:cNvSpPr>
          <p:nvPr>
            <p:ph type="title"/>
          </p:nvPr>
        </p:nvSpPr>
        <p:spPr/>
        <p:txBody>
          <a:bodyPr/>
          <a:lstStyle/>
          <a:p>
            <a:endParaRPr lang="it-CH"/>
          </a:p>
        </p:txBody>
      </p:sp>
      <p:pic>
        <p:nvPicPr>
          <p:cNvPr id="5" name="Segnaposto contenuto 4">
            <a:extLst>
              <a:ext uri="{FF2B5EF4-FFF2-40B4-BE49-F238E27FC236}">
                <a16:creationId xmlns:a16="http://schemas.microsoft.com/office/drawing/2014/main" xmlns="" id="{319E6242-4C4D-4F41-B09E-D33CD8255334}"/>
              </a:ext>
            </a:extLst>
          </p:cNvPr>
          <p:cNvPicPr>
            <a:picLocks noGrp="1" noChangeAspect="1"/>
          </p:cNvPicPr>
          <p:nvPr>
            <p:ph idx="1"/>
          </p:nvPr>
        </p:nvPicPr>
        <p:blipFill rotWithShape="1">
          <a:blip r:embed="rId2"/>
          <a:srcRect l="51024" t="57360" r="12232" b="4266"/>
          <a:stretch/>
        </p:blipFill>
        <p:spPr>
          <a:xfrm rot="10800000">
            <a:off x="510764" y="-115980"/>
            <a:ext cx="4061236" cy="5833199"/>
          </a:xfrm>
        </p:spPr>
      </p:pic>
      <p:pic>
        <p:nvPicPr>
          <p:cNvPr id="6" name="Segnaposto contenuto 4">
            <a:extLst>
              <a:ext uri="{FF2B5EF4-FFF2-40B4-BE49-F238E27FC236}">
                <a16:creationId xmlns:a16="http://schemas.microsoft.com/office/drawing/2014/main" xmlns="" id="{100BF083-CBA0-427F-87CD-558F82E660FE}"/>
              </a:ext>
            </a:extLst>
          </p:cNvPr>
          <p:cNvPicPr>
            <a:picLocks noChangeAspect="1"/>
          </p:cNvPicPr>
          <p:nvPr/>
        </p:nvPicPr>
        <p:blipFill rotWithShape="1">
          <a:blip r:embed="rId2"/>
          <a:srcRect l="49577" t="15706" r="12232" b="42174"/>
          <a:stretch/>
        </p:blipFill>
        <p:spPr>
          <a:xfrm rot="10800000">
            <a:off x="4572000" y="446768"/>
            <a:ext cx="4114800" cy="6241322"/>
          </a:xfrm>
          <a:prstGeom prst="rect">
            <a:avLst/>
          </a:prstGeom>
        </p:spPr>
      </p:pic>
    </p:spTree>
    <p:extLst>
      <p:ext uri="{BB962C8B-B14F-4D97-AF65-F5344CB8AC3E}">
        <p14:creationId xmlns:p14="http://schemas.microsoft.com/office/powerpoint/2010/main" val="516607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996458" y="823017"/>
            <a:ext cx="6969125" cy="378565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ANOMALIE DEL CICLO CELLULARE</a:t>
            </a:r>
          </a:p>
        </p:txBody>
      </p:sp>
    </p:spTree>
    <p:extLst>
      <p:ext uri="{BB962C8B-B14F-4D97-AF65-F5344CB8AC3E}">
        <p14:creationId xmlns:p14="http://schemas.microsoft.com/office/powerpoint/2010/main" val="4021387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A5B8EC-60EE-47C8-88BE-F50222E38DFE}"/>
              </a:ext>
            </a:extLst>
          </p:cNvPr>
          <p:cNvSpPr>
            <a:spLocks noGrp="1"/>
          </p:cNvSpPr>
          <p:nvPr>
            <p:ph type="title"/>
          </p:nvPr>
        </p:nvSpPr>
        <p:spPr/>
        <p:txBody>
          <a:bodyPr/>
          <a:lstStyle/>
          <a:p>
            <a:endParaRPr lang="it-CH"/>
          </a:p>
        </p:txBody>
      </p:sp>
      <p:sp>
        <p:nvSpPr>
          <p:cNvPr id="3" name="Segnaposto contenuto 2">
            <a:extLst>
              <a:ext uri="{FF2B5EF4-FFF2-40B4-BE49-F238E27FC236}">
                <a16:creationId xmlns:a16="http://schemas.microsoft.com/office/drawing/2014/main" xmlns="" id="{E05CDDB5-5254-4E8E-A2A8-0D99A55149F4}"/>
              </a:ext>
            </a:extLst>
          </p:cNvPr>
          <p:cNvSpPr>
            <a:spLocks noGrp="1"/>
          </p:cNvSpPr>
          <p:nvPr>
            <p:ph idx="1"/>
          </p:nvPr>
        </p:nvSpPr>
        <p:spPr/>
        <p:txBody>
          <a:bodyPr/>
          <a:lstStyle/>
          <a:p>
            <a:endParaRPr lang="it-CH"/>
          </a:p>
        </p:txBody>
      </p:sp>
      <p:pic>
        <p:nvPicPr>
          <p:cNvPr id="4" name="Immagine 3">
            <a:extLst>
              <a:ext uri="{FF2B5EF4-FFF2-40B4-BE49-F238E27FC236}">
                <a16:creationId xmlns:a16="http://schemas.microsoft.com/office/drawing/2014/main" xmlns="" id="{F9ADC6AE-D7E9-4751-9141-F9F49A366FF3}"/>
              </a:ext>
            </a:extLst>
          </p:cNvPr>
          <p:cNvPicPr>
            <a:picLocks noChangeAspect="1"/>
          </p:cNvPicPr>
          <p:nvPr/>
        </p:nvPicPr>
        <p:blipFill>
          <a:blip r:embed="rId2"/>
          <a:stretch>
            <a:fillRect/>
          </a:stretch>
        </p:blipFill>
        <p:spPr>
          <a:xfrm>
            <a:off x="32873" y="-37579"/>
            <a:ext cx="9111127" cy="6895579"/>
          </a:xfrm>
          <a:prstGeom prst="rect">
            <a:avLst/>
          </a:prstGeom>
        </p:spPr>
      </p:pic>
    </p:spTree>
    <p:extLst>
      <p:ext uri="{BB962C8B-B14F-4D97-AF65-F5344CB8AC3E}">
        <p14:creationId xmlns:p14="http://schemas.microsoft.com/office/powerpoint/2010/main" val="792779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CH" dirty="0"/>
              <a:t>cellule tumorali</a:t>
            </a:r>
          </a:p>
        </p:txBody>
      </p:sp>
      <p:sp>
        <p:nvSpPr>
          <p:cNvPr id="3" name="Segnaposto contenuto 2"/>
          <p:cNvSpPr>
            <a:spLocks noGrp="1"/>
          </p:cNvSpPr>
          <p:nvPr>
            <p:ph idx="1"/>
          </p:nvPr>
        </p:nvSpPr>
        <p:spPr/>
        <p:txBody>
          <a:bodyPr>
            <a:normAutofit/>
          </a:bodyPr>
          <a:lstStyle/>
          <a:p>
            <a:r>
              <a:rPr lang="it-CH" dirty="0"/>
              <a:t>Non rispondono a segnali di controllo</a:t>
            </a:r>
          </a:p>
          <a:p>
            <a:pPr lvl="1"/>
            <a:r>
              <a:rPr lang="it-CH" dirty="0"/>
              <a:t>Possono dividersi in modo indefinito se disponibilità di nutrienti</a:t>
            </a:r>
          </a:p>
          <a:p>
            <a:pPr lvl="1"/>
            <a:r>
              <a:rPr lang="it-CH" dirty="0"/>
              <a:t>Definite immortali</a:t>
            </a:r>
          </a:p>
          <a:p>
            <a:pPr lvl="1"/>
            <a:r>
              <a:rPr lang="it-CH"/>
              <a:t>Conseguenze Tumore </a:t>
            </a:r>
            <a:r>
              <a:rPr lang="it-CH" dirty="0"/>
              <a:t>benigno/maligno</a:t>
            </a:r>
          </a:p>
          <a:p>
            <a:pPr lvl="1"/>
            <a:endParaRPr lang="it-CH" dirty="0"/>
          </a:p>
          <a:p>
            <a:r>
              <a:rPr lang="it-CH" dirty="0"/>
              <a:t>Quali possibili cause a livello molecolare?</a:t>
            </a:r>
          </a:p>
          <a:p>
            <a:pPr lvl="1"/>
            <a:r>
              <a:rPr lang="it-CH" dirty="0"/>
              <a:t>Mutazioni in geni che controllano il ciclo cellulare</a:t>
            </a:r>
          </a:p>
          <a:p>
            <a:endParaRPr lang="it-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103427" name="Gruppo 19"/>
          <p:cNvGrpSpPr>
            <a:grpSpLocks noChangeAspect="1"/>
          </p:cNvGrpSpPr>
          <p:nvPr/>
        </p:nvGrpSpPr>
        <p:grpSpPr bwMode="auto">
          <a:xfrm>
            <a:off x="1614488" y="139700"/>
            <a:ext cx="5688012" cy="6335713"/>
            <a:chOff x="1614488" y="139700"/>
            <a:chExt cx="5913437" cy="6578600"/>
          </a:xfrm>
        </p:grpSpPr>
        <p:pic>
          <p:nvPicPr>
            <p:cNvPr id="103429" name="Picture 4" descr="08_03aBinaryFission_3-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8" y="139700"/>
              <a:ext cx="5913437"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Oval 5"/>
            <p:cNvSpPr>
              <a:spLocks noChangeArrowheads="1"/>
            </p:cNvSpPr>
            <p:nvPr/>
          </p:nvSpPr>
          <p:spPr bwMode="auto">
            <a:xfrm>
              <a:off x="3965575" y="1527175"/>
              <a:ext cx="209550" cy="20955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103431" name="Text Box 6"/>
            <p:cNvSpPr txBox="1">
              <a:spLocks noChangeArrowheads="1"/>
            </p:cNvSpPr>
            <p:nvPr/>
          </p:nvSpPr>
          <p:spPr bwMode="auto">
            <a:xfrm>
              <a:off x="1660525" y="484188"/>
              <a:ext cx="139223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700" b="1" dirty="0"/>
                <a:t>Cromosoma</a:t>
              </a:r>
              <a:br>
                <a:rPr lang="it-IT" sz="1700" b="1" dirty="0"/>
              </a:br>
              <a:r>
                <a:rPr lang="it-IT" sz="1700" b="1" dirty="0"/>
                <a:t>procariote</a:t>
              </a:r>
            </a:p>
          </p:txBody>
        </p:sp>
        <p:sp>
          <p:nvSpPr>
            <p:cNvPr id="103432" name="Text Box 7"/>
            <p:cNvSpPr txBox="1">
              <a:spLocks noChangeArrowheads="1"/>
            </p:cNvSpPr>
            <p:nvPr/>
          </p:nvSpPr>
          <p:spPr bwMode="auto">
            <a:xfrm>
              <a:off x="4546600" y="1428750"/>
              <a:ext cx="29432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700" b="1"/>
                <a:t>Duplicazione del cromosoma</a:t>
              </a:r>
              <a:br>
                <a:rPr lang="it-IT" sz="1700" b="1"/>
              </a:br>
              <a:r>
                <a:rPr lang="it-IT" sz="1700" b="1"/>
                <a:t>e separazione delle copie</a:t>
              </a:r>
            </a:p>
          </p:txBody>
        </p:sp>
        <p:sp>
          <p:nvSpPr>
            <p:cNvPr id="103433" name="Text Box 8"/>
            <p:cNvSpPr txBox="1">
              <a:spLocks noChangeArrowheads="1"/>
            </p:cNvSpPr>
            <p:nvPr/>
          </p:nvSpPr>
          <p:spPr bwMode="auto">
            <a:xfrm>
              <a:off x="5988050" y="1022350"/>
              <a:ext cx="9445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700" b="1"/>
                <a:t>Parete cellulare</a:t>
              </a:r>
            </a:p>
          </p:txBody>
        </p:sp>
        <p:sp>
          <p:nvSpPr>
            <p:cNvPr id="103434" name="Text Box 9"/>
            <p:cNvSpPr txBox="1">
              <a:spLocks noChangeArrowheads="1"/>
            </p:cNvSpPr>
            <p:nvPr/>
          </p:nvSpPr>
          <p:spPr bwMode="auto">
            <a:xfrm>
              <a:off x="5976938" y="303213"/>
              <a:ext cx="1189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700" b="1"/>
                <a:t>Membrana</a:t>
              </a:r>
              <a:br>
                <a:rPr lang="it-IT" sz="1700" b="1"/>
              </a:br>
              <a:r>
                <a:rPr lang="it-IT" sz="1700" b="1"/>
                <a:t>plasmatica</a:t>
              </a:r>
            </a:p>
          </p:txBody>
        </p:sp>
        <p:sp>
          <p:nvSpPr>
            <p:cNvPr id="103435" name="Text Box 10"/>
            <p:cNvSpPr txBox="1">
              <a:spLocks noChangeArrowheads="1"/>
            </p:cNvSpPr>
            <p:nvPr/>
          </p:nvSpPr>
          <p:spPr bwMode="auto">
            <a:xfrm>
              <a:off x="3987800" y="1538288"/>
              <a:ext cx="1508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it-IT" sz="1400" b="1">
                  <a:solidFill>
                    <a:schemeClr val="bg1"/>
                  </a:solidFill>
                </a:rPr>
                <a:t>1</a:t>
              </a:r>
            </a:p>
          </p:txBody>
        </p:sp>
        <p:sp>
          <p:nvSpPr>
            <p:cNvPr id="103436" name="Line 11"/>
            <p:cNvSpPr>
              <a:spLocks noChangeShapeType="1"/>
            </p:cNvSpPr>
            <p:nvPr/>
          </p:nvSpPr>
          <p:spPr bwMode="auto">
            <a:xfrm>
              <a:off x="3070225" y="841375"/>
              <a:ext cx="9969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437" name="Line 12"/>
            <p:cNvSpPr>
              <a:spLocks noChangeShapeType="1"/>
            </p:cNvSpPr>
            <p:nvPr/>
          </p:nvSpPr>
          <p:spPr bwMode="auto">
            <a:xfrm>
              <a:off x="5407025" y="654050"/>
              <a:ext cx="533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438" name="Line 13"/>
            <p:cNvSpPr>
              <a:spLocks noChangeShapeType="1"/>
            </p:cNvSpPr>
            <p:nvPr/>
          </p:nvSpPr>
          <p:spPr bwMode="auto">
            <a:xfrm>
              <a:off x="5413375" y="1149350"/>
              <a:ext cx="530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3439" name="Oval 14"/>
            <p:cNvSpPr>
              <a:spLocks noChangeArrowheads="1"/>
            </p:cNvSpPr>
            <p:nvPr/>
          </p:nvSpPr>
          <p:spPr bwMode="auto">
            <a:xfrm>
              <a:off x="3960813" y="3275013"/>
              <a:ext cx="209550" cy="20955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103440" name="Text Box 15"/>
            <p:cNvSpPr txBox="1">
              <a:spLocks noChangeArrowheads="1"/>
            </p:cNvSpPr>
            <p:nvPr/>
          </p:nvSpPr>
          <p:spPr bwMode="auto">
            <a:xfrm>
              <a:off x="4551363" y="3160713"/>
              <a:ext cx="29432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l">
                <a:lnSpc>
                  <a:spcPct val="90000"/>
                </a:lnSpc>
              </a:pPr>
              <a:r>
                <a:rPr lang="it-IT" sz="1700" b="1"/>
                <a:t>La cellula si allunga e le due</a:t>
              </a:r>
              <a:br>
                <a:rPr lang="it-IT" sz="1700" b="1"/>
              </a:br>
              <a:r>
                <a:rPr lang="it-IT" sz="1700" b="1"/>
                <a:t>copie del cromosoma si allontanano</a:t>
              </a:r>
            </a:p>
          </p:txBody>
        </p:sp>
        <p:sp>
          <p:nvSpPr>
            <p:cNvPr id="103441" name="Text Box 16"/>
            <p:cNvSpPr txBox="1">
              <a:spLocks noChangeArrowheads="1"/>
            </p:cNvSpPr>
            <p:nvPr/>
          </p:nvSpPr>
          <p:spPr bwMode="auto">
            <a:xfrm>
              <a:off x="3989388" y="3286125"/>
              <a:ext cx="15081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it-IT" sz="1400" b="1">
                  <a:solidFill>
                    <a:schemeClr val="bg1"/>
                  </a:solidFill>
                </a:rPr>
                <a:t>2</a:t>
              </a:r>
            </a:p>
          </p:txBody>
        </p:sp>
        <p:sp>
          <p:nvSpPr>
            <p:cNvPr id="103442" name="Oval 17"/>
            <p:cNvSpPr>
              <a:spLocks noChangeArrowheads="1"/>
            </p:cNvSpPr>
            <p:nvPr/>
          </p:nvSpPr>
          <p:spPr bwMode="auto">
            <a:xfrm>
              <a:off x="3405188" y="4926013"/>
              <a:ext cx="209550" cy="209550"/>
            </a:xfrm>
            <a:prstGeom prst="ellipse">
              <a:avLst/>
            </a:prstGeom>
            <a:solidFill>
              <a:srgbClr val="EF1A2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103443" name="Text Box 18"/>
            <p:cNvSpPr txBox="1">
              <a:spLocks noChangeArrowheads="1"/>
            </p:cNvSpPr>
            <p:nvPr/>
          </p:nvSpPr>
          <p:spPr bwMode="auto">
            <a:xfrm>
              <a:off x="3700463" y="4894263"/>
              <a:ext cx="185102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80000"/>
                </a:lnSpc>
              </a:pPr>
              <a:r>
                <a:rPr lang="it-IT" sz="1700" b="1"/>
                <a:t>Divisione in due</a:t>
              </a:r>
              <a:br>
                <a:rPr lang="it-IT" sz="1700" b="1"/>
              </a:br>
              <a:r>
                <a:rPr lang="it-IT" sz="1700" b="1"/>
                <a:t>cellule figlie</a:t>
              </a:r>
            </a:p>
          </p:txBody>
        </p:sp>
        <p:sp>
          <p:nvSpPr>
            <p:cNvPr id="103444" name="Text Box 19"/>
            <p:cNvSpPr txBox="1">
              <a:spLocks noChangeArrowheads="1"/>
            </p:cNvSpPr>
            <p:nvPr/>
          </p:nvSpPr>
          <p:spPr bwMode="auto">
            <a:xfrm>
              <a:off x="3433763" y="4937125"/>
              <a:ext cx="15081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90000"/>
                </a:lnSpc>
              </a:pPr>
              <a:r>
                <a:rPr lang="it-IT" sz="1400" b="1">
                  <a:solidFill>
                    <a:schemeClr val="bg1"/>
                  </a:solidFill>
                </a:rPr>
                <a:t>3</a:t>
              </a:r>
            </a:p>
          </p:txBody>
        </p:sp>
      </p:grpSp>
      <p:sp>
        <p:nvSpPr>
          <p:cNvPr id="2" name="Slide Number Placeholder 1"/>
          <p:cNvSpPr>
            <a:spLocks noGrp="1"/>
          </p:cNvSpPr>
          <p:nvPr>
            <p:ph type="sldNum" sz="quarter" idx="10"/>
          </p:nvPr>
        </p:nvSpPr>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ea typeface="Arial" charset="0"/>
                <a:cs typeface="Arial" charset="0"/>
              </a:defRPr>
            </a:lvl9pPr>
          </a:lstStyle>
          <a:p>
            <a:fld id="{48AFA464-B04A-3D45-B0D1-F2EFB2DEF05F}" type="slidenum">
              <a:rPr lang="it-IT" sz="1200">
                <a:solidFill>
                  <a:srgbClr val="0060AF"/>
                </a:solidFill>
                <a:latin typeface="Times New Roman" charset="0"/>
              </a:rPr>
              <a:pPr/>
              <a:t>5</a:t>
            </a:fld>
            <a:endParaRPr lang="it-IT" sz="1200">
              <a:solidFill>
                <a:srgbClr val="0060AF"/>
              </a:solidFill>
              <a:latin typeface="Times New Roman" charset="0"/>
            </a:endParaRPr>
          </a:p>
        </p:txBody>
      </p:sp>
    </p:spTree>
    <p:custDataLst>
      <p:tags r:id="rId1"/>
    </p:custDataLst>
    <p:extLst>
      <p:ext uri="{BB962C8B-B14F-4D97-AF65-F5344CB8AC3E}">
        <p14:creationId xmlns:p14="http://schemas.microsoft.com/office/powerpoint/2010/main" val="3121446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457200" y="1246376"/>
            <a:ext cx="8229600" cy="4879788"/>
          </a:xfrm>
        </p:spPr>
        <p:txBody>
          <a:bodyPr>
            <a:normAutofit fontScale="92500" lnSpcReduction="10000"/>
          </a:bodyPr>
          <a:lstStyle/>
          <a:p>
            <a:pPr marL="0" indent="0">
              <a:buNone/>
            </a:pPr>
            <a:endParaRPr lang="it-IT" dirty="0">
              <a:latin typeface="Calibri" charset="0"/>
              <a:ea typeface="MS PGothic" charset="0"/>
            </a:endParaRPr>
          </a:p>
          <a:p>
            <a:pPr marL="455613" lvl="1"/>
            <a:r>
              <a:rPr lang="it-IT" dirty="0">
                <a:latin typeface="Calibri" charset="0"/>
                <a:ea typeface="MS PGothic" charset="0"/>
              </a:rPr>
              <a:t>cellula ha molti più geni di una procariotica.</a:t>
            </a:r>
          </a:p>
          <a:p>
            <a:pPr marL="455613" lvl="1"/>
            <a:endParaRPr lang="it-IT" dirty="0">
              <a:latin typeface="Calibri" charset="0"/>
              <a:ea typeface="MS PGothic" charset="0"/>
            </a:endParaRPr>
          </a:p>
          <a:p>
            <a:pPr marL="455613" lvl="1"/>
            <a:r>
              <a:rPr lang="it-IT" dirty="0">
                <a:latin typeface="Calibri" charset="0"/>
                <a:ea typeface="MS PGothic" charset="0"/>
              </a:rPr>
              <a:t>I geni sono su più molecole di DNA nel nucleo </a:t>
            </a:r>
          </a:p>
          <a:p>
            <a:pPr marL="169863" lvl="1" indent="0">
              <a:spcBef>
                <a:spcPct val="15000"/>
              </a:spcBef>
              <a:buNone/>
            </a:pPr>
            <a:endParaRPr lang="it-IT" dirty="0">
              <a:latin typeface="Calibri" charset="0"/>
              <a:ea typeface="MS PGothic" charset="0"/>
            </a:endParaRPr>
          </a:p>
          <a:p>
            <a:pPr marL="455613" lvl="1">
              <a:spcBef>
                <a:spcPct val="15000"/>
              </a:spcBef>
            </a:pPr>
            <a:r>
              <a:rPr lang="it-IT" dirty="0">
                <a:latin typeface="Calibri" charset="0"/>
                <a:ea typeface="MS PGothic" charset="0"/>
              </a:rPr>
              <a:t>DNA si trova nel nucleo</a:t>
            </a:r>
          </a:p>
          <a:p>
            <a:pPr marL="169863" lvl="1" indent="0">
              <a:spcBef>
                <a:spcPct val="15000"/>
              </a:spcBef>
              <a:buNone/>
            </a:pPr>
            <a:endParaRPr lang="it-IT" dirty="0">
              <a:latin typeface="Calibri" charset="0"/>
              <a:ea typeface="MS PGothic" charset="0"/>
            </a:endParaRPr>
          </a:p>
          <a:p>
            <a:pPr marL="455613" lvl="1">
              <a:spcBef>
                <a:spcPct val="15000"/>
              </a:spcBef>
            </a:pPr>
            <a:r>
              <a:rPr lang="it-IT" dirty="0">
                <a:latin typeface="Calibri" charset="0"/>
                <a:ea typeface="MS PGothic" charset="0"/>
              </a:rPr>
              <a:t>Diversi livelli di organizzazione della cromatina</a:t>
            </a:r>
          </a:p>
          <a:p>
            <a:pPr marL="855663" lvl="2">
              <a:spcBef>
                <a:spcPct val="15000"/>
              </a:spcBef>
            </a:pPr>
            <a:r>
              <a:rPr lang="it-IT" dirty="0">
                <a:latin typeface="Calibri" charset="0"/>
                <a:ea typeface="MS PGothic" charset="0"/>
              </a:rPr>
              <a:t>massa diffusa di filamenti di DNA molto lunghi associati a proteine</a:t>
            </a:r>
          </a:p>
          <a:p>
            <a:pPr marL="855663" lvl="2">
              <a:spcBef>
                <a:spcPct val="15000"/>
              </a:spcBef>
            </a:pPr>
            <a:r>
              <a:rPr lang="it-IT" dirty="0">
                <a:latin typeface="Calibri" charset="0"/>
                <a:ea typeface="MS PGothic" charset="0"/>
              </a:rPr>
              <a:t>Cromosomi visibili solo in preparazione a divisione. </a:t>
            </a:r>
          </a:p>
          <a:p>
            <a:endParaRPr lang="it-IT" dirty="0"/>
          </a:p>
        </p:txBody>
      </p:sp>
      <p:sp>
        <p:nvSpPr>
          <p:cNvPr id="5" name="Text Box 2"/>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nchor="ctr"/>
          <a:lstStyle>
            <a:lvl1pPr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595959"/>
                </a:solidFill>
                <a:latin typeface="News Gothic MT" charset="0"/>
                <a:ea typeface="MS PGothic" charset="0"/>
                <a:cs typeface="MS PGothic" charset="0"/>
              </a:defRPr>
            </a:lvl1pPr>
            <a:lvl2pPr marL="742950" indent="-28575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595959"/>
                </a:solidFill>
                <a:latin typeface="News Gothic MT" charset="0"/>
                <a:ea typeface="MS PGothic" charset="0"/>
                <a:cs typeface="MS PGothic" charset="0"/>
              </a:defRPr>
            </a:lvl2pPr>
            <a:lvl3pPr marL="11430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595959"/>
                </a:solidFill>
                <a:latin typeface="News Gothic MT" charset="0"/>
                <a:ea typeface="MS PGothic" charset="0"/>
                <a:cs typeface="MS PGothic" charset="0"/>
              </a:defRPr>
            </a:lvl3pPr>
            <a:lvl4pPr marL="16002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4pPr>
            <a:lvl5pPr marL="2057400" indent="-228600" defTabSz="4572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595959"/>
                </a:solidFill>
                <a:latin typeface="News Gothic MT" charset="0"/>
                <a:ea typeface="MS PGothic" charset="0"/>
                <a:cs typeface="MS PGothic" charset="0"/>
              </a:defRPr>
            </a:lvl9pPr>
          </a:lstStyle>
          <a:p>
            <a:pPr algn="ctr"/>
            <a:r>
              <a:rPr lang="it-IT" sz="4000" dirty="0">
                <a:solidFill>
                  <a:srgbClr val="FF0000"/>
                </a:solidFill>
                <a:latin typeface="Arial" charset="0"/>
              </a:rPr>
              <a:t>Negli organismi eucarioti</a:t>
            </a:r>
          </a:p>
        </p:txBody>
      </p:sp>
    </p:spTree>
    <p:extLst>
      <p:ext uri="{BB962C8B-B14F-4D97-AF65-F5344CB8AC3E}">
        <p14:creationId xmlns:p14="http://schemas.microsoft.com/office/powerpoint/2010/main" val="316671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33795" name="Picture 8" descr="11_03EukDNAPacking-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605405"/>
            <a:ext cx="8548688" cy="451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9"/>
          <p:cNvSpPr txBox="1">
            <a:spLocks noChangeArrowheads="1"/>
          </p:cNvSpPr>
          <p:nvPr/>
        </p:nvSpPr>
        <p:spPr bwMode="auto">
          <a:xfrm>
            <a:off x="125413" y="1336675"/>
            <a:ext cx="2009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r>
              <a:rPr lang="it-IT" sz="1600" b="1">
                <a:solidFill>
                  <a:schemeClr val="tx1"/>
                </a:solidFill>
                <a:latin typeface="Arial" charset="0"/>
                <a:cs typeface="Arial" charset="0"/>
              </a:rPr>
              <a:t>Doppia elica di DNA</a:t>
            </a:r>
          </a:p>
          <a:p>
            <a:r>
              <a:rPr lang="it-IT" sz="1600" b="1">
                <a:solidFill>
                  <a:schemeClr val="tx1"/>
                </a:solidFill>
                <a:latin typeface="Arial" charset="0"/>
                <a:cs typeface="Arial" charset="0"/>
              </a:rPr>
              <a:t> (diametro 2 nm)</a:t>
            </a:r>
            <a:endParaRPr lang="en-US">
              <a:solidFill>
                <a:schemeClr val="tx1"/>
              </a:solidFill>
              <a:latin typeface="Times New Roman" charset="0"/>
              <a:cs typeface="Arial" charset="0"/>
            </a:endParaRPr>
          </a:p>
        </p:txBody>
      </p:sp>
      <p:sp>
        <p:nvSpPr>
          <p:cNvPr id="12293" name="Text Box 10"/>
          <p:cNvSpPr txBox="1">
            <a:spLocks noChangeArrowheads="1"/>
          </p:cNvSpPr>
          <p:nvPr/>
        </p:nvSpPr>
        <p:spPr bwMode="auto">
          <a:xfrm>
            <a:off x="1557338" y="2222500"/>
            <a:ext cx="116363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r>
              <a:rPr lang="it-IT" sz="1600" b="1">
                <a:solidFill>
                  <a:schemeClr val="tx1"/>
                </a:solidFill>
                <a:latin typeface="Arial" charset="0"/>
                <a:cs typeface="Arial" charset="0"/>
              </a:rPr>
              <a:t>Struttura a</a:t>
            </a:r>
          </a:p>
          <a:p>
            <a:r>
              <a:rPr lang="it-IT" sz="1600" b="1">
                <a:solidFill>
                  <a:schemeClr val="tx1"/>
                </a:solidFill>
                <a:latin typeface="Arial" charset="0"/>
                <a:cs typeface="Arial" charset="0"/>
              </a:rPr>
              <a:t> “collana </a:t>
            </a:r>
          </a:p>
          <a:p>
            <a:r>
              <a:rPr lang="it-IT" sz="1600" b="1">
                <a:solidFill>
                  <a:schemeClr val="tx1"/>
                </a:solidFill>
                <a:latin typeface="Arial" charset="0"/>
                <a:cs typeface="Arial" charset="0"/>
              </a:rPr>
              <a:t>di perle”</a:t>
            </a:r>
            <a:endParaRPr lang="en-US">
              <a:solidFill>
                <a:schemeClr val="tx1"/>
              </a:solidFill>
              <a:latin typeface="Times New Roman" charset="0"/>
              <a:cs typeface="Arial" charset="0"/>
            </a:endParaRPr>
          </a:p>
        </p:txBody>
      </p:sp>
      <p:sp>
        <p:nvSpPr>
          <p:cNvPr id="12294" name="Text Box 11"/>
          <p:cNvSpPr txBox="1">
            <a:spLocks noChangeArrowheads="1"/>
          </p:cNvSpPr>
          <p:nvPr/>
        </p:nvSpPr>
        <p:spPr bwMode="auto">
          <a:xfrm>
            <a:off x="2584450" y="1911350"/>
            <a:ext cx="6873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1600" b="1" i="1">
                <a:solidFill>
                  <a:schemeClr val="tx1"/>
                </a:solidFill>
                <a:latin typeface="Arial" charset="0"/>
                <a:cs typeface="Arial" charset="0"/>
              </a:rPr>
              <a:t>Linker</a:t>
            </a:r>
            <a:endParaRPr lang="en-US" sz="1600" b="1">
              <a:solidFill>
                <a:schemeClr val="tx1"/>
              </a:solidFill>
              <a:latin typeface="Arial" charset="0"/>
              <a:cs typeface="Arial" charset="0"/>
            </a:endParaRPr>
          </a:p>
        </p:txBody>
      </p:sp>
      <p:sp>
        <p:nvSpPr>
          <p:cNvPr id="12295" name="Text Box 12"/>
          <p:cNvSpPr txBox="1">
            <a:spLocks noChangeArrowheads="1"/>
          </p:cNvSpPr>
          <p:nvPr/>
        </p:nvSpPr>
        <p:spPr bwMode="auto">
          <a:xfrm>
            <a:off x="1574800" y="3155950"/>
            <a:ext cx="619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1600" b="1">
                <a:solidFill>
                  <a:schemeClr val="tx1"/>
                </a:solidFill>
                <a:latin typeface="Arial" charset="0"/>
                <a:cs typeface="Arial" charset="0"/>
              </a:rPr>
              <a:t>Istoni</a:t>
            </a:r>
          </a:p>
        </p:txBody>
      </p:sp>
      <p:sp>
        <p:nvSpPr>
          <p:cNvPr id="12296" name="Text Box 13"/>
          <p:cNvSpPr txBox="1">
            <a:spLocks noChangeArrowheads="1"/>
          </p:cNvSpPr>
          <p:nvPr/>
        </p:nvSpPr>
        <p:spPr bwMode="auto">
          <a:xfrm>
            <a:off x="7432675" y="750888"/>
            <a:ext cx="137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gn="ctr">
              <a:lnSpc>
                <a:spcPct val="90000"/>
              </a:lnSpc>
            </a:pPr>
            <a:r>
              <a:rPr lang="en-US" sz="1600" b="1">
                <a:solidFill>
                  <a:schemeClr val="tx1"/>
                </a:solidFill>
                <a:latin typeface="Arial" charset="0"/>
                <a:cs typeface="Arial" charset="0"/>
              </a:rPr>
              <a:t>Cromosoma</a:t>
            </a:r>
          </a:p>
          <a:p>
            <a:pPr algn="ctr">
              <a:lnSpc>
                <a:spcPct val="90000"/>
              </a:lnSpc>
            </a:pPr>
            <a:r>
              <a:rPr lang="en-US" sz="1600" b="1">
                <a:solidFill>
                  <a:schemeClr val="tx1"/>
                </a:solidFill>
                <a:latin typeface="Arial" charset="0"/>
                <a:cs typeface="Arial" charset="0"/>
              </a:rPr>
              <a:t>in metafase</a:t>
            </a:r>
          </a:p>
        </p:txBody>
      </p:sp>
      <p:sp>
        <p:nvSpPr>
          <p:cNvPr id="12297" name="Text Box 14"/>
          <p:cNvSpPr txBox="1">
            <a:spLocks noChangeArrowheads="1"/>
          </p:cNvSpPr>
          <p:nvPr/>
        </p:nvSpPr>
        <p:spPr bwMode="auto">
          <a:xfrm>
            <a:off x="5995988" y="1208088"/>
            <a:ext cx="16129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r>
              <a:rPr lang="it-IT" sz="1500" b="1">
                <a:solidFill>
                  <a:schemeClr val="tx1"/>
                </a:solidFill>
                <a:latin typeface="Arial" charset="0"/>
                <a:cs typeface="Arial" charset="0"/>
              </a:rPr>
              <a:t>Fibra strettamente</a:t>
            </a:r>
          </a:p>
          <a:p>
            <a:r>
              <a:rPr lang="it-IT" sz="1500" b="1">
                <a:solidFill>
                  <a:schemeClr val="tx1"/>
                </a:solidFill>
                <a:latin typeface="Arial" charset="0"/>
                <a:cs typeface="Arial" charset="0"/>
              </a:rPr>
              <a:t>avvolta a elica</a:t>
            </a:r>
          </a:p>
          <a:p>
            <a:r>
              <a:rPr lang="it-IT" sz="1500" b="1">
                <a:solidFill>
                  <a:schemeClr val="tx1"/>
                </a:solidFill>
                <a:latin typeface="Arial" charset="0"/>
                <a:cs typeface="Arial" charset="0"/>
              </a:rPr>
              <a:t>(diametro 30 nm)</a:t>
            </a:r>
            <a:endParaRPr lang="en-US" sz="1600" b="1">
              <a:solidFill>
                <a:schemeClr val="tx1"/>
              </a:solidFill>
              <a:latin typeface="Arial" charset="0"/>
              <a:cs typeface="Arial" charset="0"/>
            </a:endParaRPr>
          </a:p>
        </p:txBody>
      </p:sp>
      <p:sp>
        <p:nvSpPr>
          <p:cNvPr id="12298" name="Text Box 15"/>
          <p:cNvSpPr txBox="1">
            <a:spLocks noChangeArrowheads="1"/>
          </p:cNvSpPr>
          <p:nvPr/>
        </p:nvSpPr>
        <p:spPr bwMode="auto">
          <a:xfrm>
            <a:off x="4003675" y="2381250"/>
            <a:ext cx="124618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1500" b="1">
                <a:solidFill>
                  <a:schemeClr val="tx1"/>
                </a:solidFill>
                <a:latin typeface="Arial" charset="0"/>
                <a:cs typeface="Arial" charset="0"/>
              </a:rPr>
              <a:t>Nucleosoma</a:t>
            </a:r>
          </a:p>
          <a:p>
            <a:pPr>
              <a:lnSpc>
                <a:spcPct val="90000"/>
              </a:lnSpc>
            </a:pPr>
            <a:r>
              <a:rPr lang="en-US" sz="1500" b="1">
                <a:solidFill>
                  <a:schemeClr val="tx1"/>
                </a:solidFill>
                <a:latin typeface="Arial" charset="0"/>
                <a:cs typeface="Arial" charset="0"/>
              </a:rPr>
              <a:t>(diametro 10-nm)</a:t>
            </a:r>
            <a:endParaRPr lang="en-US" sz="1600" b="1">
              <a:solidFill>
                <a:schemeClr val="tx1"/>
              </a:solidFill>
              <a:latin typeface="Arial" charset="0"/>
              <a:cs typeface="Arial" charset="0"/>
            </a:endParaRPr>
          </a:p>
        </p:txBody>
      </p:sp>
      <p:sp>
        <p:nvSpPr>
          <p:cNvPr id="12299" name="Text Box 16"/>
          <p:cNvSpPr txBox="1">
            <a:spLocks noChangeArrowheads="1"/>
          </p:cNvSpPr>
          <p:nvPr/>
        </p:nvSpPr>
        <p:spPr bwMode="auto">
          <a:xfrm>
            <a:off x="3646488" y="4389438"/>
            <a:ext cx="19462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r>
              <a:rPr lang="it-IT" sz="1600" b="1">
                <a:solidFill>
                  <a:schemeClr val="tx1"/>
                </a:solidFill>
                <a:latin typeface="Arial" charset="0"/>
                <a:cs typeface="Arial" charset="0"/>
              </a:rPr>
              <a:t>Superavvolgimento</a:t>
            </a:r>
          </a:p>
          <a:p>
            <a:r>
              <a:rPr lang="it-IT" sz="1600" b="1">
                <a:solidFill>
                  <a:schemeClr val="tx1"/>
                </a:solidFill>
                <a:latin typeface="Arial" charset="0"/>
                <a:cs typeface="Arial" charset="0"/>
              </a:rPr>
              <a:t> (diametro 300 nm)</a:t>
            </a:r>
            <a:endParaRPr lang="en-US">
              <a:solidFill>
                <a:schemeClr val="tx1"/>
              </a:solidFill>
              <a:latin typeface="Times New Roman" charset="0"/>
              <a:cs typeface="Arial" charset="0"/>
            </a:endParaRPr>
          </a:p>
        </p:txBody>
      </p:sp>
      <p:sp>
        <p:nvSpPr>
          <p:cNvPr id="12300" name="Text Box 17"/>
          <p:cNvSpPr txBox="1">
            <a:spLocks noChangeArrowheads="1"/>
          </p:cNvSpPr>
          <p:nvPr/>
        </p:nvSpPr>
        <p:spPr bwMode="auto">
          <a:xfrm>
            <a:off x="8059738" y="4751388"/>
            <a:ext cx="7286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1600" b="1">
                <a:solidFill>
                  <a:schemeClr val="tx1"/>
                </a:solidFill>
                <a:latin typeface="Arial" charset="0"/>
                <a:cs typeface="Arial" charset="0"/>
              </a:rPr>
              <a:t>700 nm</a:t>
            </a:r>
          </a:p>
        </p:txBody>
      </p:sp>
      <p:sp>
        <p:nvSpPr>
          <p:cNvPr id="12301" name="Line 18"/>
          <p:cNvSpPr>
            <a:spLocks noChangeShapeType="1"/>
          </p:cNvSpPr>
          <p:nvPr/>
        </p:nvSpPr>
        <p:spPr bwMode="auto">
          <a:xfrm flipV="1">
            <a:off x="2254250" y="892175"/>
            <a:ext cx="0" cy="137795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2" name="Line 19"/>
          <p:cNvSpPr>
            <a:spLocks noChangeShapeType="1"/>
          </p:cNvSpPr>
          <p:nvPr/>
        </p:nvSpPr>
        <p:spPr bwMode="auto">
          <a:xfrm flipV="1">
            <a:off x="2784475" y="908050"/>
            <a:ext cx="0" cy="99377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3" name="Line 20"/>
          <p:cNvSpPr>
            <a:spLocks noChangeShapeType="1"/>
          </p:cNvSpPr>
          <p:nvPr/>
        </p:nvSpPr>
        <p:spPr bwMode="auto">
          <a:xfrm>
            <a:off x="2784475" y="2149475"/>
            <a:ext cx="393700" cy="6254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4" name="Line 21"/>
          <p:cNvSpPr>
            <a:spLocks noChangeShapeType="1"/>
          </p:cNvSpPr>
          <p:nvPr/>
        </p:nvSpPr>
        <p:spPr bwMode="auto">
          <a:xfrm>
            <a:off x="2454275" y="2689225"/>
            <a:ext cx="590550" cy="3683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5" name="AutoShape 22"/>
          <p:cNvSpPr>
            <a:spLocks/>
          </p:cNvSpPr>
          <p:nvPr/>
        </p:nvSpPr>
        <p:spPr bwMode="auto">
          <a:xfrm rot="-5442453">
            <a:off x="808038" y="1352550"/>
            <a:ext cx="158750" cy="1054100"/>
          </a:xfrm>
          <a:prstGeom prst="rightBrace">
            <a:avLst>
              <a:gd name="adj1" fmla="val 55333"/>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306" name="Line 23"/>
          <p:cNvSpPr>
            <a:spLocks noChangeShapeType="1"/>
          </p:cNvSpPr>
          <p:nvPr/>
        </p:nvSpPr>
        <p:spPr bwMode="auto">
          <a:xfrm flipH="1">
            <a:off x="2168525" y="3295650"/>
            <a:ext cx="3333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7" name="Line 24"/>
          <p:cNvSpPr>
            <a:spLocks noChangeShapeType="1"/>
          </p:cNvSpPr>
          <p:nvPr/>
        </p:nvSpPr>
        <p:spPr bwMode="auto">
          <a:xfrm>
            <a:off x="2168525" y="3295650"/>
            <a:ext cx="104775"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8" name="Line 25"/>
          <p:cNvSpPr>
            <a:spLocks noChangeShapeType="1"/>
          </p:cNvSpPr>
          <p:nvPr/>
        </p:nvSpPr>
        <p:spPr bwMode="auto">
          <a:xfrm flipV="1">
            <a:off x="2254250" y="889000"/>
            <a:ext cx="0" cy="1377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09" name="Line 26"/>
          <p:cNvSpPr>
            <a:spLocks noChangeShapeType="1"/>
          </p:cNvSpPr>
          <p:nvPr/>
        </p:nvSpPr>
        <p:spPr bwMode="auto">
          <a:xfrm flipV="1">
            <a:off x="2784475" y="904875"/>
            <a:ext cx="0" cy="9937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10" name="AutoShape 27"/>
          <p:cNvSpPr>
            <a:spLocks/>
          </p:cNvSpPr>
          <p:nvPr/>
        </p:nvSpPr>
        <p:spPr bwMode="auto">
          <a:xfrm rot="1894898">
            <a:off x="3859213" y="2239963"/>
            <a:ext cx="136525" cy="381000"/>
          </a:xfrm>
          <a:prstGeom prst="rightBrace">
            <a:avLst>
              <a:gd name="adj1" fmla="val 23256"/>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311" name="Line 28"/>
          <p:cNvSpPr>
            <a:spLocks noChangeShapeType="1"/>
          </p:cNvSpPr>
          <p:nvPr/>
        </p:nvSpPr>
        <p:spPr bwMode="auto">
          <a:xfrm flipH="1">
            <a:off x="5895975" y="1395413"/>
            <a:ext cx="60325" cy="5445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12" name="AutoShape 29"/>
          <p:cNvSpPr>
            <a:spLocks/>
          </p:cNvSpPr>
          <p:nvPr/>
        </p:nvSpPr>
        <p:spPr bwMode="auto">
          <a:xfrm rot="5371711">
            <a:off x="8290719" y="4415632"/>
            <a:ext cx="153987" cy="520700"/>
          </a:xfrm>
          <a:prstGeom prst="rightBrace">
            <a:avLst>
              <a:gd name="adj1" fmla="val 28179"/>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2313" name="Line 30"/>
          <p:cNvSpPr>
            <a:spLocks noChangeShapeType="1"/>
          </p:cNvSpPr>
          <p:nvPr/>
        </p:nvSpPr>
        <p:spPr bwMode="auto">
          <a:xfrm flipH="1">
            <a:off x="4314825" y="3962400"/>
            <a:ext cx="898525" cy="4302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ustDataLst>
      <p:tags r:id="rId1"/>
    </p:custDataLst>
    <p:extLst>
      <p:ext uri="{BB962C8B-B14F-4D97-AF65-F5344CB8AC3E}">
        <p14:creationId xmlns:p14="http://schemas.microsoft.com/office/powerpoint/2010/main" val="172387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pPr marL="0" indent="0">
              <a:buNone/>
            </a:pPr>
            <a:r>
              <a:rPr lang="it-IT" dirty="0">
                <a:latin typeface="Calibri" charset="0"/>
                <a:ea typeface="MS PGothic" charset="0"/>
              </a:rPr>
              <a:t>Il DNA si duplica prima di ogni divisione cellulare</a:t>
            </a:r>
            <a:endParaRPr lang="it-IT" dirty="0"/>
          </a:p>
        </p:txBody>
      </p:sp>
    </p:spTree>
    <p:extLst>
      <p:ext uri="{BB962C8B-B14F-4D97-AF65-F5344CB8AC3E}">
        <p14:creationId xmlns:p14="http://schemas.microsoft.com/office/powerpoint/2010/main" val="87699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p:cNvGrpSpPr>
            <a:grpSpLocks/>
          </p:cNvGrpSpPr>
          <p:nvPr/>
        </p:nvGrpSpPr>
        <p:grpSpPr bwMode="auto">
          <a:xfrm>
            <a:off x="1733550" y="169863"/>
            <a:ext cx="5402263" cy="5876925"/>
            <a:chOff x="2481264" y="136525"/>
            <a:chExt cx="6725696" cy="6440642"/>
          </a:xfrm>
        </p:grpSpPr>
        <p:pic>
          <p:nvPicPr>
            <p:cNvPr id="13" name="Picture 7" descr="08_04bcChromosomeDupli-U"/>
            <p:cNvPicPr>
              <a:picLocks noChangeAspect="1" noChangeArrowheads="1"/>
            </p:cNvPicPr>
            <p:nvPr/>
          </p:nvPicPr>
          <p:blipFill rotWithShape="1">
            <a:blip r:embed="rId3">
              <a:extLst>
                <a:ext uri="{28A0092B-C50C-407E-A947-70E740481C1C}">
                  <a14:useLocalDpi xmlns:a14="http://schemas.microsoft.com/office/drawing/2010/main" val="0"/>
                </a:ext>
              </a:extLst>
            </a:blip>
            <a:srcRect r="7778" b="2190"/>
            <a:stretch/>
          </p:blipFill>
          <p:spPr bwMode="auto">
            <a:xfrm>
              <a:off x="2481264" y="136525"/>
              <a:ext cx="6725696" cy="6440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9"/>
            <p:cNvSpPr txBox="1">
              <a:spLocks noChangeArrowheads="1"/>
            </p:cNvSpPr>
            <p:nvPr/>
          </p:nvSpPr>
          <p:spPr bwMode="auto">
            <a:xfrm>
              <a:off x="2524125" y="496888"/>
              <a:ext cx="2511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1800" b="1">
                  <a:solidFill>
                    <a:schemeClr val="tx1"/>
                  </a:solidFill>
                  <a:latin typeface="Arial" charset="0"/>
                  <a:cs typeface="Arial" charset="0"/>
                </a:rPr>
                <a:t>Cromatidi</a:t>
              </a:r>
              <a:r>
                <a:rPr lang="en-US" sz="2100" b="1">
                  <a:solidFill>
                    <a:schemeClr val="tx1"/>
                  </a:solidFill>
                  <a:latin typeface="Arial" charset="0"/>
                  <a:cs typeface="Arial" charset="0"/>
                </a:rPr>
                <a:t> </a:t>
              </a:r>
              <a:r>
                <a:rPr lang="en-US" sz="1800" b="1">
                  <a:solidFill>
                    <a:schemeClr val="tx1"/>
                  </a:solidFill>
                  <a:latin typeface="Arial" charset="0"/>
                  <a:cs typeface="Arial" charset="0"/>
                </a:rPr>
                <a:t>fratelli</a:t>
              </a:r>
            </a:p>
          </p:txBody>
        </p:sp>
        <p:sp>
          <p:nvSpPr>
            <p:cNvPr id="10252" name="Text Box 10"/>
            <p:cNvSpPr txBox="1">
              <a:spLocks noChangeArrowheads="1"/>
            </p:cNvSpPr>
            <p:nvPr/>
          </p:nvSpPr>
          <p:spPr bwMode="auto">
            <a:xfrm>
              <a:off x="5103813" y="2992438"/>
              <a:ext cx="1520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1800" b="1">
                  <a:solidFill>
                    <a:schemeClr val="tx1"/>
                  </a:solidFill>
                  <a:latin typeface="Arial" charset="0"/>
                  <a:cs typeface="Arial" charset="0"/>
                </a:rPr>
                <a:t>Centromero</a:t>
              </a:r>
            </a:p>
          </p:txBody>
        </p:sp>
        <p:sp>
          <p:nvSpPr>
            <p:cNvPr id="10253" name="Line 11"/>
            <p:cNvSpPr>
              <a:spLocks noChangeShapeType="1"/>
            </p:cNvSpPr>
            <p:nvPr/>
          </p:nvSpPr>
          <p:spPr bwMode="auto">
            <a:xfrm flipV="1">
              <a:off x="3321050" y="796925"/>
              <a:ext cx="323850" cy="5429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54" name="Line 12"/>
            <p:cNvSpPr>
              <a:spLocks noChangeShapeType="1"/>
            </p:cNvSpPr>
            <p:nvPr/>
          </p:nvSpPr>
          <p:spPr bwMode="auto">
            <a:xfrm>
              <a:off x="3644900" y="796925"/>
              <a:ext cx="311150" cy="644525"/>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55" name="Line 13"/>
            <p:cNvSpPr>
              <a:spLocks noChangeShapeType="1"/>
            </p:cNvSpPr>
            <p:nvPr/>
          </p:nvSpPr>
          <p:spPr bwMode="auto">
            <a:xfrm flipH="1">
              <a:off x="3495675" y="3146425"/>
              <a:ext cx="1549400"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56" name="Line 14"/>
            <p:cNvSpPr>
              <a:spLocks noChangeShapeType="1"/>
            </p:cNvSpPr>
            <p:nvPr/>
          </p:nvSpPr>
          <p:spPr bwMode="auto">
            <a:xfrm flipV="1">
              <a:off x="3321050" y="800100"/>
              <a:ext cx="323850" cy="5429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57" name="Line 15"/>
            <p:cNvSpPr>
              <a:spLocks noChangeShapeType="1"/>
            </p:cNvSpPr>
            <p:nvPr/>
          </p:nvSpPr>
          <p:spPr bwMode="auto">
            <a:xfrm>
              <a:off x="3644900" y="800100"/>
              <a:ext cx="311150" cy="6445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58" name="Line 16"/>
            <p:cNvSpPr>
              <a:spLocks noChangeShapeType="1"/>
            </p:cNvSpPr>
            <p:nvPr/>
          </p:nvSpPr>
          <p:spPr bwMode="auto">
            <a:xfrm flipH="1">
              <a:off x="3495675" y="3149600"/>
              <a:ext cx="1549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0243" name="Text Box 8"/>
          <p:cNvSpPr txBox="1">
            <a:spLocks noChangeArrowheads="1"/>
          </p:cNvSpPr>
          <p:nvPr/>
        </p:nvSpPr>
        <p:spPr bwMode="auto">
          <a:xfrm>
            <a:off x="6345238" y="1400175"/>
            <a:ext cx="1617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2100" b="1">
                <a:solidFill>
                  <a:schemeClr val="tx1"/>
                </a:solidFill>
                <a:latin typeface="Arial" charset="0"/>
                <a:cs typeface="Arial" charset="0"/>
              </a:rPr>
              <a:t>Duplicazione</a:t>
            </a:r>
          </a:p>
          <a:p>
            <a:pPr>
              <a:lnSpc>
                <a:spcPct val="90000"/>
              </a:lnSpc>
            </a:pPr>
            <a:r>
              <a:rPr lang="it-IT" sz="2100" b="1">
                <a:solidFill>
                  <a:schemeClr val="tx1"/>
                </a:solidFill>
                <a:latin typeface="Arial" charset="0"/>
                <a:cs typeface="Arial" charset="0"/>
              </a:rPr>
              <a:t>del cromosoma</a:t>
            </a:r>
            <a:endParaRPr lang="en-US" sz="2100" b="1">
              <a:solidFill>
                <a:schemeClr val="tx1"/>
              </a:solidFill>
              <a:latin typeface="Arial" charset="0"/>
              <a:cs typeface="Arial" charset="0"/>
            </a:endParaRPr>
          </a:p>
        </p:txBody>
      </p:sp>
      <p:sp>
        <p:nvSpPr>
          <p:cNvPr id="10244" name="Text Box 9"/>
          <p:cNvSpPr txBox="1">
            <a:spLocks noChangeArrowheads="1"/>
          </p:cNvSpPr>
          <p:nvPr/>
        </p:nvSpPr>
        <p:spPr bwMode="auto">
          <a:xfrm>
            <a:off x="6646863" y="2579688"/>
            <a:ext cx="148113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nSpc>
                <a:spcPct val="90000"/>
              </a:lnSpc>
            </a:pPr>
            <a:r>
              <a:rPr lang="en-US" sz="2100" b="1">
                <a:solidFill>
                  <a:schemeClr val="tx1"/>
                </a:solidFill>
                <a:latin typeface="Arial" charset="0"/>
                <a:cs typeface="Arial" charset="0"/>
              </a:rPr>
              <a:t>Cromatidi</a:t>
            </a:r>
          </a:p>
          <a:p>
            <a:pPr>
              <a:lnSpc>
                <a:spcPct val="90000"/>
              </a:lnSpc>
            </a:pPr>
            <a:r>
              <a:rPr lang="it-IT" sz="2100" b="1">
                <a:solidFill>
                  <a:schemeClr val="tx1"/>
                </a:solidFill>
                <a:latin typeface="Arial" charset="0"/>
                <a:cs typeface="Arial" charset="0"/>
              </a:rPr>
              <a:t>fratelli</a:t>
            </a:r>
            <a:endParaRPr lang="en-US" sz="2100" b="1">
              <a:solidFill>
                <a:schemeClr val="tx1"/>
              </a:solidFill>
              <a:latin typeface="Arial" charset="0"/>
              <a:cs typeface="Arial" charset="0"/>
            </a:endParaRPr>
          </a:p>
        </p:txBody>
      </p:sp>
      <p:sp>
        <p:nvSpPr>
          <p:cNvPr id="10245" name="Line 12"/>
          <p:cNvSpPr>
            <a:spLocks noChangeShapeType="1"/>
          </p:cNvSpPr>
          <p:nvPr/>
        </p:nvSpPr>
        <p:spPr bwMode="auto">
          <a:xfrm flipV="1">
            <a:off x="5911850" y="3130550"/>
            <a:ext cx="642938" cy="4206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46" name="Line 13"/>
          <p:cNvSpPr>
            <a:spLocks noChangeShapeType="1"/>
          </p:cNvSpPr>
          <p:nvPr/>
        </p:nvSpPr>
        <p:spPr bwMode="auto">
          <a:xfrm flipH="1">
            <a:off x="6238875" y="3130550"/>
            <a:ext cx="315913" cy="393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247" name="Text Box 10"/>
          <p:cNvSpPr txBox="1">
            <a:spLocks noChangeArrowheads="1"/>
          </p:cNvSpPr>
          <p:nvPr/>
        </p:nvSpPr>
        <p:spPr bwMode="auto">
          <a:xfrm>
            <a:off x="5124450" y="4554538"/>
            <a:ext cx="190182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pPr algn="ctr">
              <a:lnSpc>
                <a:spcPct val="90000"/>
              </a:lnSpc>
            </a:pPr>
            <a:r>
              <a:rPr lang="en-US" sz="1400" b="1">
                <a:solidFill>
                  <a:schemeClr val="tx1"/>
                </a:solidFill>
                <a:latin typeface="Arial" charset="0"/>
                <a:cs typeface="Arial" charset="0"/>
              </a:rPr>
              <a:t>Distribuzione</a:t>
            </a:r>
          </a:p>
          <a:p>
            <a:pPr algn="ctr">
              <a:lnSpc>
                <a:spcPct val="90000"/>
              </a:lnSpc>
            </a:pPr>
            <a:r>
              <a:rPr lang="it-IT" sz="1400" b="1">
                <a:solidFill>
                  <a:schemeClr val="tx1"/>
                </a:solidFill>
                <a:latin typeface="Arial" charset="0"/>
                <a:cs typeface="Arial" charset="0"/>
              </a:rPr>
              <a:t>dei cromosomi</a:t>
            </a:r>
            <a:br>
              <a:rPr lang="it-IT" sz="1400" b="1">
                <a:solidFill>
                  <a:schemeClr val="tx1"/>
                </a:solidFill>
                <a:latin typeface="Arial" charset="0"/>
                <a:cs typeface="Arial" charset="0"/>
              </a:rPr>
            </a:br>
            <a:r>
              <a:rPr lang="it-IT" sz="1400" b="1">
                <a:solidFill>
                  <a:schemeClr val="tx1"/>
                </a:solidFill>
                <a:latin typeface="Arial" charset="0"/>
                <a:cs typeface="Arial" charset="0"/>
              </a:rPr>
              <a:t>alle cellule</a:t>
            </a:r>
            <a:br>
              <a:rPr lang="it-IT" sz="1400" b="1">
                <a:solidFill>
                  <a:schemeClr val="tx1"/>
                </a:solidFill>
                <a:latin typeface="Arial" charset="0"/>
                <a:cs typeface="Arial" charset="0"/>
              </a:rPr>
            </a:br>
            <a:r>
              <a:rPr lang="it-IT" sz="1400" b="1">
                <a:solidFill>
                  <a:schemeClr val="tx1"/>
                </a:solidFill>
                <a:latin typeface="Arial" charset="0"/>
                <a:cs typeface="Arial" charset="0"/>
              </a:rPr>
              <a:t>figlie</a:t>
            </a:r>
            <a:endParaRPr lang="en-US" sz="1400" b="1">
              <a:solidFill>
                <a:schemeClr val="tx1"/>
              </a:solidFill>
              <a:latin typeface="Arial" charset="0"/>
              <a:cs typeface="Arial" charset="0"/>
            </a:endParaRPr>
          </a:p>
        </p:txBody>
      </p:sp>
      <p:sp>
        <p:nvSpPr>
          <p:cNvPr id="2" name="Right Brace 1"/>
          <p:cNvSpPr/>
          <p:nvPr/>
        </p:nvSpPr>
        <p:spPr>
          <a:xfrm>
            <a:off x="6238875" y="773113"/>
            <a:ext cx="315913" cy="627062"/>
          </a:xfrm>
          <a:prstGeom prst="rightBrace">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0000"/>
              </a:solidFill>
            </a:endParaRPr>
          </a:p>
        </p:txBody>
      </p:sp>
      <p:sp>
        <p:nvSpPr>
          <p:cNvPr id="10249" name="TextBox 2"/>
          <p:cNvSpPr txBox="1">
            <a:spLocks noChangeArrowheads="1"/>
          </p:cNvSpPr>
          <p:nvPr/>
        </p:nvSpPr>
        <p:spPr bwMode="auto">
          <a:xfrm>
            <a:off x="6646863" y="874713"/>
            <a:ext cx="2361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rgbClr val="595959"/>
                </a:solidFill>
                <a:latin typeface="News Gothic MT" charset="0"/>
                <a:ea typeface="MS PGothic" charset="0"/>
                <a:cs typeface="MS PGothic" charset="0"/>
              </a:defRPr>
            </a:lvl1pPr>
            <a:lvl2pPr marL="742950" indent="-285750" defTabSz="457200">
              <a:defRPr sz="2200">
                <a:solidFill>
                  <a:srgbClr val="595959"/>
                </a:solidFill>
                <a:latin typeface="News Gothic MT" charset="0"/>
                <a:ea typeface="MS PGothic" charset="0"/>
                <a:cs typeface="MS PGothic" charset="0"/>
              </a:defRPr>
            </a:lvl2pPr>
            <a:lvl3pPr marL="1143000" indent="-228600" defTabSz="457200">
              <a:defRPr sz="2000">
                <a:solidFill>
                  <a:srgbClr val="595959"/>
                </a:solidFill>
                <a:latin typeface="News Gothic MT" charset="0"/>
                <a:ea typeface="MS PGothic" charset="0"/>
                <a:cs typeface="MS PGothic" charset="0"/>
              </a:defRPr>
            </a:lvl3pPr>
            <a:lvl4pPr marL="1600200" indent="-228600" defTabSz="457200">
              <a:defRPr>
                <a:solidFill>
                  <a:srgbClr val="595959"/>
                </a:solidFill>
                <a:latin typeface="News Gothic MT" charset="0"/>
                <a:ea typeface="MS PGothic" charset="0"/>
                <a:cs typeface="MS PGothic" charset="0"/>
              </a:defRPr>
            </a:lvl4pPr>
            <a:lvl5pPr marL="2057400" indent="-228600" defTabSz="457200">
              <a:defRPr>
                <a:solidFill>
                  <a:srgbClr val="595959"/>
                </a:solidFill>
                <a:latin typeface="News Gothic MT" charset="0"/>
                <a:ea typeface="MS PGothic" charset="0"/>
                <a:cs typeface="MS PGothic" charset="0"/>
              </a:defRPr>
            </a:lvl5pPr>
            <a:lvl6pPr marL="25146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6pPr>
            <a:lvl7pPr marL="29718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7pPr>
            <a:lvl8pPr marL="34290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8pPr>
            <a:lvl9pPr marL="3886200" indent="-228600" defTabSz="457200" eaLnBrk="0" fontAlgn="base" hangingPunct="0">
              <a:spcBef>
                <a:spcPts val="600"/>
              </a:spcBef>
              <a:spcAft>
                <a:spcPct val="0"/>
              </a:spcAft>
              <a:buClr>
                <a:srgbClr val="BFD3E4"/>
              </a:buClr>
              <a:buFont typeface="Wingdings 2" charset="0"/>
              <a:buChar char=""/>
              <a:defRPr>
                <a:solidFill>
                  <a:srgbClr val="595959"/>
                </a:solidFill>
                <a:latin typeface="News Gothic MT" charset="0"/>
                <a:ea typeface="MS PGothic" charset="0"/>
                <a:cs typeface="MS PGothic" charset="0"/>
              </a:defRPr>
            </a:lvl9pPr>
          </a:lstStyle>
          <a:p>
            <a:r>
              <a:rPr lang="en-US" sz="1800" dirty="0">
                <a:solidFill>
                  <a:schemeClr val="tx1"/>
                </a:solidFill>
                <a:latin typeface="Calibri" charset="0"/>
              </a:rPr>
              <a:t>Braccio del </a:t>
            </a:r>
            <a:r>
              <a:rPr lang="en-US" sz="1800" dirty="0" err="1">
                <a:solidFill>
                  <a:schemeClr val="tx1"/>
                </a:solidFill>
                <a:latin typeface="Calibri" charset="0"/>
              </a:rPr>
              <a:t>cromosoma</a:t>
            </a:r>
            <a:endParaRPr lang="en-US" sz="1800" dirty="0">
              <a:solidFill>
                <a:schemeClr val="tx1"/>
              </a:solidFill>
              <a:latin typeface="Calibri" charset="0"/>
            </a:endParaRPr>
          </a:p>
        </p:txBody>
      </p:sp>
    </p:spTree>
    <p:extLst>
      <p:ext uri="{BB962C8B-B14F-4D97-AF65-F5344CB8AC3E}">
        <p14:creationId xmlns:p14="http://schemas.microsoft.com/office/powerpoint/2010/main" val="18227846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BTEXT" val=""/>
</p:tagLst>
</file>

<file path=ppt/tags/tag10.xml><?xml version="1.0" encoding="utf-8"?>
<p:tagLst xmlns:a="http://schemas.openxmlformats.org/drawingml/2006/main" xmlns:r="http://schemas.openxmlformats.org/officeDocument/2006/relationships" xmlns:p="http://schemas.openxmlformats.org/presentationml/2006/main">
  <p:tag name="TBTEXT" val=""/>
</p:tagLst>
</file>

<file path=ppt/tags/tag11.xml><?xml version="1.0" encoding="utf-8"?>
<p:tagLst xmlns:a="http://schemas.openxmlformats.org/drawingml/2006/main" xmlns:r="http://schemas.openxmlformats.org/officeDocument/2006/relationships" xmlns:p="http://schemas.openxmlformats.org/presentationml/2006/main">
  <p:tag name="TBTEXT" val=""/>
</p:tagLst>
</file>

<file path=ppt/tags/tag12.xml><?xml version="1.0" encoding="utf-8"?>
<p:tagLst xmlns:a="http://schemas.openxmlformats.org/drawingml/2006/main" xmlns:r="http://schemas.openxmlformats.org/officeDocument/2006/relationships" xmlns:p="http://schemas.openxmlformats.org/presentationml/2006/main">
  <p:tag name="TBTEXT" val=""/>
</p:tagLst>
</file>

<file path=ppt/tags/tag13.xml><?xml version="1.0" encoding="utf-8"?>
<p:tagLst xmlns:a="http://schemas.openxmlformats.org/drawingml/2006/main" xmlns:r="http://schemas.openxmlformats.org/officeDocument/2006/relationships" xmlns:p="http://schemas.openxmlformats.org/presentationml/2006/main">
  <p:tag name="TBTEXT" val=""/>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ags/tag3.xml><?xml version="1.0" encoding="utf-8"?>
<p:tagLst xmlns:a="http://schemas.openxmlformats.org/drawingml/2006/main" xmlns:r="http://schemas.openxmlformats.org/officeDocument/2006/relationships" xmlns:p="http://schemas.openxmlformats.org/presentationml/2006/main">
  <p:tag name="TBTEXT" val=""/>
</p:tagLst>
</file>

<file path=ppt/tags/tag4.xml><?xml version="1.0" encoding="utf-8"?>
<p:tagLst xmlns:a="http://schemas.openxmlformats.org/drawingml/2006/main" xmlns:r="http://schemas.openxmlformats.org/officeDocument/2006/relationships" xmlns:p="http://schemas.openxmlformats.org/presentationml/2006/main">
  <p:tag name="TBTEXT" val=""/>
</p:tagLst>
</file>

<file path=ppt/tags/tag5.xml><?xml version="1.0" encoding="utf-8"?>
<p:tagLst xmlns:a="http://schemas.openxmlformats.org/drawingml/2006/main" xmlns:r="http://schemas.openxmlformats.org/officeDocument/2006/relationships" xmlns:p="http://schemas.openxmlformats.org/presentationml/2006/main">
  <p:tag name="TBTEXT" val=""/>
</p:tagLst>
</file>

<file path=ppt/tags/tag6.xml><?xml version="1.0" encoding="utf-8"?>
<p:tagLst xmlns:a="http://schemas.openxmlformats.org/drawingml/2006/main" xmlns:r="http://schemas.openxmlformats.org/officeDocument/2006/relationships" xmlns:p="http://schemas.openxmlformats.org/presentationml/2006/main">
  <p:tag name="TBTEXT" val=""/>
</p:tagLst>
</file>

<file path=ppt/tags/tag7.xml><?xml version="1.0" encoding="utf-8"?>
<p:tagLst xmlns:a="http://schemas.openxmlformats.org/drawingml/2006/main" xmlns:r="http://schemas.openxmlformats.org/officeDocument/2006/relationships" xmlns:p="http://schemas.openxmlformats.org/presentationml/2006/main">
  <p:tag name="TBTEXT" val=""/>
</p:tagLst>
</file>

<file path=ppt/tags/tag8.xml><?xml version="1.0" encoding="utf-8"?>
<p:tagLst xmlns:a="http://schemas.openxmlformats.org/drawingml/2006/main" xmlns:r="http://schemas.openxmlformats.org/officeDocument/2006/relationships" xmlns:p="http://schemas.openxmlformats.org/presentationml/2006/main">
  <p:tag name="TBTEXT" val=""/>
</p:tagLst>
</file>

<file path=ppt/tags/tag9.xml><?xml version="1.0" encoding="utf-8"?>
<p:tagLst xmlns:a="http://schemas.openxmlformats.org/drawingml/2006/main" xmlns:r="http://schemas.openxmlformats.org/officeDocument/2006/relationships" xmlns:p="http://schemas.openxmlformats.org/presentationml/2006/main">
  <p:tag name="TBTEXT" val=""/>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1736</Words>
  <Application>Microsoft Office PowerPoint</Application>
  <PresentationFormat>Presentazione su schermo (4:3)</PresentationFormat>
  <Paragraphs>374</Paragraphs>
  <Slides>46</Slides>
  <Notes>33</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Negli organismi eucarioti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Elementi del citoscheletro </vt:lpstr>
      <vt:lpstr>citoscheletro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Fase G0</vt:lpstr>
      <vt:lpstr>La divisione cellulare è influenzata</vt:lpstr>
      <vt:lpstr>Presentazione standard di PowerPoint</vt:lpstr>
      <vt:lpstr>Presentazione standard di PowerPoint</vt:lpstr>
      <vt:lpstr>Presentazione standard di PowerPoint</vt:lpstr>
      <vt:lpstr>Presentazione standard di PowerPoint</vt:lpstr>
      <vt:lpstr>Analogia Cellula-Lavatrice</vt:lpstr>
      <vt:lpstr>Trasduzione del segnale</vt:lpstr>
      <vt:lpstr>Presentazione standard di PowerPoint</vt:lpstr>
      <vt:lpstr>Presentazione standard di PowerPoint</vt:lpstr>
      <vt:lpstr>Presentazione standard di PowerPoint</vt:lpstr>
      <vt:lpstr>Presentazione standard di PowerPoint</vt:lpstr>
      <vt:lpstr>Presentazione standard di PowerPoint</vt:lpstr>
      <vt:lpstr>Segnali di progressione </vt:lpstr>
      <vt:lpstr>Presentazione standard di PowerPoint</vt:lpstr>
      <vt:lpstr>Presentazione standard di PowerPoint</vt:lpstr>
      <vt:lpstr>Presentazione standard di PowerPoint</vt:lpstr>
      <vt:lpstr>cellule tumorali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ciclo cellulare</dc:title>
  <dc:creator>M.  Crippa Humair</dc:creator>
  <cp:lastModifiedBy>Vania Dellachiesa</cp:lastModifiedBy>
  <cp:revision>37</cp:revision>
  <cp:lastPrinted>2018-10-01T08:42:57Z</cp:lastPrinted>
  <dcterms:created xsi:type="dcterms:W3CDTF">2017-11-09T21:46:30Z</dcterms:created>
  <dcterms:modified xsi:type="dcterms:W3CDTF">2018-11-22T12:23:38Z</dcterms:modified>
</cp:coreProperties>
</file>