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74" r:id="rId3"/>
    <p:sldId id="275" r:id="rId4"/>
    <p:sldId id="366" r:id="rId5"/>
    <p:sldId id="382" r:id="rId6"/>
    <p:sldId id="383" r:id="rId7"/>
    <p:sldId id="385" r:id="rId8"/>
    <p:sldId id="397" r:id="rId9"/>
    <p:sldId id="425" r:id="rId10"/>
    <p:sldId id="610" r:id="rId11"/>
    <p:sldId id="623" r:id="rId12"/>
    <p:sldId id="624" r:id="rId13"/>
    <p:sldId id="277" r:id="rId14"/>
    <p:sldId id="389" r:id="rId15"/>
    <p:sldId id="367" r:id="rId16"/>
    <p:sldId id="608" r:id="rId17"/>
    <p:sldId id="368" r:id="rId18"/>
    <p:sldId id="369" r:id="rId19"/>
    <p:sldId id="394" r:id="rId20"/>
    <p:sldId id="426" r:id="rId21"/>
    <p:sldId id="427" r:id="rId22"/>
    <p:sldId id="428" r:id="rId23"/>
    <p:sldId id="393" r:id="rId24"/>
    <p:sldId id="261" r:id="rId25"/>
    <p:sldId id="429" r:id="rId26"/>
    <p:sldId id="265" r:id="rId27"/>
    <p:sldId id="264" r:id="rId28"/>
    <p:sldId id="263" r:id="rId29"/>
    <p:sldId id="378" r:id="rId30"/>
    <p:sldId id="430" r:id="rId31"/>
    <p:sldId id="314" r:id="rId32"/>
    <p:sldId id="315" r:id="rId33"/>
    <p:sldId id="316" r:id="rId34"/>
    <p:sldId id="266" r:id="rId35"/>
    <p:sldId id="444" r:id="rId36"/>
    <p:sldId id="443" r:id="rId37"/>
    <p:sldId id="432" r:id="rId38"/>
    <p:sldId id="612" r:id="rId39"/>
    <p:sldId id="400" r:id="rId40"/>
    <p:sldId id="434" r:id="rId41"/>
    <p:sldId id="433" r:id="rId42"/>
    <p:sldId id="431" r:id="rId43"/>
    <p:sldId id="613" r:id="rId44"/>
    <p:sldId id="625" r:id="rId45"/>
    <p:sldId id="436" r:id="rId46"/>
    <p:sldId id="446" r:id="rId47"/>
    <p:sldId id="615" r:id="rId48"/>
    <p:sldId id="435" r:id="rId49"/>
    <p:sldId id="614" r:id="rId50"/>
    <p:sldId id="447" r:id="rId51"/>
    <p:sldId id="448" r:id="rId52"/>
    <p:sldId id="453" r:id="rId53"/>
    <p:sldId id="454" r:id="rId54"/>
    <p:sldId id="618" r:id="rId55"/>
    <p:sldId id="458" r:id="rId56"/>
    <p:sldId id="457" r:id="rId57"/>
    <p:sldId id="621" r:id="rId58"/>
    <p:sldId id="619" r:id="rId59"/>
    <p:sldId id="626" r:id="rId60"/>
    <p:sldId id="459" r:id="rId61"/>
    <p:sldId id="282" r:id="rId62"/>
    <p:sldId id="283" r:id="rId63"/>
    <p:sldId id="461" r:id="rId64"/>
    <p:sldId id="284" r:id="rId65"/>
    <p:sldId id="278" r:id="rId66"/>
    <p:sldId id="466" r:id="rId67"/>
    <p:sldId id="467" r:id="rId68"/>
    <p:sldId id="468" r:id="rId69"/>
    <p:sldId id="462" r:id="rId70"/>
    <p:sldId id="287" r:id="rId71"/>
    <p:sldId id="289" r:id="rId72"/>
    <p:sldId id="401" r:id="rId73"/>
    <p:sldId id="353" r:id="rId74"/>
    <p:sldId id="354" r:id="rId75"/>
  </p:sldIdLst>
  <p:sldSz cx="9144000" cy="6858000" type="screen4x3"/>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103" d="100"/>
          <a:sy n="103" d="100"/>
        </p:scale>
        <p:origin x="-2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483CB-8D78-4F8E-9818-BA16B9495CC9}" type="datetimeFigureOut">
              <a:rPr lang="it-CH" smtClean="0"/>
              <a:pPr/>
              <a:t>03.10.2019</a:t>
            </a:fld>
            <a:endParaRPr lang="it-CH"/>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CH"/>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CH"/>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AC183-9A99-4EA9-A793-16274307FB7B}" type="slidenum">
              <a:rPr lang="it-CH" smtClean="0"/>
              <a:pPr/>
              <a:t>‹N›</a:t>
            </a:fld>
            <a:endParaRPr lang="it-CH"/>
          </a:p>
        </p:txBody>
      </p:sp>
    </p:spTree>
    <p:extLst>
      <p:ext uri="{BB962C8B-B14F-4D97-AF65-F5344CB8AC3E}">
        <p14:creationId xmlns:p14="http://schemas.microsoft.com/office/powerpoint/2010/main" val="17120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F085C66-1A64-407A-B680-4B4C54320356}" type="slidenum">
              <a:rPr lang="en-US" sz="1200">
                <a:latin typeface="Times New Roman" pitchFamily="18" charset="0"/>
              </a:rPr>
              <a:pPr/>
              <a:t>5</a:t>
            </a:fld>
            <a:endParaRPr lang="en-US" sz="120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it-IT">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dirty="0"/>
              <a:t>BROMURO DI ETIDIO è UN INTERCALANTE DEL DNA CHE EMETTE FLORESCENZA SE ILLUMINATO CON UV</a:t>
            </a:r>
          </a:p>
        </p:txBody>
      </p:sp>
      <p:sp>
        <p:nvSpPr>
          <p:cNvPr id="4" name="Segnaposto numero diapositiva 3"/>
          <p:cNvSpPr>
            <a:spLocks noGrp="1"/>
          </p:cNvSpPr>
          <p:nvPr>
            <p:ph type="sldNum" sz="quarter" idx="5"/>
          </p:nvPr>
        </p:nvSpPr>
        <p:spPr/>
        <p:txBody>
          <a:bodyPr/>
          <a:lstStyle/>
          <a:p>
            <a:fld id="{7ADAC183-9A99-4EA9-A793-16274307FB7B}" type="slidenum">
              <a:rPr lang="it-CH" smtClean="0"/>
              <a:pPr/>
              <a:t>44</a:t>
            </a:fld>
            <a:endParaRPr lang="it-CH"/>
          </a:p>
        </p:txBody>
      </p:sp>
    </p:spTree>
    <p:extLst>
      <p:ext uri="{BB962C8B-B14F-4D97-AF65-F5344CB8AC3E}">
        <p14:creationId xmlns:p14="http://schemas.microsoft.com/office/powerpoint/2010/main" val="267829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dirty="0"/>
              <a:t>CLONAGGIO IN VITRO</a:t>
            </a:r>
          </a:p>
        </p:txBody>
      </p:sp>
      <p:sp>
        <p:nvSpPr>
          <p:cNvPr id="4" name="Segnaposto numero diapositiva 3"/>
          <p:cNvSpPr>
            <a:spLocks noGrp="1"/>
          </p:cNvSpPr>
          <p:nvPr>
            <p:ph type="sldNum" sz="quarter" idx="5"/>
          </p:nvPr>
        </p:nvSpPr>
        <p:spPr/>
        <p:txBody>
          <a:bodyPr/>
          <a:lstStyle/>
          <a:p>
            <a:fld id="{7ADAC183-9A99-4EA9-A793-16274307FB7B}" type="slidenum">
              <a:rPr lang="it-CH" smtClean="0"/>
              <a:pPr/>
              <a:t>50</a:t>
            </a:fld>
            <a:endParaRPr lang="it-CH"/>
          </a:p>
        </p:txBody>
      </p:sp>
    </p:spTree>
    <p:extLst>
      <p:ext uri="{BB962C8B-B14F-4D97-AF65-F5344CB8AC3E}">
        <p14:creationId xmlns:p14="http://schemas.microsoft.com/office/powerpoint/2010/main" val="27442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dirty="0"/>
              <a:t>Al termine del terzo ciclo si ottengono i primi frammenti desiderati</a:t>
            </a:r>
          </a:p>
        </p:txBody>
      </p:sp>
      <p:sp>
        <p:nvSpPr>
          <p:cNvPr id="4" name="Segnaposto numero diapositiva 3"/>
          <p:cNvSpPr>
            <a:spLocks noGrp="1"/>
          </p:cNvSpPr>
          <p:nvPr>
            <p:ph type="sldNum" sz="quarter" idx="5"/>
          </p:nvPr>
        </p:nvSpPr>
        <p:spPr/>
        <p:txBody>
          <a:bodyPr/>
          <a:lstStyle/>
          <a:p>
            <a:fld id="{7ADAC183-9A99-4EA9-A793-16274307FB7B}" type="slidenum">
              <a:rPr lang="it-CH" smtClean="0"/>
              <a:pPr/>
              <a:t>51</a:t>
            </a:fld>
            <a:endParaRPr lang="it-CH"/>
          </a:p>
        </p:txBody>
      </p:sp>
    </p:spTree>
    <p:extLst>
      <p:ext uri="{BB962C8B-B14F-4D97-AF65-F5344CB8AC3E}">
        <p14:creationId xmlns:p14="http://schemas.microsoft.com/office/powerpoint/2010/main" val="53441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8C5EB36-3AFC-4A28-A8E2-A8D2A4F90C66}" type="slidenum">
              <a:rPr lang="en-US" smtClean="0">
                <a:latin typeface="Times New Roman" pitchFamily="18" charset="0"/>
                <a:cs typeface="Arial" pitchFamily="34" charset="0"/>
              </a:rPr>
              <a:pPr/>
              <a:t>6</a:t>
            </a:fld>
            <a:endParaRPr lang="en-US">
              <a:latin typeface="Times New Roman" pitchFamily="18"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it-IT">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449B266B-D617-4C17-9971-EEC7559C8632}" type="slidenum">
              <a:rPr lang="en-US" sz="1200">
                <a:latin typeface="Times New Roman" pitchFamily="18" charset="0"/>
              </a:rPr>
              <a:pPr/>
              <a:t>7</a:t>
            </a:fld>
            <a:endParaRPr lang="en-US" sz="120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it-IT">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F085C66-1A64-407A-B680-4B4C54320356}" type="slidenum">
              <a:rPr lang="en-US" sz="1200">
                <a:latin typeface="Times New Roman" pitchFamily="18" charset="0"/>
              </a:rPr>
              <a:pPr/>
              <a:t>9</a:t>
            </a:fld>
            <a:endParaRPr lang="en-US" sz="120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it-IT">
              <a:latin typeface="Times New Roman" pitchFamily="18" charset="0"/>
            </a:endParaRPr>
          </a:p>
        </p:txBody>
      </p:sp>
    </p:spTree>
    <p:extLst>
      <p:ext uri="{BB962C8B-B14F-4D97-AF65-F5344CB8AC3E}">
        <p14:creationId xmlns:p14="http://schemas.microsoft.com/office/powerpoint/2010/main" val="207032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CH" dirty="0"/>
              <a:t>Servono a distruggere DNA ‘non proprio’ che ha penetrato la cellula</a:t>
            </a:r>
          </a:p>
          <a:p>
            <a:pPr marL="0" indent="0">
              <a:buNone/>
            </a:pPr>
            <a:r>
              <a:rPr lang="it-CH" dirty="0"/>
              <a:t>– Perché il proprio DNA non viene digerito?</a:t>
            </a:r>
          </a:p>
          <a:p>
            <a:pPr marL="0" indent="0">
              <a:buNone/>
            </a:pPr>
            <a:r>
              <a:rPr lang="it-CH" dirty="0"/>
              <a:t>– Come differenziano questi enzimi tra DNA proprio e non proprio?</a:t>
            </a:r>
          </a:p>
          <a:p>
            <a:endParaRPr lang="it-CH" dirty="0"/>
          </a:p>
        </p:txBody>
      </p:sp>
      <p:sp>
        <p:nvSpPr>
          <p:cNvPr id="4" name="Segnaposto numero diapositiva 3"/>
          <p:cNvSpPr>
            <a:spLocks noGrp="1"/>
          </p:cNvSpPr>
          <p:nvPr>
            <p:ph type="sldNum" sz="quarter" idx="10"/>
          </p:nvPr>
        </p:nvSpPr>
        <p:spPr/>
        <p:txBody>
          <a:bodyPr/>
          <a:lstStyle/>
          <a:p>
            <a:fld id="{7ADAC183-9A99-4EA9-A793-16274307FB7B}" type="slidenum">
              <a:rPr lang="it-CH" smtClean="0"/>
              <a:pPr/>
              <a:t>24</a:t>
            </a:fld>
            <a:endParaRPr lang="it-CH"/>
          </a:p>
        </p:txBody>
      </p:sp>
    </p:spTree>
    <p:extLst>
      <p:ext uri="{BB962C8B-B14F-4D97-AF65-F5344CB8AC3E}">
        <p14:creationId xmlns:p14="http://schemas.microsoft.com/office/powerpoint/2010/main" val="321850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37B78A4-138C-4450-B7AF-2F860D981407}" type="slidenum">
              <a:rPr lang="en-US" smtClean="0">
                <a:latin typeface="Times New Roman" pitchFamily="18" charset="0"/>
              </a:rPr>
              <a:pPr/>
              <a:t>31</a:t>
            </a:fld>
            <a:endParaRPr lang="en-US">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it-IT">
                <a:latin typeface="Times New Roman" pitchFamily="18" charset="0"/>
              </a:rPr>
              <a:t>Figura 12.2  La produzione di una molecola di DNA ricombinante mediante un enzima di restrizione e la DNA ligasi.</a:t>
            </a:r>
            <a:endParaRPr 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E6EB56D-CAB2-453A-8B68-1D083E7C6B18}" type="slidenum">
              <a:rPr lang="en-US" smtClean="0">
                <a:latin typeface="Times New Roman" pitchFamily="18" charset="0"/>
              </a:rPr>
              <a:pPr/>
              <a:t>32</a:t>
            </a:fld>
            <a:endParaRPr lang="en-US">
              <a:latin typeface="Times New Roman" pitchFamily="18" charset="0"/>
            </a:endParaRPr>
          </a:p>
        </p:txBody>
      </p:sp>
      <p:sp>
        <p:nvSpPr>
          <p:cNvPr id="137219" name="Rectangle 1026"/>
          <p:cNvSpPr>
            <a:spLocks noGrp="1" noRot="1" noChangeAspect="1" noChangeArrowheads="1" noTextEdit="1"/>
          </p:cNvSpPr>
          <p:nvPr>
            <p:ph type="sldImg"/>
          </p:nvPr>
        </p:nvSpPr>
        <p:spPr>
          <a:ln/>
        </p:spPr>
      </p:sp>
      <p:sp>
        <p:nvSpPr>
          <p:cNvPr id="137220" name="Rectangle 1027"/>
          <p:cNvSpPr>
            <a:spLocks noGrp="1" noChangeArrowheads="1"/>
          </p:cNvSpPr>
          <p:nvPr>
            <p:ph type="body" idx="1"/>
          </p:nvPr>
        </p:nvSpPr>
        <p:spPr>
          <a:noFill/>
          <a:ln/>
        </p:spPr>
        <p:txBody>
          <a:bodyPr/>
          <a:lstStyle/>
          <a:p>
            <a:pPr eaLnBrk="1" hangingPunct="1"/>
            <a:r>
              <a:rPr lang="it-IT">
                <a:latin typeface="Times New Roman" pitchFamily="18" charset="0"/>
              </a:rPr>
              <a:t>Figura 12.2  La produzione di una molecola di DNA ricombinante mediante un enzima di restrizione e la DNA ligasi.</a:t>
            </a:r>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5053301-C557-4BF1-AABA-BFC4CF5DE893}" type="slidenum">
              <a:rPr lang="en-US" smtClean="0">
                <a:latin typeface="Times New Roman" pitchFamily="18" charset="0"/>
              </a:rPr>
              <a:pPr/>
              <a:t>33</a:t>
            </a:fld>
            <a:endParaRPr lang="en-US">
              <a:latin typeface="Times New Roman" pitchFamily="18" charset="0"/>
            </a:endParaRPr>
          </a:p>
        </p:txBody>
      </p:sp>
      <p:sp>
        <p:nvSpPr>
          <p:cNvPr id="138243" name="Rectangle 1026"/>
          <p:cNvSpPr>
            <a:spLocks noGrp="1" noRot="1" noChangeAspect="1" noChangeArrowheads="1" noTextEdit="1"/>
          </p:cNvSpPr>
          <p:nvPr>
            <p:ph type="sldImg"/>
          </p:nvPr>
        </p:nvSpPr>
        <p:spPr>
          <a:ln/>
        </p:spPr>
      </p:sp>
      <p:sp>
        <p:nvSpPr>
          <p:cNvPr id="138244" name="Rectangle 1027"/>
          <p:cNvSpPr>
            <a:spLocks noGrp="1" noChangeArrowheads="1"/>
          </p:cNvSpPr>
          <p:nvPr>
            <p:ph type="body" idx="1"/>
          </p:nvPr>
        </p:nvSpPr>
        <p:spPr>
          <a:noFill/>
          <a:ln/>
        </p:spPr>
        <p:txBody>
          <a:bodyPr/>
          <a:lstStyle/>
          <a:p>
            <a:pPr eaLnBrk="1" hangingPunct="1"/>
            <a:r>
              <a:rPr lang="it-IT">
                <a:latin typeface="Times New Roman" pitchFamily="18" charset="0"/>
              </a:rPr>
              <a:t>Figura 12.2  La produzione di una molecola di DNA ricombinante mediante un enzima di restrizione e la DNA ligasi.</a:t>
            </a:r>
            <a:endParaRPr 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dirty="0"/>
              <a:t>Miscela di due polimeri di </a:t>
            </a:r>
            <a:r>
              <a:rPr lang="it-CH" dirty="0" err="1"/>
              <a:t>agarosio</a:t>
            </a:r>
            <a:endParaRPr lang="it-CH" dirty="0"/>
          </a:p>
        </p:txBody>
      </p:sp>
      <p:sp>
        <p:nvSpPr>
          <p:cNvPr id="4" name="Segnaposto numero diapositiva 3"/>
          <p:cNvSpPr>
            <a:spLocks noGrp="1"/>
          </p:cNvSpPr>
          <p:nvPr>
            <p:ph type="sldNum" sz="quarter" idx="5"/>
          </p:nvPr>
        </p:nvSpPr>
        <p:spPr/>
        <p:txBody>
          <a:bodyPr/>
          <a:lstStyle/>
          <a:p>
            <a:fld id="{7ADAC183-9A99-4EA9-A793-16274307FB7B}" type="slidenum">
              <a:rPr lang="it-CH" smtClean="0"/>
              <a:pPr/>
              <a:t>43</a:t>
            </a:fld>
            <a:endParaRPr lang="it-CH"/>
          </a:p>
        </p:txBody>
      </p:sp>
    </p:spTree>
    <p:extLst>
      <p:ext uri="{BB962C8B-B14F-4D97-AF65-F5344CB8AC3E}">
        <p14:creationId xmlns:p14="http://schemas.microsoft.com/office/powerpoint/2010/main" val="25273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it-CH"/>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CH"/>
          </a:p>
        </p:txBody>
      </p:sp>
      <p:sp>
        <p:nvSpPr>
          <p:cNvPr id="4" name="Segnaposto data 3"/>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it-CH"/>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it-CH"/>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data 4"/>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it-CH"/>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7" name="Segnaposto data 6"/>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8" name="Segnaposto piè di pagina 7"/>
          <p:cNvSpPr>
            <a:spLocks noGrp="1"/>
          </p:cNvSpPr>
          <p:nvPr>
            <p:ph type="ftr" sz="quarter" idx="11"/>
          </p:nvPr>
        </p:nvSpPr>
        <p:spPr/>
        <p:txBody>
          <a:bodyPr/>
          <a:lstStyle/>
          <a:p>
            <a:endParaRPr lang="it-CH"/>
          </a:p>
        </p:txBody>
      </p:sp>
      <p:sp>
        <p:nvSpPr>
          <p:cNvPr id="9" name="Segnaposto numero diapositiva 8"/>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data 2"/>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4" name="Segnaposto piè di pagina 3"/>
          <p:cNvSpPr>
            <a:spLocks noGrp="1"/>
          </p:cNvSpPr>
          <p:nvPr>
            <p:ph type="ftr" sz="quarter" idx="11"/>
          </p:nvPr>
        </p:nvSpPr>
        <p:spPr/>
        <p:txBody>
          <a:bodyPr/>
          <a:lstStyle/>
          <a:p>
            <a:endParaRPr lang="it-CH"/>
          </a:p>
        </p:txBody>
      </p:sp>
      <p:sp>
        <p:nvSpPr>
          <p:cNvPr id="5" name="Segnaposto numero diapositiva 4"/>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3" name="Segnaposto piè di pagina 2"/>
          <p:cNvSpPr>
            <a:spLocks noGrp="1"/>
          </p:cNvSpPr>
          <p:nvPr>
            <p:ph type="ftr" sz="quarter" idx="11"/>
          </p:nvPr>
        </p:nvSpPr>
        <p:spPr/>
        <p:txBody>
          <a:bodyPr/>
          <a:lstStyle/>
          <a:p>
            <a:endParaRPr lang="it-CH"/>
          </a:p>
        </p:txBody>
      </p:sp>
      <p:sp>
        <p:nvSpPr>
          <p:cNvPr id="4" name="Segnaposto numero diapositiva 3"/>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it-CH"/>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it-CH"/>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A4D180A-86A8-470D-9C37-B45961323936}" type="datetimeFigureOut">
              <a:rPr lang="it-CH" smtClean="0"/>
              <a:pPr/>
              <a:t>03.10.2019</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3C6ACBD7-E4D2-4317-971C-D30EA621A3DF}" type="slidenum">
              <a:rPr lang="it-CH" smtClean="0"/>
              <a:pPr/>
              <a:t>‹N›</a:t>
            </a:fld>
            <a:endParaRPr lang="it-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endParaRPr lang="it-CH"/>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D180A-86A8-470D-9C37-B45961323936}" type="datetimeFigureOut">
              <a:rPr lang="it-CH" smtClean="0"/>
              <a:pPr/>
              <a:t>03.10.2019</a:t>
            </a:fld>
            <a:endParaRPr lang="it-CH"/>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ACBD7-E4D2-4317-971C-D30EA621A3DF}" type="slidenum">
              <a:rPr lang="it-CH" smtClean="0"/>
              <a:pPr/>
              <a:t>‹N›</a:t>
            </a:fld>
            <a:endParaRPr lang="it-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8.jpeg"/><Relationship Id="rId4" Type="http://schemas.openxmlformats.org/officeDocument/2006/relationships/hyperlink" Target="file:///\\localhost\..\..\Program%20Files\TurningPoint\2003\Questions.html"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9.jpeg"/><Relationship Id="rId4" Type="http://schemas.openxmlformats.org/officeDocument/2006/relationships/hyperlink" Target="file:///\\localhost\..\..\Program%20Files\TurningPoint\2003\Questions.html"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0.jpeg"/><Relationship Id="rId4" Type="http://schemas.openxmlformats.org/officeDocument/2006/relationships/hyperlink" Target="file:///\\localhost\..\..\Program%20Files\TurningPoint\2003\Questions.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highered.mheducation.com/sites/9834092339/student_view0/chapter18/sanger_sequencing.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CH" dirty="0"/>
              <a:t>TECNOLOGIA DEL DNA</a:t>
            </a:r>
          </a:p>
        </p:txBody>
      </p:sp>
      <p:sp>
        <p:nvSpPr>
          <p:cNvPr id="3" name="Sottotitolo 2"/>
          <p:cNvSpPr>
            <a:spLocks noGrp="1"/>
          </p:cNvSpPr>
          <p:nvPr>
            <p:ph type="subTitle" idx="1"/>
          </p:nvPr>
        </p:nvSpPr>
        <p:spPr/>
        <p:txBody>
          <a:bodyPr/>
          <a:lstStyle/>
          <a:p>
            <a:endParaRPr lang="it-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CH" dirty="0"/>
              <a:t>Aspetti storici:</a:t>
            </a:r>
          </a:p>
        </p:txBody>
      </p:sp>
      <p:sp>
        <p:nvSpPr>
          <p:cNvPr id="5" name="Segnaposto contenuto 4">
            <a:extLst>
              <a:ext uri="{FF2B5EF4-FFF2-40B4-BE49-F238E27FC236}">
                <a16:creationId xmlns:a16="http://schemas.microsoft.com/office/drawing/2014/main" xmlns="" id="{EA6CF8DA-3006-4DB8-8F2B-3528313BE367}"/>
              </a:ext>
            </a:extLst>
          </p:cNvPr>
          <p:cNvSpPr>
            <a:spLocks noGrp="1"/>
          </p:cNvSpPr>
          <p:nvPr>
            <p:ph idx="1"/>
          </p:nvPr>
        </p:nvSpPr>
        <p:spPr/>
        <p:txBody>
          <a:bodyPr/>
          <a:lstStyle/>
          <a:p>
            <a:endParaRPr lang="it-CH"/>
          </a:p>
        </p:txBody>
      </p:sp>
    </p:spTree>
    <p:extLst>
      <p:ext uri="{BB962C8B-B14F-4D97-AF65-F5344CB8AC3E}">
        <p14:creationId xmlns:p14="http://schemas.microsoft.com/office/powerpoint/2010/main" val="121500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B8F7C4-9E2B-4336-A732-D78E744A88EC}"/>
              </a:ext>
            </a:extLst>
          </p:cNvPr>
          <p:cNvSpPr>
            <a:spLocks noGrp="1"/>
          </p:cNvSpPr>
          <p:nvPr>
            <p:ph type="title"/>
          </p:nvPr>
        </p:nvSpPr>
        <p:spPr>
          <a:xfrm>
            <a:off x="0" y="0"/>
            <a:ext cx="8229600" cy="1143000"/>
          </a:xfrm>
        </p:spPr>
        <p:txBody>
          <a:bodyPr>
            <a:normAutofit/>
          </a:bodyPr>
          <a:lstStyle/>
          <a:p>
            <a:r>
              <a:rPr lang="it-CH" sz="3200" dirty="0"/>
              <a:t>Scoperte Editing genetico</a:t>
            </a:r>
          </a:p>
        </p:txBody>
      </p:sp>
      <p:sp>
        <p:nvSpPr>
          <p:cNvPr id="3" name="Segnaposto contenuto 2">
            <a:extLst>
              <a:ext uri="{FF2B5EF4-FFF2-40B4-BE49-F238E27FC236}">
                <a16:creationId xmlns:a16="http://schemas.microsoft.com/office/drawing/2014/main" xmlns="" id="{1D8A709F-4928-4F15-A13B-AF7F9C7675DE}"/>
              </a:ext>
            </a:extLst>
          </p:cNvPr>
          <p:cNvSpPr>
            <a:spLocks noGrp="1"/>
          </p:cNvSpPr>
          <p:nvPr>
            <p:ph idx="1"/>
          </p:nvPr>
        </p:nvSpPr>
        <p:spPr/>
        <p:txBody>
          <a:bodyPr/>
          <a:lstStyle/>
          <a:p>
            <a:endParaRPr lang="it-CH"/>
          </a:p>
        </p:txBody>
      </p:sp>
      <p:pic>
        <p:nvPicPr>
          <p:cNvPr id="5" name="Immagine 4">
            <a:extLst>
              <a:ext uri="{FF2B5EF4-FFF2-40B4-BE49-F238E27FC236}">
                <a16:creationId xmlns:a16="http://schemas.microsoft.com/office/drawing/2014/main" xmlns="" id="{58B5C25D-B627-49F8-959B-8D9C30515B05}"/>
              </a:ext>
            </a:extLst>
          </p:cNvPr>
          <p:cNvPicPr>
            <a:picLocks noChangeAspect="1"/>
          </p:cNvPicPr>
          <p:nvPr/>
        </p:nvPicPr>
        <p:blipFill>
          <a:blip r:embed="rId2"/>
          <a:stretch>
            <a:fillRect/>
          </a:stretch>
        </p:blipFill>
        <p:spPr>
          <a:xfrm>
            <a:off x="457200" y="980728"/>
            <a:ext cx="7787580" cy="5541163"/>
          </a:xfrm>
          <a:prstGeom prst="rect">
            <a:avLst/>
          </a:prstGeom>
        </p:spPr>
      </p:pic>
    </p:spTree>
    <p:extLst>
      <p:ext uri="{BB962C8B-B14F-4D97-AF65-F5344CB8AC3E}">
        <p14:creationId xmlns:p14="http://schemas.microsoft.com/office/powerpoint/2010/main" val="221484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34EC50-9C26-4050-838D-AFDA7E1D49D6}"/>
              </a:ext>
            </a:extLst>
          </p:cNvPr>
          <p:cNvSpPr>
            <a:spLocks noGrp="1"/>
          </p:cNvSpPr>
          <p:nvPr>
            <p:ph type="title"/>
          </p:nvPr>
        </p:nvSpPr>
        <p:spPr>
          <a:xfrm>
            <a:off x="270371" y="44624"/>
            <a:ext cx="8229600" cy="1143000"/>
          </a:xfrm>
        </p:spPr>
        <p:txBody>
          <a:bodyPr>
            <a:normAutofit/>
          </a:bodyPr>
          <a:lstStyle/>
          <a:p>
            <a:r>
              <a:rPr lang="it-CH" sz="3200" dirty="0"/>
              <a:t>Scoperte terapia genica</a:t>
            </a:r>
          </a:p>
        </p:txBody>
      </p:sp>
      <p:sp>
        <p:nvSpPr>
          <p:cNvPr id="3" name="Segnaposto contenuto 2">
            <a:extLst>
              <a:ext uri="{FF2B5EF4-FFF2-40B4-BE49-F238E27FC236}">
                <a16:creationId xmlns:a16="http://schemas.microsoft.com/office/drawing/2014/main" xmlns="" id="{3F38E51D-B3C3-4FBB-9E6F-30F733FFE8D3}"/>
              </a:ext>
            </a:extLst>
          </p:cNvPr>
          <p:cNvSpPr>
            <a:spLocks noGrp="1"/>
          </p:cNvSpPr>
          <p:nvPr>
            <p:ph idx="1"/>
          </p:nvPr>
        </p:nvSpPr>
        <p:spPr/>
        <p:txBody>
          <a:bodyPr/>
          <a:lstStyle/>
          <a:p>
            <a:endParaRPr lang="it-CH"/>
          </a:p>
        </p:txBody>
      </p:sp>
      <p:pic>
        <p:nvPicPr>
          <p:cNvPr id="4" name="Immagine 3">
            <a:extLst>
              <a:ext uri="{FF2B5EF4-FFF2-40B4-BE49-F238E27FC236}">
                <a16:creationId xmlns:a16="http://schemas.microsoft.com/office/drawing/2014/main" xmlns="" id="{FFFCD2B4-7537-47EA-9479-83DE1B82028F}"/>
              </a:ext>
            </a:extLst>
          </p:cNvPr>
          <p:cNvPicPr>
            <a:picLocks noChangeAspect="1"/>
          </p:cNvPicPr>
          <p:nvPr/>
        </p:nvPicPr>
        <p:blipFill>
          <a:blip r:embed="rId2"/>
          <a:stretch>
            <a:fillRect/>
          </a:stretch>
        </p:blipFill>
        <p:spPr>
          <a:xfrm>
            <a:off x="657844" y="1187624"/>
            <a:ext cx="7503312" cy="5544616"/>
          </a:xfrm>
          <a:prstGeom prst="rect">
            <a:avLst/>
          </a:prstGeom>
        </p:spPr>
      </p:pic>
    </p:spTree>
    <p:extLst>
      <p:ext uri="{BB962C8B-B14F-4D97-AF65-F5344CB8AC3E}">
        <p14:creationId xmlns:p14="http://schemas.microsoft.com/office/powerpoint/2010/main" val="298723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CH" dirty="0"/>
              <a:t>Alcuni attori delle biotecnologie</a:t>
            </a:r>
          </a:p>
        </p:txBody>
      </p:sp>
      <p:sp>
        <p:nvSpPr>
          <p:cNvPr id="3" name="Segnaposto contenuto 2"/>
          <p:cNvSpPr>
            <a:spLocks noGrp="1"/>
          </p:cNvSpPr>
          <p:nvPr>
            <p:ph idx="1"/>
          </p:nvPr>
        </p:nvSpPr>
        <p:spPr>
          <a:xfrm>
            <a:off x="323528" y="1415915"/>
            <a:ext cx="8229600" cy="4525963"/>
          </a:xfrm>
        </p:spPr>
        <p:txBody>
          <a:bodyPr/>
          <a:lstStyle/>
          <a:p>
            <a:pPr>
              <a:buNone/>
            </a:pPr>
            <a:r>
              <a:rPr lang="it-CH" dirty="0"/>
              <a:t>Microorganismi:</a:t>
            </a:r>
          </a:p>
          <a:p>
            <a:pPr lvl="1"/>
            <a:r>
              <a:rPr lang="it-CH" dirty="0"/>
              <a:t>Virus</a:t>
            </a:r>
          </a:p>
          <a:p>
            <a:pPr lvl="1"/>
            <a:r>
              <a:rPr lang="it-CH" dirty="0"/>
              <a:t>Batteri</a:t>
            </a:r>
          </a:p>
          <a:p>
            <a:pPr lvl="1"/>
            <a:r>
              <a:rPr lang="it-CH" dirty="0"/>
              <a:t>Lieviti</a:t>
            </a:r>
          </a:p>
          <a:p>
            <a:pPr lvl="1"/>
            <a:endParaRPr lang="it-CH" dirty="0"/>
          </a:p>
        </p:txBody>
      </p:sp>
      <p:pic>
        <p:nvPicPr>
          <p:cNvPr id="4" name="Immagine 3">
            <a:extLst>
              <a:ext uri="{FF2B5EF4-FFF2-40B4-BE49-F238E27FC236}">
                <a16:creationId xmlns:a16="http://schemas.microsoft.com/office/drawing/2014/main" xmlns="" id="{922B48AE-97E3-4A71-9974-0EDB99038C1F}"/>
              </a:ext>
            </a:extLst>
          </p:cNvPr>
          <p:cNvPicPr>
            <a:picLocks noChangeAspect="1"/>
          </p:cNvPicPr>
          <p:nvPr/>
        </p:nvPicPr>
        <p:blipFill>
          <a:blip r:embed="rId2"/>
          <a:stretch>
            <a:fillRect/>
          </a:stretch>
        </p:blipFill>
        <p:spPr>
          <a:xfrm>
            <a:off x="3275856" y="4221088"/>
            <a:ext cx="3992233" cy="2299394"/>
          </a:xfrm>
          <a:prstGeom prst="rect">
            <a:avLst/>
          </a:prstGeom>
        </p:spPr>
      </p:pic>
      <p:pic>
        <p:nvPicPr>
          <p:cNvPr id="6" name="Immagine 5" descr="Immagine che contiene animale, sedendo, torta, tavolo&#10;&#10;Descrizione generata automaticamente">
            <a:extLst>
              <a:ext uri="{FF2B5EF4-FFF2-40B4-BE49-F238E27FC236}">
                <a16:creationId xmlns:a16="http://schemas.microsoft.com/office/drawing/2014/main" xmlns="" id="{F8876914-3D64-478A-8690-DA215FADD6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 b="13178"/>
          <a:stretch/>
        </p:blipFill>
        <p:spPr>
          <a:xfrm>
            <a:off x="4006280" y="1842691"/>
            <a:ext cx="4680520" cy="3172618"/>
          </a:xfrm>
          <a:prstGeom prst="rect">
            <a:avLst/>
          </a:prstGeom>
        </p:spPr>
      </p:pic>
    </p:spTree>
    <p:extLst>
      <p:ext uri="{BB962C8B-B14F-4D97-AF65-F5344CB8AC3E}">
        <p14:creationId xmlns:p14="http://schemas.microsoft.com/office/powerpoint/2010/main" val="22125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CH" dirty="0">
                <a:solidFill>
                  <a:srgbClr val="FF0000"/>
                </a:solidFill>
              </a:rPr>
              <a:t>Alcuni metodi di analisi del DNA</a:t>
            </a:r>
            <a:br>
              <a:rPr lang="it-CH" dirty="0">
                <a:solidFill>
                  <a:srgbClr val="FF0000"/>
                </a:solidFill>
              </a:rPr>
            </a:br>
            <a:endParaRPr lang="it-CH" dirty="0">
              <a:solidFill>
                <a:srgbClr val="FF0000"/>
              </a:solidFill>
            </a:endParaRPr>
          </a:p>
        </p:txBody>
      </p:sp>
      <p:sp>
        <p:nvSpPr>
          <p:cNvPr id="3" name="Segnaposto contenuto 2"/>
          <p:cNvSpPr>
            <a:spLocks noGrp="1"/>
          </p:cNvSpPr>
          <p:nvPr>
            <p:ph idx="1"/>
          </p:nvPr>
        </p:nvSpPr>
        <p:spPr/>
        <p:txBody>
          <a:bodyPr>
            <a:normAutofit/>
          </a:bodyPr>
          <a:lstStyle/>
          <a:p>
            <a:pPr marL="514350" indent="-514350">
              <a:buAutoNum type="arabicParenR"/>
            </a:pPr>
            <a:r>
              <a:rPr lang="it-CH" dirty="0"/>
              <a:t>Estrarre e isolare il DNA</a:t>
            </a:r>
          </a:p>
          <a:p>
            <a:pPr marL="0" indent="0">
              <a:buNone/>
            </a:pPr>
            <a:r>
              <a:rPr lang="it-CH" dirty="0"/>
              <a:t>2) Amplificare un gene di interesse</a:t>
            </a:r>
          </a:p>
          <a:p>
            <a:pPr marL="0" indent="0">
              <a:buNone/>
            </a:pPr>
            <a:r>
              <a:rPr lang="it-CH" dirty="0"/>
              <a:t>	</a:t>
            </a:r>
            <a:r>
              <a:rPr lang="it-CH" sz="2000" dirty="0"/>
              <a:t>DNA ricombinante e clonazione in vivo</a:t>
            </a:r>
          </a:p>
          <a:p>
            <a:pPr marL="0" indent="0">
              <a:buNone/>
            </a:pPr>
            <a:r>
              <a:rPr lang="it-CH" sz="2000" dirty="0"/>
              <a:t>	PCR e clonazione in vitro</a:t>
            </a:r>
          </a:p>
          <a:p>
            <a:pPr marL="0" indent="0">
              <a:buNone/>
            </a:pPr>
            <a:r>
              <a:rPr lang="it-CH" dirty="0"/>
              <a:t>3) Tagliare il DNA</a:t>
            </a:r>
          </a:p>
          <a:p>
            <a:pPr marL="0" indent="0">
              <a:buNone/>
            </a:pPr>
            <a:r>
              <a:rPr lang="it-CH" dirty="0"/>
              <a:t>4) Visualizzare il DNA </a:t>
            </a:r>
          </a:p>
          <a:p>
            <a:pPr marL="0" indent="0">
              <a:buNone/>
            </a:pPr>
            <a:r>
              <a:rPr lang="it-CH" dirty="0"/>
              <a:t>	</a:t>
            </a:r>
            <a:r>
              <a:rPr lang="it-CH" sz="2000" dirty="0"/>
              <a:t>elettroforesi, colorazione, impiego di sonde </a:t>
            </a:r>
          </a:p>
        </p:txBody>
      </p:sp>
    </p:spTree>
    <p:extLst>
      <p:ext uri="{BB962C8B-B14F-4D97-AF65-F5344CB8AC3E}">
        <p14:creationId xmlns:p14="http://schemas.microsoft.com/office/powerpoint/2010/main" val="306398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CH" dirty="0"/>
              <a:t>Prelevare il DNA - estrazione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9238" y="1484784"/>
            <a:ext cx="6691154" cy="503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38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04B4CBE-D063-466C-A37B-1A063AF8B339}"/>
              </a:ext>
            </a:extLst>
          </p:cNvPr>
          <p:cNvSpPr>
            <a:spLocks noGrp="1"/>
          </p:cNvSpPr>
          <p:nvPr>
            <p:ph type="title"/>
          </p:nvPr>
        </p:nvSpPr>
        <p:spPr/>
        <p:txBody>
          <a:bodyPr/>
          <a:lstStyle/>
          <a:p>
            <a:r>
              <a:rPr lang="it-CH" dirty="0"/>
              <a:t>cellula</a:t>
            </a:r>
          </a:p>
        </p:txBody>
      </p:sp>
      <p:sp>
        <p:nvSpPr>
          <p:cNvPr id="3" name="Segnaposto contenuto 2">
            <a:extLst>
              <a:ext uri="{FF2B5EF4-FFF2-40B4-BE49-F238E27FC236}">
                <a16:creationId xmlns:a16="http://schemas.microsoft.com/office/drawing/2014/main" xmlns="" id="{1982052C-CF27-4152-A0AF-8173628A415B}"/>
              </a:ext>
            </a:extLst>
          </p:cNvPr>
          <p:cNvSpPr>
            <a:spLocks noGrp="1"/>
          </p:cNvSpPr>
          <p:nvPr>
            <p:ph idx="1"/>
          </p:nvPr>
        </p:nvSpPr>
        <p:spPr/>
        <p:txBody>
          <a:bodyPr/>
          <a:lstStyle/>
          <a:p>
            <a:endParaRPr lang="it-CH"/>
          </a:p>
        </p:txBody>
      </p:sp>
      <p:pic>
        <p:nvPicPr>
          <p:cNvPr id="5" name="Immagine 4">
            <a:extLst>
              <a:ext uri="{FF2B5EF4-FFF2-40B4-BE49-F238E27FC236}">
                <a16:creationId xmlns:a16="http://schemas.microsoft.com/office/drawing/2014/main" xmlns="" id="{A58E2634-3774-4B37-BB2B-53C6580F758C}"/>
              </a:ext>
            </a:extLst>
          </p:cNvPr>
          <p:cNvPicPr>
            <a:picLocks noChangeAspect="1"/>
          </p:cNvPicPr>
          <p:nvPr/>
        </p:nvPicPr>
        <p:blipFill>
          <a:blip r:embed="rId2"/>
          <a:stretch>
            <a:fillRect/>
          </a:stretch>
        </p:blipFill>
        <p:spPr>
          <a:xfrm>
            <a:off x="1403648" y="1120176"/>
            <a:ext cx="6780410" cy="5005987"/>
          </a:xfrm>
          <a:prstGeom prst="rect">
            <a:avLst/>
          </a:prstGeom>
        </p:spPr>
      </p:pic>
    </p:spTree>
    <p:extLst>
      <p:ext uri="{BB962C8B-B14F-4D97-AF65-F5344CB8AC3E}">
        <p14:creationId xmlns:p14="http://schemas.microsoft.com/office/powerpoint/2010/main" val="355696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CH" sz="3600" dirty="0"/>
              <a:t>1. Demolizione struttura cellulare</a:t>
            </a:r>
          </a:p>
        </p:txBody>
      </p:sp>
      <p:sp>
        <p:nvSpPr>
          <p:cNvPr id="3" name="Segnaposto contenuto 2"/>
          <p:cNvSpPr>
            <a:spLocks noGrp="1"/>
          </p:cNvSpPr>
          <p:nvPr>
            <p:ph idx="1"/>
          </p:nvPr>
        </p:nvSpPr>
        <p:spPr>
          <a:xfrm>
            <a:off x="476922" y="1898681"/>
            <a:ext cx="8686800" cy="4708525"/>
          </a:xfrm>
        </p:spPr>
        <p:txBody>
          <a:bodyPr>
            <a:normAutofit/>
          </a:bodyPr>
          <a:lstStyle/>
          <a:p>
            <a:r>
              <a:rPr lang="it-CH" b="1" dirty="0" err="1"/>
              <a:t>Ev</a:t>
            </a:r>
            <a:r>
              <a:rPr lang="it-CH" b="1" dirty="0"/>
              <a:t>. stimoli meccanici</a:t>
            </a:r>
            <a:r>
              <a:rPr lang="it-CH" dirty="0"/>
              <a:t>: rottura cellule (es. pareti cellulari)</a:t>
            </a:r>
          </a:p>
          <a:p>
            <a:r>
              <a:rPr lang="it-CH" b="1" dirty="0"/>
              <a:t>Detergente</a:t>
            </a:r>
            <a:r>
              <a:rPr lang="it-CH" dirty="0"/>
              <a:t>: dissolvere membrane cellulari e nucleari</a:t>
            </a:r>
          </a:p>
          <a:p>
            <a:r>
              <a:rPr lang="it-CH" b="1" dirty="0"/>
              <a:t>Alte temperature</a:t>
            </a:r>
            <a:endParaRPr lang="it-CH" dirty="0"/>
          </a:p>
          <a:p>
            <a:pPr marL="0" indent="0">
              <a:buNone/>
            </a:pPr>
            <a:r>
              <a:rPr lang="it-CH" dirty="0"/>
              <a:t>	</a:t>
            </a:r>
          </a:p>
        </p:txBody>
      </p:sp>
    </p:spTree>
    <p:extLst>
      <p:ext uri="{BB962C8B-B14F-4D97-AF65-F5344CB8AC3E}">
        <p14:creationId xmlns:p14="http://schemas.microsoft.com/office/powerpoint/2010/main" val="25154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4525963"/>
          </a:xfrm>
        </p:spPr>
        <p:txBody>
          <a:bodyPr>
            <a:normAutofit fontScale="92500" lnSpcReduction="10000"/>
          </a:bodyPr>
          <a:lstStyle/>
          <a:p>
            <a:pPr marL="0" indent="0">
              <a:buNone/>
            </a:pPr>
            <a:r>
              <a:rPr lang="it-CH" sz="4000" dirty="0">
                <a:latin typeface="+mj-lt"/>
                <a:ea typeface="+mj-ea"/>
                <a:cs typeface="+mj-cs"/>
              </a:rPr>
              <a:t>2. Digestione delle proteine </a:t>
            </a:r>
          </a:p>
          <a:p>
            <a:pPr marL="0" indent="0">
              <a:buNone/>
            </a:pPr>
            <a:endParaRPr lang="it-CH" sz="2800" dirty="0"/>
          </a:p>
          <a:p>
            <a:pPr marL="0" indent="0">
              <a:buNone/>
            </a:pPr>
            <a:r>
              <a:rPr lang="it-CH" sz="2800" dirty="0"/>
              <a:t>Trattare con una </a:t>
            </a:r>
            <a:r>
              <a:rPr lang="it-CH" sz="2800" b="1" dirty="0"/>
              <a:t>proteasi</a:t>
            </a:r>
            <a:r>
              <a:rPr lang="it-CH" sz="2800" dirty="0"/>
              <a:t>, per digestione degli istoni</a:t>
            </a:r>
            <a:r>
              <a:rPr lang="it-CH" dirty="0"/>
              <a:t>.</a:t>
            </a:r>
          </a:p>
          <a:p>
            <a:pPr marL="0" indent="0" algn="ctr">
              <a:buNone/>
            </a:pPr>
            <a:endParaRPr lang="it-CH" sz="4000" dirty="0">
              <a:latin typeface="+mj-lt"/>
              <a:ea typeface="+mj-ea"/>
              <a:cs typeface="+mj-cs"/>
            </a:endParaRPr>
          </a:p>
          <a:p>
            <a:pPr marL="0" indent="0">
              <a:buNone/>
            </a:pPr>
            <a:r>
              <a:rPr lang="it-CH" sz="4000" dirty="0">
                <a:latin typeface="+mj-lt"/>
                <a:ea typeface="+mj-ea"/>
                <a:cs typeface="+mj-cs"/>
              </a:rPr>
              <a:t>3. Precipitazione DNA</a:t>
            </a:r>
          </a:p>
          <a:p>
            <a:pPr marL="0" indent="0">
              <a:buNone/>
            </a:pPr>
            <a:endParaRPr lang="it-CH" sz="2800" dirty="0"/>
          </a:p>
          <a:p>
            <a:pPr marL="0" indent="0">
              <a:buNone/>
            </a:pPr>
            <a:r>
              <a:rPr lang="it-CH" sz="2800" dirty="0"/>
              <a:t>Aggiungere etanolo freddo, più leggero dell’acqua, resta in superficie, mentre l’estratto cellulare rimane sotto.</a:t>
            </a:r>
          </a:p>
          <a:p>
            <a:pPr marL="0" indent="0">
              <a:buNone/>
            </a:pPr>
            <a:r>
              <a:rPr lang="it-CH" sz="2800" dirty="0"/>
              <a:t>DNA precipita e si posiziona nell’interfaccia</a:t>
            </a:r>
          </a:p>
          <a:p>
            <a:pPr marL="0" indent="0">
              <a:buNone/>
            </a:pPr>
            <a:endParaRPr lang="it-CH" dirty="0"/>
          </a:p>
        </p:txBody>
      </p:sp>
    </p:spTree>
    <p:extLst>
      <p:ext uri="{BB962C8B-B14F-4D97-AF65-F5344CB8AC3E}">
        <p14:creationId xmlns:p14="http://schemas.microsoft.com/office/powerpoint/2010/main" val="22290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CH" dirty="0"/>
          </a:p>
        </p:txBody>
      </p:sp>
      <p:pic>
        <p:nvPicPr>
          <p:cNvPr id="4" name="Immagine 3">
            <a:extLst>
              <a:ext uri="{FF2B5EF4-FFF2-40B4-BE49-F238E27FC236}">
                <a16:creationId xmlns:a16="http://schemas.microsoft.com/office/drawing/2014/main" xmlns="" id="{175DDBE5-3345-45D7-A6D8-10202B24621B}"/>
              </a:ext>
            </a:extLst>
          </p:cNvPr>
          <p:cNvPicPr>
            <a:picLocks noChangeAspect="1"/>
          </p:cNvPicPr>
          <p:nvPr/>
        </p:nvPicPr>
        <p:blipFill>
          <a:blip r:embed="rId2"/>
          <a:stretch>
            <a:fillRect/>
          </a:stretch>
        </p:blipFill>
        <p:spPr>
          <a:xfrm>
            <a:off x="457200" y="1633005"/>
            <a:ext cx="8123226" cy="4239716"/>
          </a:xfrm>
          <a:prstGeom prst="rect">
            <a:avLst/>
          </a:prstGeom>
        </p:spPr>
      </p:pic>
      <p:sp>
        <p:nvSpPr>
          <p:cNvPr id="5" name="Titolo 1">
            <a:extLst>
              <a:ext uri="{FF2B5EF4-FFF2-40B4-BE49-F238E27FC236}">
                <a16:creationId xmlns:a16="http://schemas.microsoft.com/office/drawing/2014/main" xmlns="" id="{9D4A30A9-359C-4403-88A5-E85EB9699922}"/>
              </a:ext>
            </a:extLst>
          </p:cNvPr>
          <p:cNvSpPr>
            <a:spLocks noGrp="1"/>
          </p:cNvSpPr>
          <p:nvPr>
            <p:ph type="title"/>
          </p:nvPr>
        </p:nvSpPr>
        <p:spPr>
          <a:xfrm>
            <a:off x="457200" y="274638"/>
            <a:ext cx="8229600" cy="1143000"/>
          </a:xfrm>
        </p:spPr>
        <p:txBody>
          <a:bodyPr>
            <a:normAutofit fontScale="90000"/>
          </a:bodyPr>
          <a:lstStyle/>
          <a:p>
            <a:r>
              <a:rPr lang="it-CH" dirty="0"/>
              <a:t/>
            </a:r>
            <a:br>
              <a:rPr lang="it-CH" dirty="0"/>
            </a:br>
            <a:r>
              <a:rPr lang="it-CH" dirty="0"/>
              <a:t>Kit estrazione del DNA</a:t>
            </a:r>
            <a:br>
              <a:rPr lang="it-CH" dirty="0"/>
            </a:br>
            <a:endParaRPr lang="it-CH" dirty="0"/>
          </a:p>
        </p:txBody>
      </p:sp>
    </p:spTree>
    <p:extLst>
      <p:ext uri="{BB962C8B-B14F-4D97-AF65-F5344CB8AC3E}">
        <p14:creationId xmlns:p14="http://schemas.microsoft.com/office/powerpoint/2010/main" val="361527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CH" dirty="0"/>
              <a:t>Biotecnologia</a:t>
            </a:r>
          </a:p>
        </p:txBody>
      </p:sp>
      <p:sp>
        <p:nvSpPr>
          <p:cNvPr id="3" name="Segnaposto contenuto 2"/>
          <p:cNvSpPr>
            <a:spLocks noGrp="1"/>
          </p:cNvSpPr>
          <p:nvPr>
            <p:ph idx="1"/>
          </p:nvPr>
        </p:nvSpPr>
        <p:spPr/>
        <p:txBody>
          <a:bodyPr>
            <a:normAutofit/>
          </a:bodyPr>
          <a:lstStyle/>
          <a:p>
            <a:pPr marL="0" lvl="0" indent="0">
              <a:buNone/>
            </a:pPr>
            <a:r>
              <a:rPr lang="it-CH" dirty="0"/>
              <a:t>Insieme dei metodi che utilizzano forme viventi a scopi tecnologici</a:t>
            </a:r>
          </a:p>
          <a:p>
            <a:pPr lvl="1"/>
            <a:r>
              <a:rPr lang="it-CH" dirty="0"/>
              <a:t>incrocio tra un cavallo e un asino per ottenere un mulo</a:t>
            </a:r>
          </a:p>
          <a:p>
            <a:pPr lvl="1"/>
            <a:r>
              <a:rPr lang="it-CH" dirty="0"/>
              <a:t>inseminazione per ottenere mucche più produttive</a:t>
            </a:r>
          </a:p>
          <a:p>
            <a:pPr lvl="1"/>
            <a:r>
              <a:rPr lang="it-CH" dirty="0"/>
              <a:t>produzione di birra / yogurt / formaggio /pane / selezione di piante</a:t>
            </a:r>
          </a:p>
          <a:p>
            <a:pPr>
              <a:buNone/>
            </a:pPr>
            <a:endParaRPr lang="it-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D51DBB3-A845-4FCE-AE21-BF9DD1051495}"/>
              </a:ext>
            </a:extLst>
          </p:cNvPr>
          <p:cNvSpPr>
            <a:spLocks noGrp="1"/>
          </p:cNvSpPr>
          <p:nvPr>
            <p:ph type="title"/>
          </p:nvPr>
        </p:nvSpPr>
        <p:spPr/>
        <p:txBody>
          <a:bodyPr/>
          <a:lstStyle/>
          <a:p>
            <a:endParaRPr lang="it-CH"/>
          </a:p>
        </p:txBody>
      </p:sp>
      <p:sp>
        <p:nvSpPr>
          <p:cNvPr id="3" name="Segnaposto contenuto 2">
            <a:extLst>
              <a:ext uri="{FF2B5EF4-FFF2-40B4-BE49-F238E27FC236}">
                <a16:creationId xmlns:a16="http://schemas.microsoft.com/office/drawing/2014/main" xmlns="" id="{B2492790-27E2-4513-974E-A676E9CEE600}"/>
              </a:ext>
            </a:extLst>
          </p:cNvPr>
          <p:cNvSpPr>
            <a:spLocks noGrp="1"/>
          </p:cNvSpPr>
          <p:nvPr>
            <p:ph idx="1"/>
          </p:nvPr>
        </p:nvSpPr>
        <p:spPr/>
        <p:txBody>
          <a:bodyPr/>
          <a:lstStyle/>
          <a:p>
            <a:endParaRPr lang="it-CH"/>
          </a:p>
        </p:txBody>
      </p:sp>
      <p:pic>
        <p:nvPicPr>
          <p:cNvPr id="4" name="Immagine 3">
            <a:extLst>
              <a:ext uri="{FF2B5EF4-FFF2-40B4-BE49-F238E27FC236}">
                <a16:creationId xmlns:a16="http://schemas.microsoft.com/office/drawing/2014/main" xmlns="" id="{46B4A572-A368-4046-92F6-6198CB6E00F1}"/>
              </a:ext>
            </a:extLst>
          </p:cNvPr>
          <p:cNvPicPr>
            <a:picLocks noChangeAspect="1"/>
          </p:cNvPicPr>
          <p:nvPr/>
        </p:nvPicPr>
        <p:blipFill>
          <a:blip r:embed="rId2"/>
          <a:stretch>
            <a:fillRect/>
          </a:stretch>
        </p:blipFill>
        <p:spPr>
          <a:xfrm>
            <a:off x="683568" y="188640"/>
            <a:ext cx="6569968" cy="6159345"/>
          </a:xfrm>
          <a:prstGeom prst="rect">
            <a:avLst/>
          </a:prstGeom>
        </p:spPr>
      </p:pic>
    </p:spTree>
    <p:extLst>
      <p:ext uri="{BB962C8B-B14F-4D97-AF65-F5344CB8AC3E}">
        <p14:creationId xmlns:p14="http://schemas.microsoft.com/office/powerpoint/2010/main" val="286396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2F834F-ACF8-45F8-B800-5CE61B11FF57}"/>
              </a:ext>
            </a:extLst>
          </p:cNvPr>
          <p:cNvSpPr>
            <a:spLocks noGrp="1"/>
          </p:cNvSpPr>
          <p:nvPr>
            <p:ph type="title"/>
          </p:nvPr>
        </p:nvSpPr>
        <p:spPr/>
        <p:txBody>
          <a:bodyPr/>
          <a:lstStyle/>
          <a:p>
            <a:endParaRPr lang="it-CH"/>
          </a:p>
        </p:txBody>
      </p:sp>
      <p:sp>
        <p:nvSpPr>
          <p:cNvPr id="3" name="Segnaposto contenuto 2">
            <a:extLst>
              <a:ext uri="{FF2B5EF4-FFF2-40B4-BE49-F238E27FC236}">
                <a16:creationId xmlns:a16="http://schemas.microsoft.com/office/drawing/2014/main" xmlns="" id="{158D3E34-6691-4FB4-97AF-EBB0E6D29BD1}"/>
              </a:ext>
            </a:extLst>
          </p:cNvPr>
          <p:cNvSpPr>
            <a:spLocks noGrp="1"/>
          </p:cNvSpPr>
          <p:nvPr>
            <p:ph idx="1"/>
          </p:nvPr>
        </p:nvSpPr>
        <p:spPr/>
        <p:txBody>
          <a:bodyPr/>
          <a:lstStyle/>
          <a:p>
            <a:endParaRPr lang="it-CH"/>
          </a:p>
        </p:txBody>
      </p:sp>
      <p:pic>
        <p:nvPicPr>
          <p:cNvPr id="4" name="Immagine 3">
            <a:extLst>
              <a:ext uri="{FF2B5EF4-FFF2-40B4-BE49-F238E27FC236}">
                <a16:creationId xmlns:a16="http://schemas.microsoft.com/office/drawing/2014/main" xmlns="" id="{AD97EF9F-B0EF-45FE-ACFA-617819407D25}"/>
              </a:ext>
            </a:extLst>
          </p:cNvPr>
          <p:cNvPicPr>
            <a:picLocks noChangeAspect="1"/>
          </p:cNvPicPr>
          <p:nvPr/>
        </p:nvPicPr>
        <p:blipFill>
          <a:blip r:embed="rId2"/>
          <a:stretch>
            <a:fillRect/>
          </a:stretch>
        </p:blipFill>
        <p:spPr>
          <a:xfrm>
            <a:off x="476920" y="548680"/>
            <a:ext cx="7705675" cy="4018023"/>
          </a:xfrm>
          <a:prstGeom prst="rect">
            <a:avLst/>
          </a:prstGeom>
        </p:spPr>
      </p:pic>
    </p:spTree>
    <p:extLst>
      <p:ext uri="{BB962C8B-B14F-4D97-AF65-F5344CB8AC3E}">
        <p14:creationId xmlns:p14="http://schemas.microsoft.com/office/powerpoint/2010/main" val="162006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BBD70B6-B219-4C5B-BA6B-2B343E316378}"/>
              </a:ext>
            </a:extLst>
          </p:cNvPr>
          <p:cNvSpPr>
            <a:spLocks noGrp="1"/>
          </p:cNvSpPr>
          <p:nvPr>
            <p:ph type="title"/>
          </p:nvPr>
        </p:nvSpPr>
        <p:spPr/>
        <p:txBody>
          <a:bodyPr/>
          <a:lstStyle/>
          <a:p>
            <a:endParaRPr lang="it-CH"/>
          </a:p>
        </p:txBody>
      </p:sp>
      <p:sp>
        <p:nvSpPr>
          <p:cNvPr id="3" name="Segnaposto contenuto 2">
            <a:extLst>
              <a:ext uri="{FF2B5EF4-FFF2-40B4-BE49-F238E27FC236}">
                <a16:creationId xmlns:a16="http://schemas.microsoft.com/office/drawing/2014/main" xmlns="" id="{EBFFB343-E67B-4FD4-8CEC-62E41A53F4D2}"/>
              </a:ext>
            </a:extLst>
          </p:cNvPr>
          <p:cNvSpPr>
            <a:spLocks noGrp="1"/>
          </p:cNvSpPr>
          <p:nvPr>
            <p:ph idx="1"/>
          </p:nvPr>
        </p:nvSpPr>
        <p:spPr/>
        <p:txBody>
          <a:bodyPr/>
          <a:lstStyle/>
          <a:p>
            <a:endParaRPr lang="it-CH"/>
          </a:p>
        </p:txBody>
      </p:sp>
      <p:pic>
        <p:nvPicPr>
          <p:cNvPr id="4" name="Immagine 3">
            <a:extLst>
              <a:ext uri="{FF2B5EF4-FFF2-40B4-BE49-F238E27FC236}">
                <a16:creationId xmlns:a16="http://schemas.microsoft.com/office/drawing/2014/main" xmlns="" id="{278FF714-A01E-4BDF-B3E5-0133D3383429}"/>
              </a:ext>
            </a:extLst>
          </p:cNvPr>
          <p:cNvPicPr>
            <a:picLocks noChangeAspect="1"/>
          </p:cNvPicPr>
          <p:nvPr/>
        </p:nvPicPr>
        <p:blipFill>
          <a:blip r:embed="rId2"/>
          <a:stretch>
            <a:fillRect/>
          </a:stretch>
        </p:blipFill>
        <p:spPr>
          <a:xfrm>
            <a:off x="509587" y="381000"/>
            <a:ext cx="8124825" cy="6096000"/>
          </a:xfrm>
          <a:prstGeom prst="rect">
            <a:avLst/>
          </a:prstGeom>
        </p:spPr>
      </p:pic>
    </p:spTree>
    <p:extLst>
      <p:ext uri="{BB962C8B-B14F-4D97-AF65-F5344CB8AC3E}">
        <p14:creationId xmlns:p14="http://schemas.microsoft.com/office/powerpoint/2010/main" val="2157569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t-CH" dirty="0"/>
              <a:t>Tecniche per analisi, visualizzazione e clonazione del DNA</a:t>
            </a:r>
          </a:p>
        </p:txBody>
      </p:sp>
      <p:sp>
        <p:nvSpPr>
          <p:cNvPr id="3" name="Segnaposto contenuto 2"/>
          <p:cNvSpPr>
            <a:spLocks noGrp="1"/>
          </p:cNvSpPr>
          <p:nvPr>
            <p:ph idx="1"/>
          </p:nvPr>
        </p:nvSpPr>
        <p:spPr/>
        <p:txBody>
          <a:bodyPr/>
          <a:lstStyle/>
          <a:p>
            <a:endParaRPr lang="it-CH"/>
          </a:p>
        </p:txBody>
      </p:sp>
    </p:spTree>
    <p:extLst>
      <p:ext uri="{BB962C8B-B14F-4D97-AF65-F5344CB8AC3E}">
        <p14:creationId xmlns:p14="http://schemas.microsoft.com/office/powerpoint/2010/main" val="676535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it-CH" dirty="0"/>
              <a:t>GLI ENZIMI DI RESTRIZIONE o (ENDONUCLEASI DI RESTRIZIONE)</a:t>
            </a:r>
          </a:p>
        </p:txBody>
      </p:sp>
      <p:sp>
        <p:nvSpPr>
          <p:cNvPr id="3" name="Segnaposto contenuto 2"/>
          <p:cNvSpPr>
            <a:spLocks noGrp="1"/>
          </p:cNvSpPr>
          <p:nvPr>
            <p:ph idx="1"/>
          </p:nvPr>
        </p:nvSpPr>
        <p:spPr/>
        <p:txBody>
          <a:bodyPr>
            <a:normAutofit/>
          </a:bodyPr>
          <a:lstStyle/>
          <a:p>
            <a:pPr lvl="0"/>
            <a:r>
              <a:rPr lang="it-CH" dirty="0"/>
              <a:t>enzimi in grado di tagliare le molecole di DNA</a:t>
            </a:r>
          </a:p>
          <a:p>
            <a:pPr marL="457200" lvl="1" indent="0">
              <a:buNone/>
            </a:pPr>
            <a:r>
              <a:rPr lang="it-CH" dirty="0"/>
              <a:t>(processo è chiamato restrizione)</a:t>
            </a:r>
          </a:p>
          <a:p>
            <a:pPr lvl="0"/>
            <a:r>
              <a:rPr lang="it-CH" dirty="0"/>
              <a:t>scoperti alla fine degli anni ’60 in alcuni ceppi batterici</a:t>
            </a:r>
          </a:p>
          <a:p>
            <a:r>
              <a:rPr lang="it-CH" dirty="0"/>
              <a:t>Ad oggi identificati e isolati centinaia di ER</a:t>
            </a:r>
          </a:p>
          <a:p>
            <a:pPr marL="0" indent="0">
              <a:buNone/>
            </a:pPr>
            <a:endParaRPr lang="it-CH" dirty="0"/>
          </a:p>
          <a:p>
            <a:endParaRPr lang="it-CH" dirty="0"/>
          </a:p>
          <a:p>
            <a:pPr marL="0" indent="0">
              <a:buNone/>
            </a:pPr>
            <a:r>
              <a:rPr lang="it-CH" dirty="0"/>
              <a:t> </a:t>
            </a:r>
          </a:p>
          <a:p>
            <a:endParaRPr lang="it-CH" dirty="0"/>
          </a:p>
          <a:p>
            <a:endParaRPr lang="it-CH" dirty="0"/>
          </a:p>
          <a:p>
            <a:pPr>
              <a:buNone/>
            </a:pPr>
            <a:endParaRPr lang="it-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A4A3E58-94B3-4F14-A580-91CF938E122B}"/>
              </a:ext>
            </a:extLst>
          </p:cNvPr>
          <p:cNvSpPr>
            <a:spLocks noGrp="1"/>
          </p:cNvSpPr>
          <p:nvPr>
            <p:ph type="title"/>
          </p:nvPr>
        </p:nvSpPr>
        <p:spPr/>
        <p:txBody>
          <a:bodyPr/>
          <a:lstStyle/>
          <a:p>
            <a:r>
              <a:rPr lang="it-CH" dirty="0"/>
              <a:t>Domande</a:t>
            </a:r>
          </a:p>
        </p:txBody>
      </p:sp>
      <p:sp>
        <p:nvSpPr>
          <p:cNvPr id="4" name="Segnaposto contenuto 2">
            <a:extLst>
              <a:ext uri="{FF2B5EF4-FFF2-40B4-BE49-F238E27FC236}">
                <a16:creationId xmlns:a16="http://schemas.microsoft.com/office/drawing/2014/main" xmlns="" id="{D2219248-8214-42A9-8BE3-1FD47F28614E}"/>
              </a:ext>
            </a:extLst>
          </p:cNvPr>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CH" dirty="0"/>
              <a:t>Come mai sono presenti nei batteri? Scopo?</a:t>
            </a:r>
          </a:p>
          <a:p>
            <a:endParaRPr lang="it-CH" dirty="0"/>
          </a:p>
          <a:p>
            <a:r>
              <a:rPr lang="it-CH" dirty="0"/>
              <a:t>Come mai gli enzimi non digeriscono il proprio DNA?</a:t>
            </a:r>
          </a:p>
          <a:p>
            <a:endParaRPr lang="it-CH" dirty="0"/>
          </a:p>
          <a:p>
            <a:pPr marL="0" indent="0">
              <a:buFont typeface="Arial" pitchFamily="34" charset="0"/>
              <a:buNone/>
            </a:pPr>
            <a:r>
              <a:rPr lang="it-CH" dirty="0"/>
              <a:t> </a:t>
            </a:r>
          </a:p>
          <a:p>
            <a:endParaRPr lang="it-CH" dirty="0"/>
          </a:p>
          <a:p>
            <a:endParaRPr lang="it-CH" dirty="0"/>
          </a:p>
          <a:p>
            <a:pPr>
              <a:buFont typeface="Arial" pitchFamily="34" charset="0"/>
              <a:buNone/>
            </a:pPr>
            <a:endParaRPr lang="it-CH" dirty="0"/>
          </a:p>
        </p:txBody>
      </p:sp>
    </p:spTree>
    <p:extLst>
      <p:ext uri="{BB962C8B-B14F-4D97-AF65-F5344CB8AC3E}">
        <p14:creationId xmlns:p14="http://schemas.microsoft.com/office/powerpoint/2010/main" val="278921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heckerboard(across)">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A64DA2F8-C265-4350-8242-1F02C14ABA6D}"/>
              </a:ext>
            </a:extLst>
          </p:cNvPr>
          <p:cNvSpPr>
            <a:spLocks noGrp="1" noChangeArrowheads="1"/>
          </p:cNvSpPr>
          <p:nvPr>
            <p:ph type="title"/>
          </p:nvPr>
        </p:nvSpPr>
        <p:spPr>
          <a:xfrm>
            <a:off x="533400" y="609600"/>
            <a:ext cx="7924800" cy="5715000"/>
          </a:xfrm>
        </p:spPr>
        <p:txBody>
          <a:bodyPr>
            <a:normAutofit/>
          </a:bodyPr>
          <a:lstStyle/>
          <a:p>
            <a:r>
              <a:rPr lang="it-IT" altLang="it-CH" sz="3200" dirty="0"/>
              <a:t>La cellula batterica protegge il suo DNA dalla restrizione aggiungendo gruppi metilici (CH</a:t>
            </a:r>
            <a:r>
              <a:rPr lang="it-IT" altLang="it-CH" sz="3200" baseline="-25000" dirty="0"/>
              <a:t>3</a:t>
            </a:r>
            <a:r>
              <a:rPr lang="it-IT" altLang="it-CH" sz="3200" dirty="0"/>
              <a:t>) alle A e C delle sequenze che altrimenti verrebbero riconosciute </a:t>
            </a:r>
            <a:r>
              <a:rPr lang="it-IT" altLang="it-CH" sz="3200" dirty="0" err="1"/>
              <a:t>dall</a:t>
            </a:r>
            <a:r>
              <a:rPr lang="it-CH" altLang="it-CH" sz="3200" dirty="0"/>
              <a:t>’</a:t>
            </a:r>
            <a:r>
              <a:rPr lang="it-IT" altLang="ja-JP" sz="3200" dirty="0"/>
              <a:t>enzima di restrizione</a:t>
            </a:r>
            <a:endParaRPr lang="it-IT" altLang="it-CH"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contenuto 2"/>
          <p:cNvSpPr>
            <a:spLocks noGrp="1"/>
          </p:cNvSpPr>
          <p:nvPr>
            <p:ph idx="1"/>
          </p:nvPr>
        </p:nvSpPr>
        <p:spPr/>
        <p:txBody>
          <a:bodyPr/>
          <a:lstStyle/>
          <a:p>
            <a:endParaRPr lang="it-CH"/>
          </a:p>
        </p:txBody>
      </p:sp>
      <p:pic>
        <p:nvPicPr>
          <p:cNvPr id="3074" name="Picture 2" descr="albero 005"/>
          <p:cNvPicPr>
            <a:picLocks noChangeAspect="1" noChangeArrowheads="1"/>
          </p:cNvPicPr>
          <p:nvPr/>
        </p:nvPicPr>
        <p:blipFill>
          <a:blip r:embed="rId2" cstate="print"/>
          <a:srcRect/>
          <a:stretch>
            <a:fillRect/>
          </a:stretch>
        </p:blipFill>
        <p:spPr bwMode="auto">
          <a:xfrm>
            <a:off x="186586" y="-324846"/>
            <a:ext cx="8604448" cy="721801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dirty="0"/>
          </a:p>
        </p:txBody>
      </p:sp>
      <p:sp>
        <p:nvSpPr>
          <p:cNvPr id="3" name="Segnaposto contenuto 2"/>
          <p:cNvSpPr>
            <a:spLocks noGrp="1"/>
          </p:cNvSpPr>
          <p:nvPr>
            <p:ph idx="1"/>
          </p:nvPr>
        </p:nvSpPr>
        <p:spPr>
          <a:xfrm>
            <a:off x="323528" y="1628801"/>
            <a:ext cx="8338008" cy="3888432"/>
          </a:xfrm>
        </p:spPr>
        <p:txBody>
          <a:bodyPr>
            <a:normAutofit fontScale="85000" lnSpcReduction="20000"/>
          </a:bodyPr>
          <a:lstStyle/>
          <a:p>
            <a:pPr lvl="1">
              <a:buFont typeface="Arial" pitchFamily="34" charset="0"/>
              <a:buChar char="•"/>
            </a:pPr>
            <a:r>
              <a:rPr lang="it-IT" dirty="0"/>
              <a:t>Ogni enzima presenta una sequenza specifica</a:t>
            </a:r>
          </a:p>
          <a:p>
            <a:pPr lvl="1">
              <a:buNone/>
            </a:pPr>
            <a:r>
              <a:rPr lang="it-IT" dirty="0"/>
              <a:t>   ( sito di restrizione , </a:t>
            </a:r>
            <a:r>
              <a:rPr lang="it-IT" altLang="it-CH" dirty="0"/>
              <a:t>da 4 a 8 nt)</a:t>
            </a:r>
          </a:p>
          <a:p>
            <a:pPr lvl="1">
              <a:buNone/>
            </a:pPr>
            <a:endParaRPr lang="it-IT" dirty="0"/>
          </a:p>
          <a:p>
            <a:pPr lvl="1">
              <a:buFont typeface="Arial" pitchFamily="34" charset="0"/>
              <a:buChar char="•"/>
            </a:pPr>
            <a:r>
              <a:rPr lang="it-IT" altLang="it-CH" dirty="0"/>
              <a:t>Una sequenza di riconoscimento di un </a:t>
            </a:r>
            <a:r>
              <a:rPr lang="it-IT" altLang="it-CH" dirty="0" err="1"/>
              <a:t>e.r</a:t>
            </a:r>
            <a:r>
              <a:rPr lang="it-IT" altLang="it-CH" dirty="0"/>
              <a:t>. è di solito simmetrica (cioè la stessa sequenza si trova su entrambi i filamenti ma è orientata in direzioni opposte) </a:t>
            </a:r>
          </a:p>
          <a:p>
            <a:pPr lvl="1">
              <a:buFont typeface="Arial" pitchFamily="34" charset="0"/>
              <a:buChar char="•"/>
            </a:pPr>
            <a:endParaRPr lang="it-IT" dirty="0"/>
          </a:p>
          <a:p>
            <a:pPr lvl="1">
              <a:buFont typeface="Arial" pitchFamily="34" charset="0"/>
              <a:buChar char="•"/>
            </a:pPr>
            <a:r>
              <a:rPr lang="it-IT" dirty="0"/>
              <a:t>SI tratta quindi di SITI PALINDROMICI</a:t>
            </a:r>
          </a:p>
          <a:p>
            <a:pPr lvl="1">
              <a:buNone/>
            </a:pPr>
            <a:endParaRPr lang="it-IT" dirty="0"/>
          </a:p>
          <a:p>
            <a:pPr lvl="1">
              <a:buFont typeface="Arial" pitchFamily="34" charset="0"/>
              <a:buChar char="•"/>
            </a:pPr>
            <a:r>
              <a:rPr lang="it-IT" dirty="0"/>
              <a:t>Diverse modalità di taglio</a:t>
            </a:r>
          </a:p>
          <a:p>
            <a:pPr marL="457200" lvl="1" indent="0">
              <a:buNone/>
            </a:pPr>
            <a:endParaRPr lang="it-IT" dirty="0"/>
          </a:p>
          <a:p>
            <a:pPr lvl="1">
              <a:buFont typeface="Arial" pitchFamily="34" charset="0"/>
              <a:buChar char="•"/>
            </a:pPr>
            <a:endParaRPr lang="it-IT" dirty="0"/>
          </a:p>
          <a:p>
            <a:pPr marL="457200" lvl="1" indent="0">
              <a:buNone/>
            </a:pPr>
            <a:endParaRPr lang="it-IT" dirty="0"/>
          </a:p>
          <a:p>
            <a:pPr marL="457200" lvl="1" indent="0">
              <a:buNone/>
            </a:pPr>
            <a:endParaRPr lang="it-IT" dirty="0"/>
          </a:p>
          <a:p>
            <a:pPr lvl="1">
              <a:buNone/>
            </a:pPr>
            <a:endParaRPr lang="it-IT" dirty="0"/>
          </a:p>
          <a:p>
            <a:pPr lvl="1">
              <a:buNone/>
            </a:pPr>
            <a:endParaRPr lang="it-CH" sz="1800" dirty="0"/>
          </a:p>
          <a:p>
            <a:pPr>
              <a:buNone/>
            </a:pPr>
            <a:endParaRPr lang="it-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contenuto 2"/>
          <p:cNvSpPr>
            <a:spLocks noGrp="1"/>
          </p:cNvSpPr>
          <p:nvPr>
            <p:ph idx="1"/>
          </p:nvPr>
        </p:nvSpPr>
        <p:spPr/>
        <p:txBody>
          <a:bodyPr/>
          <a:lstStyle/>
          <a:p>
            <a:endParaRPr lang="it-CH"/>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58766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89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CH" dirty="0"/>
              <a:t>Tecnologia del DNA </a:t>
            </a:r>
            <a:br>
              <a:rPr lang="it-CH" dirty="0"/>
            </a:br>
            <a:r>
              <a:rPr lang="it-CH" dirty="0"/>
              <a:t>(o ingegneria genetica)</a:t>
            </a:r>
          </a:p>
        </p:txBody>
      </p:sp>
      <p:sp>
        <p:nvSpPr>
          <p:cNvPr id="3" name="Segnaposto contenuto 2"/>
          <p:cNvSpPr>
            <a:spLocks noGrp="1"/>
          </p:cNvSpPr>
          <p:nvPr>
            <p:ph idx="1"/>
          </p:nvPr>
        </p:nvSpPr>
        <p:spPr>
          <a:xfrm>
            <a:off x="457200" y="2348880"/>
            <a:ext cx="7787208" cy="2908920"/>
          </a:xfrm>
        </p:spPr>
        <p:txBody>
          <a:bodyPr>
            <a:normAutofit fontScale="77500" lnSpcReduction="20000"/>
          </a:bodyPr>
          <a:lstStyle/>
          <a:p>
            <a:pPr marL="0" indent="0">
              <a:buNone/>
            </a:pPr>
            <a:endParaRPr lang="it-CH" dirty="0"/>
          </a:p>
          <a:p>
            <a:pPr marL="0" indent="0">
              <a:buNone/>
            </a:pPr>
            <a:r>
              <a:rPr lang="it-CH" dirty="0"/>
              <a:t>Biotecnologia moderna</a:t>
            </a:r>
          </a:p>
          <a:p>
            <a:pPr marL="0" indent="0">
              <a:buNone/>
            </a:pPr>
            <a:r>
              <a:rPr lang="it-CH" dirty="0"/>
              <a:t>Comporta intervento sul DNA (modifica, ricombinazione,..)</a:t>
            </a:r>
          </a:p>
          <a:p>
            <a:pPr marL="0" indent="0">
              <a:buNone/>
            </a:pPr>
            <a:endParaRPr lang="it-CH" dirty="0"/>
          </a:p>
          <a:p>
            <a:pPr marL="0" indent="0">
              <a:buNone/>
            </a:pPr>
            <a:r>
              <a:rPr lang="it-CH" dirty="0"/>
              <a:t>Esempio:</a:t>
            </a:r>
          </a:p>
          <a:p>
            <a:pPr marL="0" indent="0">
              <a:buNone/>
            </a:pPr>
            <a:r>
              <a:rPr lang="it-CH" dirty="0"/>
              <a:t>Modifica genetica di  batterio per ottenere uno 	yogurt ricco di vitamine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7009586-5E33-4E4C-8CFD-49C159272142}"/>
              </a:ext>
            </a:extLst>
          </p:cNvPr>
          <p:cNvSpPr>
            <a:spLocks noGrp="1"/>
          </p:cNvSpPr>
          <p:nvPr>
            <p:ph type="title"/>
          </p:nvPr>
        </p:nvSpPr>
        <p:spPr/>
        <p:txBody>
          <a:bodyPr/>
          <a:lstStyle/>
          <a:p>
            <a:endParaRPr lang="it-CH" dirty="0"/>
          </a:p>
        </p:txBody>
      </p:sp>
      <p:sp>
        <p:nvSpPr>
          <p:cNvPr id="4" name="Titolo 1">
            <a:extLst>
              <a:ext uri="{FF2B5EF4-FFF2-40B4-BE49-F238E27FC236}">
                <a16:creationId xmlns:a16="http://schemas.microsoft.com/office/drawing/2014/main" xmlns="" id="{979FD011-A83A-4AA0-971B-18B76B456B66}"/>
              </a:ext>
            </a:extLst>
          </p:cNvPr>
          <p:cNvSpPr txBox="1">
            <a:spLocks/>
          </p:cNvSpPr>
          <p:nvPr/>
        </p:nvSpPr>
        <p:spPr>
          <a:xfrm>
            <a:off x="457200" y="234297"/>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CH" dirty="0"/>
              <a:t>SINTESI DI DNA </a:t>
            </a:r>
          </a:p>
          <a:p>
            <a:r>
              <a:rPr lang="it-CH" dirty="0"/>
              <a:t>RICOMBINANTE</a:t>
            </a:r>
          </a:p>
        </p:txBody>
      </p:sp>
      <p:pic>
        <p:nvPicPr>
          <p:cNvPr id="5" name="Picture 2" descr="albero 003">
            <a:extLst>
              <a:ext uri="{FF2B5EF4-FFF2-40B4-BE49-F238E27FC236}">
                <a16:creationId xmlns:a16="http://schemas.microsoft.com/office/drawing/2014/main" xmlns="" id="{038B539F-7ABD-414E-A0CE-5BC55D3485F2}"/>
              </a:ext>
            </a:extLst>
          </p:cNvPr>
          <p:cNvPicPr>
            <a:picLocks noGrp="1" noChangeAspect="1" noChangeArrowheads="1"/>
          </p:cNvPicPr>
          <p:nvPr>
            <p:ph idx="1"/>
          </p:nvPr>
        </p:nvPicPr>
        <p:blipFill>
          <a:blip r:embed="rId2" cstate="print"/>
          <a:srcRect/>
          <a:stretch>
            <a:fillRect/>
          </a:stretch>
        </p:blipFill>
        <p:spPr bwMode="auto">
          <a:xfrm>
            <a:off x="1547664" y="1457979"/>
            <a:ext cx="2567511" cy="5170193"/>
          </a:xfrm>
          <a:prstGeom prst="rect">
            <a:avLst/>
          </a:prstGeom>
          <a:noFill/>
          <a:ln w="9525">
            <a:noFill/>
            <a:miter lim="800000"/>
            <a:headEnd/>
            <a:tailEnd/>
          </a:ln>
        </p:spPr>
      </p:pic>
      <p:sp>
        <p:nvSpPr>
          <p:cNvPr id="6" name="Segnaposto contenuto 2">
            <a:extLst>
              <a:ext uri="{FF2B5EF4-FFF2-40B4-BE49-F238E27FC236}">
                <a16:creationId xmlns:a16="http://schemas.microsoft.com/office/drawing/2014/main" xmlns="" id="{DB01DAE5-BC01-4A20-AB66-5E791DA8F56F}"/>
              </a:ext>
            </a:extLst>
          </p:cNvPr>
          <p:cNvSpPr txBox="1">
            <a:spLocks/>
          </p:cNvSpPr>
          <p:nvPr/>
        </p:nvSpPr>
        <p:spPr>
          <a:xfrm>
            <a:off x="5364088" y="3212976"/>
            <a:ext cx="3475112" cy="306558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dirty="0"/>
              <a:t>DNA ricombinante tramite l’uso di </a:t>
            </a:r>
          </a:p>
          <a:p>
            <a:pPr marL="0" indent="0">
              <a:buNone/>
            </a:pPr>
            <a:endParaRPr lang="it-IT" dirty="0"/>
          </a:p>
          <a:p>
            <a:pPr marL="0" indent="0">
              <a:buNone/>
            </a:pPr>
            <a:r>
              <a:rPr lang="it-IT" dirty="0"/>
              <a:t>enzimi di restrizione  enzima DNA-</a:t>
            </a:r>
            <a:r>
              <a:rPr lang="it-IT" dirty="0" err="1"/>
              <a:t>ligasi</a:t>
            </a:r>
            <a:endParaRPr lang="it-IT" dirty="0"/>
          </a:p>
          <a:p>
            <a:endParaRPr lang="it-CH" dirty="0"/>
          </a:p>
          <a:p>
            <a:endParaRPr lang="it-CH" dirty="0"/>
          </a:p>
          <a:p>
            <a:pPr marL="0" indent="0">
              <a:buFont typeface="Arial" pitchFamily="34" charset="0"/>
              <a:buNone/>
            </a:pPr>
            <a:r>
              <a:rPr lang="it-CH" dirty="0"/>
              <a:t> </a:t>
            </a:r>
          </a:p>
          <a:p>
            <a:endParaRPr lang="it-CH" dirty="0"/>
          </a:p>
          <a:p>
            <a:endParaRPr lang="it-CH" dirty="0"/>
          </a:p>
          <a:p>
            <a:pPr>
              <a:buFont typeface="Arial" pitchFamily="34" charset="0"/>
              <a:buNone/>
            </a:pPr>
            <a:endParaRPr lang="it-CH" dirty="0"/>
          </a:p>
        </p:txBody>
      </p:sp>
    </p:spTree>
    <p:extLst>
      <p:ext uri="{BB962C8B-B14F-4D97-AF65-F5344CB8AC3E}">
        <p14:creationId xmlns:p14="http://schemas.microsoft.com/office/powerpoint/2010/main" val="153129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checkerboard(across)">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grpSp>
        <p:nvGrpSpPr>
          <p:cNvPr id="2" name="Group 1"/>
          <p:cNvGrpSpPr>
            <a:grpSpLocks/>
          </p:cNvGrpSpPr>
          <p:nvPr/>
        </p:nvGrpSpPr>
        <p:grpSpPr bwMode="auto">
          <a:xfrm>
            <a:off x="1555750" y="117475"/>
            <a:ext cx="5656263" cy="6400800"/>
            <a:chOff x="1555750" y="117475"/>
            <a:chExt cx="5656263" cy="6600825"/>
          </a:xfrm>
        </p:grpSpPr>
        <p:pic>
          <p:nvPicPr>
            <p:cNvPr id="38917" name="Picture 4" descr="12_02RecombinantDNA_2-U"/>
            <p:cNvPicPr>
              <a:picLocks noChangeAspect="1" noChangeArrowheads="1"/>
            </p:cNvPicPr>
            <p:nvPr/>
          </p:nvPicPr>
          <p:blipFill>
            <a:blip r:embed="rId5" cstate="print"/>
            <a:srcRect/>
            <a:stretch>
              <a:fillRect/>
            </a:stretch>
          </p:blipFill>
          <p:spPr bwMode="auto">
            <a:xfrm>
              <a:off x="1951038" y="139700"/>
              <a:ext cx="5260975" cy="6578600"/>
            </a:xfrm>
            <a:prstGeom prst="rect">
              <a:avLst/>
            </a:prstGeom>
            <a:noFill/>
            <a:ln w="9525">
              <a:noFill/>
              <a:miter lim="800000"/>
              <a:headEnd/>
              <a:tailEnd/>
            </a:ln>
          </p:spPr>
        </p:pic>
        <p:sp>
          <p:nvSpPr>
            <p:cNvPr id="38918" name="Text Box 5"/>
            <p:cNvSpPr txBox="1">
              <a:spLocks noChangeArrowheads="1"/>
            </p:cNvSpPr>
            <p:nvPr/>
          </p:nvSpPr>
          <p:spPr bwMode="auto">
            <a:xfrm>
              <a:off x="2986088" y="117475"/>
              <a:ext cx="1993900" cy="514350"/>
            </a:xfrm>
            <a:prstGeom prst="rect">
              <a:avLst/>
            </a:prstGeom>
            <a:noFill/>
            <a:ln w="9525">
              <a:noFill/>
              <a:miter lim="800000"/>
              <a:headEnd/>
              <a:tailEnd/>
            </a:ln>
          </p:spPr>
          <p:txBody>
            <a:bodyPr wrap="none" lIns="0" tIns="0" rIns="0" bIns="0"/>
            <a:lstStyle/>
            <a:p>
              <a:pPr algn="ctr"/>
              <a:r>
                <a:rPr lang="it-IT" sz="1500" b="1" dirty="0"/>
                <a:t>Sequenza di riconoscimento</a:t>
              </a:r>
            </a:p>
            <a:p>
              <a:pPr algn="ctr"/>
              <a:r>
                <a:rPr lang="it-IT" sz="1500" b="1" dirty="0"/>
                <a:t>dell’enzima di restrizione</a:t>
              </a:r>
              <a:endParaRPr lang="en-US" sz="1500" b="1" dirty="0"/>
            </a:p>
          </p:txBody>
        </p:sp>
        <p:sp>
          <p:nvSpPr>
            <p:cNvPr id="38919" name="Oval 6"/>
            <p:cNvSpPr>
              <a:spLocks noChangeArrowheads="1"/>
            </p:cNvSpPr>
            <p:nvPr/>
          </p:nvSpPr>
          <p:spPr bwMode="auto">
            <a:xfrm>
              <a:off x="2130425" y="752475"/>
              <a:ext cx="196850" cy="196850"/>
            </a:xfrm>
            <a:prstGeom prst="ellipse">
              <a:avLst/>
            </a:prstGeom>
            <a:solidFill>
              <a:srgbClr val="EF1A23"/>
            </a:solidFill>
            <a:ln w="9525">
              <a:noFill/>
              <a:round/>
              <a:headEnd/>
              <a:tailEnd/>
            </a:ln>
          </p:spPr>
          <p:txBody>
            <a:bodyPr wrap="none" anchor="ctr"/>
            <a:lstStyle/>
            <a:p>
              <a:endParaRPr lang="it-IT"/>
            </a:p>
          </p:txBody>
        </p:sp>
        <p:sp>
          <p:nvSpPr>
            <p:cNvPr id="38920" name="Text Box 7"/>
            <p:cNvSpPr txBox="1">
              <a:spLocks noChangeArrowheads="1"/>
            </p:cNvSpPr>
            <p:nvPr/>
          </p:nvSpPr>
          <p:spPr bwMode="auto">
            <a:xfrm>
              <a:off x="2184400" y="773113"/>
              <a:ext cx="88900" cy="173037"/>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1</a:t>
              </a:r>
            </a:p>
          </p:txBody>
        </p:sp>
        <p:sp>
          <p:nvSpPr>
            <p:cNvPr id="38921" name="Oval 8"/>
            <p:cNvSpPr>
              <a:spLocks noChangeArrowheads="1"/>
            </p:cNvSpPr>
            <p:nvPr/>
          </p:nvSpPr>
          <p:spPr bwMode="auto">
            <a:xfrm>
              <a:off x="2133600" y="2187575"/>
              <a:ext cx="196850" cy="196850"/>
            </a:xfrm>
            <a:prstGeom prst="ellipse">
              <a:avLst/>
            </a:prstGeom>
            <a:solidFill>
              <a:srgbClr val="EF1A23"/>
            </a:solidFill>
            <a:ln w="9525">
              <a:noFill/>
              <a:round/>
              <a:headEnd/>
              <a:tailEnd/>
            </a:ln>
          </p:spPr>
          <p:txBody>
            <a:bodyPr wrap="none" anchor="ctr"/>
            <a:lstStyle/>
            <a:p>
              <a:endParaRPr lang="it-IT"/>
            </a:p>
          </p:txBody>
        </p:sp>
        <p:sp>
          <p:nvSpPr>
            <p:cNvPr id="38922" name="Text Box 9"/>
            <p:cNvSpPr txBox="1">
              <a:spLocks noChangeArrowheads="1"/>
            </p:cNvSpPr>
            <p:nvPr/>
          </p:nvSpPr>
          <p:spPr bwMode="auto">
            <a:xfrm>
              <a:off x="2187575" y="2208213"/>
              <a:ext cx="88900" cy="173037"/>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2</a:t>
              </a:r>
            </a:p>
          </p:txBody>
        </p:sp>
        <p:sp>
          <p:nvSpPr>
            <p:cNvPr id="38923" name="AutoShape 10"/>
            <p:cNvSpPr>
              <a:spLocks/>
            </p:cNvSpPr>
            <p:nvPr/>
          </p:nvSpPr>
          <p:spPr bwMode="auto">
            <a:xfrm rot="-5419915">
              <a:off x="3920332" y="292893"/>
              <a:ext cx="114300" cy="614363"/>
            </a:xfrm>
            <a:prstGeom prst="rightBrace">
              <a:avLst>
                <a:gd name="adj1" fmla="val 44792"/>
                <a:gd name="adj2" fmla="val 50324"/>
              </a:avLst>
            </a:prstGeom>
            <a:noFill/>
            <a:ln w="25400">
              <a:solidFill>
                <a:schemeClr val="tx1"/>
              </a:solidFill>
              <a:round/>
              <a:headEnd/>
              <a:tailEnd/>
            </a:ln>
          </p:spPr>
          <p:txBody>
            <a:bodyPr wrap="none" anchor="ctr"/>
            <a:lstStyle/>
            <a:p>
              <a:endParaRPr lang="it-IT"/>
            </a:p>
          </p:txBody>
        </p:sp>
        <p:sp>
          <p:nvSpPr>
            <p:cNvPr id="38924" name="AutoShape 11"/>
            <p:cNvSpPr>
              <a:spLocks/>
            </p:cNvSpPr>
            <p:nvPr/>
          </p:nvSpPr>
          <p:spPr bwMode="auto">
            <a:xfrm rot="5060961">
              <a:off x="3542506" y="2175669"/>
              <a:ext cx="119063" cy="346075"/>
            </a:xfrm>
            <a:prstGeom prst="rightBrace">
              <a:avLst>
                <a:gd name="adj1" fmla="val 24222"/>
                <a:gd name="adj2" fmla="val 50324"/>
              </a:avLst>
            </a:prstGeom>
            <a:noFill/>
            <a:ln w="25400">
              <a:solidFill>
                <a:schemeClr val="tx1"/>
              </a:solidFill>
              <a:round/>
              <a:headEnd/>
              <a:tailEnd/>
            </a:ln>
          </p:spPr>
          <p:txBody>
            <a:bodyPr wrap="none" anchor="ctr"/>
            <a:lstStyle/>
            <a:p>
              <a:endParaRPr lang="it-IT"/>
            </a:p>
          </p:txBody>
        </p:sp>
        <p:sp>
          <p:nvSpPr>
            <p:cNvPr id="38925" name="Text Box 12"/>
            <p:cNvSpPr txBox="1">
              <a:spLocks noChangeArrowheads="1"/>
            </p:cNvSpPr>
            <p:nvPr/>
          </p:nvSpPr>
          <p:spPr bwMode="auto">
            <a:xfrm>
              <a:off x="2516188" y="709613"/>
              <a:ext cx="422275" cy="192087"/>
            </a:xfrm>
            <a:prstGeom prst="rect">
              <a:avLst/>
            </a:prstGeom>
            <a:noFill/>
            <a:ln w="9525">
              <a:noFill/>
              <a:miter lim="800000"/>
              <a:headEnd/>
              <a:tailEnd/>
            </a:ln>
          </p:spPr>
          <p:txBody>
            <a:bodyPr wrap="none" lIns="0" tIns="0" rIns="0" bIns="0"/>
            <a:lstStyle/>
            <a:p>
              <a:pPr algn="l">
                <a:lnSpc>
                  <a:spcPct val="90000"/>
                </a:lnSpc>
              </a:pPr>
              <a:r>
                <a:rPr lang="en-US" sz="1500" b="1"/>
                <a:t>DNA</a:t>
              </a:r>
            </a:p>
          </p:txBody>
        </p:sp>
        <p:sp>
          <p:nvSpPr>
            <p:cNvPr id="38926" name="Text Box 13"/>
            <p:cNvSpPr txBox="1">
              <a:spLocks noChangeArrowheads="1"/>
            </p:cNvSpPr>
            <p:nvPr/>
          </p:nvSpPr>
          <p:spPr bwMode="auto">
            <a:xfrm>
              <a:off x="1555750" y="1138238"/>
              <a:ext cx="2163763" cy="633412"/>
            </a:xfrm>
            <a:prstGeom prst="rect">
              <a:avLst/>
            </a:prstGeom>
            <a:noFill/>
            <a:ln w="9525">
              <a:noFill/>
              <a:miter lim="800000"/>
              <a:headEnd/>
              <a:tailEnd/>
            </a:ln>
          </p:spPr>
          <p:txBody>
            <a:bodyPr wrap="none" lIns="0" tIns="0" rIns="0" bIns="0"/>
            <a:lstStyle/>
            <a:p>
              <a:pPr algn="l"/>
              <a:r>
                <a:rPr lang="it-IT" sz="1500" b="1" dirty="0"/>
                <a:t>L’enzima di restrizione</a:t>
              </a:r>
            </a:p>
            <a:p>
              <a:pPr algn="l"/>
              <a:r>
                <a:rPr lang="it-IT" sz="1500" b="1" dirty="0"/>
                <a:t>taglia il DNA in frammenti</a:t>
              </a:r>
              <a:endParaRPr lang="en-US" sz="1500" b="1" dirty="0"/>
            </a:p>
          </p:txBody>
        </p:sp>
        <p:sp>
          <p:nvSpPr>
            <p:cNvPr id="38927" name="Text Box 14"/>
            <p:cNvSpPr txBox="1">
              <a:spLocks noChangeArrowheads="1"/>
            </p:cNvSpPr>
            <p:nvPr/>
          </p:nvSpPr>
          <p:spPr bwMode="auto">
            <a:xfrm>
              <a:off x="2814638" y="2430463"/>
              <a:ext cx="1412875" cy="200025"/>
            </a:xfrm>
            <a:prstGeom prst="rect">
              <a:avLst/>
            </a:prstGeom>
            <a:noFill/>
            <a:ln w="9525">
              <a:noFill/>
              <a:miter lim="800000"/>
              <a:headEnd/>
              <a:tailEnd/>
            </a:ln>
          </p:spPr>
          <p:txBody>
            <a:bodyPr wrap="none" lIns="0" tIns="0" rIns="0" bIns="0"/>
            <a:lstStyle/>
            <a:p>
              <a:pPr algn="l">
                <a:lnSpc>
                  <a:spcPct val="90000"/>
                </a:lnSpc>
              </a:pPr>
              <a:r>
                <a:rPr lang="it-IT" sz="1500" b="1"/>
                <a:t>Estremità coesiva</a:t>
              </a:r>
              <a:endParaRPr lang="en-US" sz="1500" b="1"/>
            </a:p>
          </p:txBody>
        </p:sp>
        <p:sp>
          <p:nvSpPr>
            <p:cNvPr id="38928" name="Oval 15"/>
            <p:cNvSpPr>
              <a:spLocks noChangeArrowheads="1"/>
            </p:cNvSpPr>
            <p:nvPr/>
          </p:nvSpPr>
          <p:spPr bwMode="auto">
            <a:xfrm>
              <a:off x="4048125" y="3078163"/>
              <a:ext cx="196850" cy="196850"/>
            </a:xfrm>
            <a:prstGeom prst="ellipse">
              <a:avLst/>
            </a:prstGeom>
            <a:solidFill>
              <a:srgbClr val="EF1A23"/>
            </a:solidFill>
            <a:ln w="9525">
              <a:noFill/>
              <a:round/>
              <a:headEnd/>
              <a:tailEnd/>
            </a:ln>
          </p:spPr>
          <p:txBody>
            <a:bodyPr wrap="none" anchor="ctr"/>
            <a:lstStyle/>
            <a:p>
              <a:endParaRPr lang="it-IT"/>
            </a:p>
          </p:txBody>
        </p:sp>
        <p:sp>
          <p:nvSpPr>
            <p:cNvPr id="38929" name="Text Box 16"/>
            <p:cNvSpPr txBox="1">
              <a:spLocks noChangeArrowheads="1"/>
            </p:cNvSpPr>
            <p:nvPr/>
          </p:nvSpPr>
          <p:spPr bwMode="auto">
            <a:xfrm>
              <a:off x="4105275" y="3101975"/>
              <a:ext cx="88900" cy="173038"/>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3</a:t>
              </a:r>
            </a:p>
          </p:txBody>
        </p:sp>
        <p:sp>
          <p:nvSpPr>
            <p:cNvPr id="38930" name="Text Box 17"/>
            <p:cNvSpPr txBox="1">
              <a:spLocks noChangeArrowheads="1"/>
            </p:cNvSpPr>
            <p:nvPr/>
          </p:nvSpPr>
          <p:spPr bwMode="auto">
            <a:xfrm>
              <a:off x="1593850" y="2824163"/>
              <a:ext cx="2122488" cy="633412"/>
            </a:xfrm>
            <a:prstGeom prst="rect">
              <a:avLst/>
            </a:prstGeom>
            <a:noFill/>
            <a:ln w="9525">
              <a:noFill/>
              <a:miter lim="800000"/>
              <a:headEnd/>
              <a:tailEnd/>
            </a:ln>
          </p:spPr>
          <p:txBody>
            <a:bodyPr wrap="none" lIns="0" tIns="0" rIns="0" bIns="0"/>
            <a:lstStyle/>
            <a:p>
              <a:pPr algn="l"/>
              <a:r>
                <a:rPr lang="it-IT" sz="1500" b="1" dirty="0"/>
                <a:t>Aggiunta di un </a:t>
              </a:r>
            </a:p>
            <a:p>
              <a:pPr algn="l"/>
              <a:r>
                <a:rPr lang="it-IT" sz="1500" b="1" dirty="0"/>
                <a:t>frammento di DNA </a:t>
              </a:r>
            </a:p>
            <a:p>
              <a:pPr algn="l"/>
              <a:r>
                <a:rPr lang="it-IT" sz="1500" b="1" dirty="0"/>
                <a:t>proveniente da </a:t>
              </a:r>
            </a:p>
            <a:p>
              <a:pPr algn="l"/>
              <a:r>
                <a:rPr lang="it-IT" sz="1500" b="1" dirty="0"/>
                <a:t>un’altra fonte</a:t>
              </a:r>
              <a:endParaRPr lang="en-US" sz="1500" b="1" dirty="0"/>
            </a:p>
          </p:txBody>
        </p:sp>
      </p:grpSp>
      <p:sp>
        <p:nvSpPr>
          <p:cNvPr id="38916" name="Segnaposto numero diapositiva 17"/>
          <p:cNvSpPr>
            <a:spLocks noGrp="1"/>
          </p:cNvSpPr>
          <p:nvPr>
            <p:ph type="sldNum" sz="quarter" idx="10"/>
          </p:nvPr>
        </p:nvSpPr>
        <p:spPr>
          <a:noFill/>
        </p:spPr>
        <p:txBody>
          <a:bodyPr/>
          <a:lstStyle/>
          <a:p>
            <a:fld id="{93108EAE-BC76-4EFA-A3F6-4802F7ABC415}" type="slidenum">
              <a:rPr lang="it-IT" smtClean="0">
                <a:latin typeface="Times New Roman" pitchFamily="18" charset="0"/>
              </a:rPr>
              <a:pPr/>
              <a:t>31</a:t>
            </a:fld>
            <a:endParaRPr lang="it-IT">
              <a:latin typeface="Times New Roman" pitchFamily="18" charset="0"/>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grpSp>
        <p:nvGrpSpPr>
          <p:cNvPr id="2" name="Group 1"/>
          <p:cNvGrpSpPr>
            <a:grpSpLocks/>
          </p:cNvGrpSpPr>
          <p:nvPr/>
        </p:nvGrpSpPr>
        <p:grpSpPr bwMode="auto">
          <a:xfrm>
            <a:off x="1563688" y="125413"/>
            <a:ext cx="5638800" cy="6400800"/>
            <a:chOff x="1563688" y="125413"/>
            <a:chExt cx="5638800" cy="6592887"/>
          </a:xfrm>
        </p:grpSpPr>
        <p:pic>
          <p:nvPicPr>
            <p:cNvPr id="39941" name="Picture 4" descr="12_02RecombinantDNA_3-U"/>
            <p:cNvPicPr>
              <a:picLocks noChangeAspect="1" noChangeArrowheads="1"/>
            </p:cNvPicPr>
            <p:nvPr/>
          </p:nvPicPr>
          <p:blipFill>
            <a:blip r:embed="rId5" cstate="print"/>
            <a:srcRect/>
            <a:stretch>
              <a:fillRect/>
            </a:stretch>
          </p:blipFill>
          <p:spPr bwMode="auto">
            <a:xfrm>
              <a:off x="1941513" y="139700"/>
              <a:ext cx="5260975" cy="6578600"/>
            </a:xfrm>
            <a:prstGeom prst="rect">
              <a:avLst/>
            </a:prstGeom>
            <a:noFill/>
            <a:ln w="9525">
              <a:noFill/>
              <a:miter lim="800000"/>
              <a:headEnd/>
              <a:tailEnd/>
            </a:ln>
          </p:spPr>
        </p:pic>
        <p:sp>
          <p:nvSpPr>
            <p:cNvPr id="39942" name="Text Box 5"/>
            <p:cNvSpPr txBox="1">
              <a:spLocks noChangeArrowheads="1"/>
            </p:cNvSpPr>
            <p:nvPr/>
          </p:nvSpPr>
          <p:spPr bwMode="auto">
            <a:xfrm>
              <a:off x="2986088" y="125413"/>
              <a:ext cx="1993900" cy="506412"/>
            </a:xfrm>
            <a:prstGeom prst="rect">
              <a:avLst/>
            </a:prstGeom>
            <a:noFill/>
            <a:ln w="9525">
              <a:noFill/>
              <a:miter lim="800000"/>
              <a:headEnd/>
              <a:tailEnd/>
            </a:ln>
          </p:spPr>
          <p:txBody>
            <a:bodyPr wrap="none" lIns="0" tIns="0" rIns="0" bIns="0"/>
            <a:lstStyle/>
            <a:p>
              <a:pPr algn="ctr"/>
              <a:r>
                <a:rPr lang="it-IT" sz="1500" b="1"/>
                <a:t>Sequenza di riconoscimento</a:t>
              </a:r>
            </a:p>
            <a:p>
              <a:pPr algn="ctr"/>
              <a:r>
                <a:rPr lang="it-IT" sz="1500" b="1"/>
                <a:t>dell’enzima di restrizione</a:t>
              </a:r>
              <a:endParaRPr lang="en-US" sz="1500" b="1"/>
            </a:p>
          </p:txBody>
        </p:sp>
        <p:sp>
          <p:nvSpPr>
            <p:cNvPr id="39943" name="Oval 6"/>
            <p:cNvSpPr>
              <a:spLocks noChangeArrowheads="1"/>
            </p:cNvSpPr>
            <p:nvPr/>
          </p:nvSpPr>
          <p:spPr bwMode="auto">
            <a:xfrm>
              <a:off x="2130425" y="752475"/>
              <a:ext cx="196850" cy="196850"/>
            </a:xfrm>
            <a:prstGeom prst="ellipse">
              <a:avLst/>
            </a:prstGeom>
            <a:solidFill>
              <a:srgbClr val="EF1A23"/>
            </a:solidFill>
            <a:ln w="9525">
              <a:noFill/>
              <a:round/>
              <a:headEnd/>
              <a:tailEnd/>
            </a:ln>
          </p:spPr>
          <p:txBody>
            <a:bodyPr wrap="none" anchor="ctr"/>
            <a:lstStyle/>
            <a:p>
              <a:endParaRPr lang="it-IT"/>
            </a:p>
          </p:txBody>
        </p:sp>
        <p:sp>
          <p:nvSpPr>
            <p:cNvPr id="39944" name="Text Box 7"/>
            <p:cNvSpPr txBox="1">
              <a:spLocks noChangeArrowheads="1"/>
            </p:cNvSpPr>
            <p:nvPr/>
          </p:nvSpPr>
          <p:spPr bwMode="auto">
            <a:xfrm>
              <a:off x="2184400" y="773113"/>
              <a:ext cx="88900" cy="173037"/>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1</a:t>
              </a:r>
            </a:p>
          </p:txBody>
        </p:sp>
        <p:sp>
          <p:nvSpPr>
            <p:cNvPr id="39945" name="Oval 8"/>
            <p:cNvSpPr>
              <a:spLocks noChangeArrowheads="1"/>
            </p:cNvSpPr>
            <p:nvPr/>
          </p:nvSpPr>
          <p:spPr bwMode="auto">
            <a:xfrm>
              <a:off x="2133600" y="2187575"/>
              <a:ext cx="196850" cy="196850"/>
            </a:xfrm>
            <a:prstGeom prst="ellipse">
              <a:avLst/>
            </a:prstGeom>
            <a:solidFill>
              <a:srgbClr val="EF1A23"/>
            </a:solidFill>
            <a:ln w="9525">
              <a:noFill/>
              <a:round/>
              <a:headEnd/>
              <a:tailEnd/>
            </a:ln>
          </p:spPr>
          <p:txBody>
            <a:bodyPr wrap="none" anchor="ctr"/>
            <a:lstStyle/>
            <a:p>
              <a:endParaRPr lang="it-IT"/>
            </a:p>
          </p:txBody>
        </p:sp>
        <p:sp>
          <p:nvSpPr>
            <p:cNvPr id="39946" name="Text Box 9"/>
            <p:cNvSpPr txBox="1">
              <a:spLocks noChangeArrowheads="1"/>
            </p:cNvSpPr>
            <p:nvPr/>
          </p:nvSpPr>
          <p:spPr bwMode="auto">
            <a:xfrm>
              <a:off x="2187575" y="2208213"/>
              <a:ext cx="88900" cy="173037"/>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2</a:t>
              </a:r>
            </a:p>
          </p:txBody>
        </p:sp>
        <p:sp>
          <p:nvSpPr>
            <p:cNvPr id="39947" name="AutoShape 10"/>
            <p:cNvSpPr>
              <a:spLocks/>
            </p:cNvSpPr>
            <p:nvPr/>
          </p:nvSpPr>
          <p:spPr bwMode="auto">
            <a:xfrm rot="-5419915">
              <a:off x="3920332" y="292893"/>
              <a:ext cx="114300" cy="614363"/>
            </a:xfrm>
            <a:prstGeom prst="rightBrace">
              <a:avLst>
                <a:gd name="adj1" fmla="val 44792"/>
                <a:gd name="adj2" fmla="val 50324"/>
              </a:avLst>
            </a:prstGeom>
            <a:noFill/>
            <a:ln w="25400">
              <a:solidFill>
                <a:schemeClr val="tx1"/>
              </a:solidFill>
              <a:round/>
              <a:headEnd/>
              <a:tailEnd/>
            </a:ln>
          </p:spPr>
          <p:txBody>
            <a:bodyPr wrap="none" anchor="ctr"/>
            <a:lstStyle/>
            <a:p>
              <a:endParaRPr lang="it-IT"/>
            </a:p>
          </p:txBody>
        </p:sp>
        <p:sp>
          <p:nvSpPr>
            <p:cNvPr id="39948" name="AutoShape 11"/>
            <p:cNvSpPr>
              <a:spLocks/>
            </p:cNvSpPr>
            <p:nvPr/>
          </p:nvSpPr>
          <p:spPr bwMode="auto">
            <a:xfrm rot="5060961">
              <a:off x="3542506" y="2175669"/>
              <a:ext cx="119063" cy="346075"/>
            </a:xfrm>
            <a:prstGeom prst="rightBrace">
              <a:avLst>
                <a:gd name="adj1" fmla="val 24222"/>
                <a:gd name="adj2" fmla="val 50324"/>
              </a:avLst>
            </a:prstGeom>
            <a:noFill/>
            <a:ln w="25400">
              <a:solidFill>
                <a:schemeClr val="tx1"/>
              </a:solidFill>
              <a:round/>
              <a:headEnd/>
              <a:tailEnd/>
            </a:ln>
          </p:spPr>
          <p:txBody>
            <a:bodyPr wrap="none" anchor="ctr"/>
            <a:lstStyle/>
            <a:p>
              <a:endParaRPr lang="it-IT"/>
            </a:p>
          </p:txBody>
        </p:sp>
        <p:sp>
          <p:nvSpPr>
            <p:cNvPr id="39949" name="Text Box 12"/>
            <p:cNvSpPr txBox="1">
              <a:spLocks noChangeArrowheads="1"/>
            </p:cNvSpPr>
            <p:nvPr/>
          </p:nvSpPr>
          <p:spPr bwMode="auto">
            <a:xfrm>
              <a:off x="2516188" y="709613"/>
              <a:ext cx="422275" cy="192087"/>
            </a:xfrm>
            <a:prstGeom prst="rect">
              <a:avLst/>
            </a:prstGeom>
            <a:noFill/>
            <a:ln w="9525">
              <a:noFill/>
              <a:miter lim="800000"/>
              <a:headEnd/>
              <a:tailEnd/>
            </a:ln>
          </p:spPr>
          <p:txBody>
            <a:bodyPr wrap="none" lIns="0" tIns="0" rIns="0" bIns="0"/>
            <a:lstStyle/>
            <a:p>
              <a:pPr algn="l">
                <a:lnSpc>
                  <a:spcPct val="90000"/>
                </a:lnSpc>
              </a:pPr>
              <a:r>
                <a:rPr lang="en-US" sz="1500" b="1"/>
                <a:t>DNA</a:t>
              </a:r>
            </a:p>
          </p:txBody>
        </p:sp>
        <p:sp>
          <p:nvSpPr>
            <p:cNvPr id="39950" name="Text Box 13"/>
            <p:cNvSpPr txBox="1">
              <a:spLocks noChangeArrowheads="1"/>
            </p:cNvSpPr>
            <p:nvPr/>
          </p:nvSpPr>
          <p:spPr bwMode="auto">
            <a:xfrm>
              <a:off x="1563688" y="1138238"/>
              <a:ext cx="2155825" cy="633412"/>
            </a:xfrm>
            <a:prstGeom prst="rect">
              <a:avLst/>
            </a:prstGeom>
            <a:noFill/>
            <a:ln w="9525">
              <a:noFill/>
              <a:miter lim="800000"/>
              <a:headEnd/>
              <a:tailEnd/>
            </a:ln>
          </p:spPr>
          <p:txBody>
            <a:bodyPr wrap="none" lIns="0" tIns="0" rIns="0" bIns="0"/>
            <a:lstStyle/>
            <a:p>
              <a:pPr algn="l"/>
              <a:r>
                <a:rPr lang="it-IT" sz="1500" b="1"/>
                <a:t>L’enzima di restrizione</a:t>
              </a:r>
            </a:p>
            <a:p>
              <a:pPr algn="l"/>
              <a:r>
                <a:rPr lang="it-IT" sz="1500" b="1"/>
                <a:t>taglia il DNA in frammenti</a:t>
              </a:r>
              <a:endParaRPr lang="en-US" sz="1500" b="1"/>
            </a:p>
          </p:txBody>
        </p:sp>
        <p:sp>
          <p:nvSpPr>
            <p:cNvPr id="39951" name="Text Box 14"/>
            <p:cNvSpPr txBox="1">
              <a:spLocks noChangeArrowheads="1"/>
            </p:cNvSpPr>
            <p:nvPr/>
          </p:nvSpPr>
          <p:spPr bwMode="auto">
            <a:xfrm>
              <a:off x="2814638" y="2420938"/>
              <a:ext cx="1412875" cy="192087"/>
            </a:xfrm>
            <a:prstGeom prst="rect">
              <a:avLst/>
            </a:prstGeom>
            <a:noFill/>
            <a:ln w="9525">
              <a:noFill/>
              <a:miter lim="800000"/>
              <a:headEnd/>
              <a:tailEnd/>
            </a:ln>
          </p:spPr>
          <p:txBody>
            <a:bodyPr wrap="none" lIns="0" tIns="0" rIns="0" bIns="0"/>
            <a:lstStyle/>
            <a:p>
              <a:pPr algn="l">
                <a:lnSpc>
                  <a:spcPct val="90000"/>
                </a:lnSpc>
              </a:pPr>
              <a:r>
                <a:rPr lang="it-IT" sz="1500" b="1"/>
                <a:t>Estremità coesiva</a:t>
              </a:r>
              <a:endParaRPr lang="en-US" sz="1500" b="1"/>
            </a:p>
          </p:txBody>
        </p:sp>
        <p:sp>
          <p:nvSpPr>
            <p:cNvPr id="39952" name="Oval 15"/>
            <p:cNvSpPr>
              <a:spLocks noChangeArrowheads="1"/>
            </p:cNvSpPr>
            <p:nvPr/>
          </p:nvSpPr>
          <p:spPr bwMode="auto">
            <a:xfrm>
              <a:off x="4048125" y="3078163"/>
              <a:ext cx="196850" cy="196850"/>
            </a:xfrm>
            <a:prstGeom prst="ellipse">
              <a:avLst/>
            </a:prstGeom>
            <a:solidFill>
              <a:srgbClr val="EF1A23"/>
            </a:solidFill>
            <a:ln w="9525">
              <a:noFill/>
              <a:round/>
              <a:headEnd/>
              <a:tailEnd/>
            </a:ln>
          </p:spPr>
          <p:txBody>
            <a:bodyPr wrap="none" anchor="ctr"/>
            <a:lstStyle/>
            <a:p>
              <a:endParaRPr lang="it-IT"/>
            </a:p>
          </p:txBody>
        </p:sp>
        <p:sp>
          <p:nvSpPr>
            <p:cNvPr id="39953" name="Text Box 16"/>
            <p:cNvSpPr txBox="1">
              <a:spLocks noChangeArrowheads="1"/>
            </p:cNvSpPr>
            <p:nvPr/>
          </p:nvSpPr>
          <p:spPr bwMode="auto">
            <a:xfrm>
              <a:off x="4105275" y="3101975"/>
              <a:ext cx="88900" cy="173038"/>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3</a:t>
              </a:r>
            </a:p>
          </p:txBody>
        </p:sp>
        <p:sp>
          <p:nvSpPr>
            <p:cNvPr id="39954" name="Text Box 17"/>
            <p:cNvSpPr txBox="1">
              <a:spLocks noChangeArrowheads="1"/>
            </p:cNvSpPr>
            <p:nvPr/>
          </p:nvSpPr>
          <p:spPr bwMode="auto">
            <a:xfrm>
              <a:off x="1609725" y="2790825"/>
              <a:ext cx="2106613" cy="666750"/>
            </a:xfrm>
            <a:prstGeom prst="rect">
              <a:avLst/>
            </a:prstGeom>
            <a:noFill/>
            <a:ln w="9525">
              <a:noFill/>
              <a:miter lim="800000"/>
              <a:headEnd/>
              <a:tailEnd/>
            </a:ln>
          </p:spPr>
          <p:txBody>
            <a:bodyPr wrap="none" lIns="0" tIns="0" rIns="0" bIns="0"/>
            <a:lstStyle/>
            <a:p>
              <a:pPr algn="l"/>
              <a:r>
                <a:rPr lang="it-IT" sz="1500" b="1"/>
                <a:t>Aggiunta di un </a:t>
              </a:r>
            </a:p>
            <a:p>
              <a:pPr algn="l"/>
              <a:r>
                <a:rPr lang="it-IT" sz="1500" b="1"/>
                <a:t>frammento di DNA </a:t>
              </a:r>
            </a:p>
            <a:p>
              <a:pPr algn="l"/>
              <a:r>
                <a:rPr lang="it-IT" sz="1500" b="1"/>
                <a:t>proveniente da </a:t>
              </a:r>
            </a:p>
            <a:p>
              <a:pPr algn="l"/>
              <a:r>
                <a:rPr lang="it-IT" sz="1500" b="1"/>
                <a:t>un’altra fonte</a:t>
              </a:r>
              <a:endParaRPr lang="en-US" sz="1500" b="1"/>
            </a:p>
          </p:txBody>
        </p:sp>
        <p:sp>
          <p:nvSpPr>
            <p:cNvPr id="39955" name="Oval 18"/>
            <p:cNvSpPr>
              <a:spLocks noChangeArrowheads="1"/>
            </p:cNvSpPr>
            <p:nvPr/>
          </p:nvSpPr>
          <p:spPr bwMode="auto">
            <a:xfrm>
              <a:off x="2133600" y="4884738"/>
              <a:ext cx="196850" cy="196850"/>
            </a:xfrm>
            <a:prstGeom prst="ellipse">
              <a:avLst/>
            </a:prstGeom>
            <a:solidFill>
              <a:srgbClr val="EF1A23"/>
            </a:solidFill>
            <a:ln w="9525">
              <a:noFill/>
              <a:round/>
              <a:headEnd/>
              <a:tailEnd/>
            </a:ln>
          </p:spPr>
          <p:txBody>
            <a:bodyPr wrap="none" anchor="ctr"/>
            <a:lstStyle/>
            <a:p>
              <a:endParaRPr lang="it-IT"/>
            </a:p>
          </p:txBody>
        </p:sp>
        <p:sp>
          <p:nvSpPr>
            <p:cNvPr id="39956" name="Text Box 19"/>
            <p:cNvSpPr txBox="1">
              <a:spLocks noChangeArrowheads="1"/>
            </p:cNvSpPr>
            <p:nvPr/>
          </p:nvSpPr>
          <p:spPr bwMode="auto">
            <a:xfrm>
              <a:off x="2184400" y="4908550"/>
              <a:ext cx="88900" cy="173038"/>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4</a:t>
              </a:r>
            </a:p>
          </p:txBody>
        </p:sp>
        <p:sp>
          <p:nvSpPr>
            <p:cNvPr id="39957" name="Text Box 20"/>
            <p:cNvSpPr txBox="1">
              <a:spLocks noChangeArrowheads="1"/>
            </p:cNvSpPr>
            <p:nvPr/>
          </p:nvSpPr>
          <p:spPr bwMode="auto">
            <a:xfrm>
              <a:off x="1619250" y="3871913"/>
              <a:ext cx="1792288" cy="881062"/>
            </a:xfrm>
            <a:prstGeom prst="rect">
              <a:avLst/>
            </a:prstGeom>
            <a:noFill/>
            <a:ln w="9525">
              <a:noFill/>
              <a:miter lim="800000"/>
              <a:headEnd/>
              <a:tailEnd/>
            </a:ln>
          </p:spPr>
          <p:txBody>
            <a:bodyPr wrap="none" lIns="0" tIns="0" rIns="0" bIns="0"/>
            <a:lstStyle/>
            <a:p>
              <a:pPr algn="l"/>
              <a:r>
                <a:rPr lang="it-IT" sz="1500" b="1"/>
                <a:t>Due (o più) frammenti</a:t>
              </a:r>
            </a:p>
            <a:p>
              <a:pPr algn="l"/>
              <a:r>
                <a:rPr lang="it-IT" sz="1500" b="1"/>
                <a:t>si legano mediante</a:t>
              </a:r>
            </a:p>
            <a:p>
              <a:pPr algn="l"/>
              <a:r>
                <a:rPr lang="it-IT" sz="1500" b="1"/>
                <a:t>appaiamento delle basi </a:t>
              </a:r>
            </a:p>
            <a:p>
              <a:pPr algn="l"/>
              <a:r>
                <a:rPr lang="it-IT" sz="1500" b="1"/>
                <a:t>complementari</a:t>
              </a:r>
              <a:endParaRPr lang="en-US" sz="1500" b="1"/>
            </a:p>
          </p:txBody>
        </p:sp>
      </p:grpSp>
      <p:sp>
        <p:nvSpPr>
          <p:cNvPr id="39940" name="Segnaposto numero diapositiva 20"/>
          <p:cNvSpPr>
            <a:spLocks noGrp="1"/>
          </p:cNvSpPr>
          <p:nvPr>
            <p:ph type="sldNum" sz="quarter" idx="10"/>
          </p:nvPr>
        </p:nvSpPr>
        <p:spPr>
          <a:noFill/>
        </p:spPr>
        <p:txBody>
          <a:bodyPr/>
          <a:lstStyle/>
          <a:p>
            <a:fld id="{46B6AC63-9A76-4D5A-8F0F-A200A02CAF40}" type="slidenum">
              <a:rPr lang="it-IT" smtClean="0">
                <a:latin typeface="Times New Roman" pitchFamily="18" charset="0"/>
              </a:rPr>
              <a:pPr/>
              <a:t>32</a:t>
            </a:fld>
            <a:endParaRPr lang="it-IT">
              <a:latin typeface="Times New Roman" pitchFamily="18" charset="0"/>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grpSp>
        <p:nvGrpSpPr>
          <p:cNvPr id="2" name="Group 1"/>
          <p:cNvGrpSpPr>
            <a:grpSpLocks/>
          </p:cNvGrpSpPr>
          <p:nvPr/>
        </p:nvGrpSpPr>
        <p:grpSpPr bwMode="auto">
          <a:xfrm>
            <a:off x="1543050" y="117475"/>
            <a:ext cx="5659438" cy="6400800"/>
            <a:chOff x="1543050" y="117475"/>
            <a:chExt cx="5659438" cy="6600825"/>
          </a:xfrm>
        </p:grpSpPr>
        <p:pic>
          <p:nvPicPr>
            <p:cNvPr id="40965" name="Picture 4" descr="12_02RecombinantDNA_4-U"/>
            <p:cNvPicPr>
              <a:picLocks noChangeAspect="1" noChangeArrowheads="1"/>
            </p:cNvPicPr>
            <p:nvPr/>
          </p:nvPicPr>
          <p:blipFill>
            <a:blip r:embed="rId5" cstate="print"/>
            <a:srcRect/>
            <a:stretch>
              <a:fillRect/>
            </a:stretch>
          </p:blipFill>
          <p:spPr bwMode="auto">
            <a:xfrm>
              <a:off x="1941513" y="139700"/>
              <a:ext cx="5260975" cy="6578600"/>
            </a:xfrm>
            <a:prstGeom prst="rect">
              <a:avLst/>
            </a:prstGeom>
            <a:noFill/>
            <a:ln w="9525">
              <a:noFill/>
              <a:miter lim="800000"/>
              <a:headEnd/>
              <a:tailEnd/>
            </a:ln>
          </p:spPr>
        </p:pic>
        <p:sp>
          <p:nvSpPr>
            <p:cNvPr id="40966" name="Text Box 5"/>
            <p:cNvSpPr txBox="1">
              <a:spLocks noChangeArrowheads="1"/>
            </p:cNvSpPr>
            <p:nvPr/>
          </p:nvSpPr>
          <p:spPr bwMode="auto">
            <a:xfrm>
              <a:off x="2986088" y="117475"/>
              <a:ext cx="1993900" cy="514350"/>
            </a:xfrm>
            <a:prstGeom prst="rect">
              <a:avLst/>
            </a:prstGeom>
            <a:noFill/>
            <a:ln w="9525">
              <a:noFill/>
              <a:miter lim="800000"/>
              <a:headEnd/>
              <a:tailEnd/>
            </a:ln>
          </p:spPr>
          <p:txBody>
            <a:bodyPr wrap="none" lIns="0" tIns="0" rIns="0" bIns="0"/>
            <a:lstStyle/>
            <a:p>
              <a:pPr algn="ctr"/>
              <a:r>
                <a:rPr lang="it-IT" sz="1500" b="1"/>
                <a:t>Sequenza di riconoscimento</a:t>
              </a:r>
            </a:p>
            <a:p>
              <a:pPr algn="ctr"/>
              <a:r>
                <a:rPr lang="it-IT" sz="1500" b="1"/>
                <a:t>dell’enzima di restrizione</a:t>
              </a:r>
              <a:endParaRPr lang="en-US" sz="1500" b="1"/>
            </a:p>
          </p:txBody>
        </p:sp>
        <p:sp>
          <p:nvSpPr>
            <p:cNvPr id="40967" name="Oval 6"/>
            <p:cNvSpPr>
              <a:spLocks noChangeArrowheads="1"/>
            </p:cNvSpPr>
            <p:nvPr/>
          </p:nvSpPr>
          <p:spPr bwMode="auto">
            <a:xfrm>
              <a:off x="2130425" y="752475"/>
              <a:ext cx="196850" cy="196850"/>
            </a:xfrm>
            <a:prstGeom prst="ellipse">
              <a:avLst/>
            </a:prstGeom>
            <a:solidFill>
              <a:srgbClr val="EF1A23"/>
            </a:solidFill>
            <a:ln w="9525">
              <a:noFill/>
              <a:round/>
              <a:headEnd/>
              <a:tailEnd/>
            </a:ln>
          </p:spPr>
          <p:txBody>
            <a:bodyPr wrap="none" anchor="ctr"/>
            <a:lstStyle/>
            <a:p>
              <a:endParaRPr lang="it-IT"/>
            </a:p>
          </p:txBody>
        </p:sp>
        <p:sp>
          <p:nvSpPr>
            <p:cNvPr id="40968" name="Text Box 7"/>
            <p:cNvSpPr txBox="1">
              <a:spLocks noChangeArrowheads="1"/>
            </p:cNvSpPr>
            <p:nvPr/>
          </p:nvSpPr>
          <p:spPr bwMode="auto">
            <a:xfrm>
              <a:off x="2184400" y="773113"/>
              <a:ext cx="88900" cy="173037"/>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1</a:t>
              </a:r>
            </a:p>
          </p:txBody>
        </p:sp>
        <p:sp>
          <p:nvSpPr>
            <p:cNvPr id="40969" name="Oval 8"/>
            <p:cNvSpPr>
              <a:spLocks noChangeArrowheads="1"/>
            </p:cNvSpPr>
            <p:nvPr/>
          </p:nvSpPr>
          <p:spPr bwMode="auto">
            <a:xfrm>
              <a:off x="2133600" y="2187575"/>
              <a:ext cx="196850" cy="196850"/>
            </a:xfrm>
            <a:prstGeom prst="ellipse">
              <a:avLst/>
            </a:prstGeom>
            <a:solidFill>
              <a:srgbClr val="EF1A23"/>
            </a:solidFill>
            <a:ln w="9525">
              <a:noFill/>
              <a:round/>
              <a:headEnd/>
              <a:tailEnd/>
            </a:ln>
          </p:spPr>
          <p:txBody>
            <a:bodyPr wrap="none" anchor="ctr"/>
            <a:lstStyle/>
            <a:p>
              <a:endParaRPr lang="it-IT"/>
            </a:p>
          </p:txBody>
        </p:sp>
        <p:sp>
          <p:nvSpPr>
            <p:cNvPr id="40970" name="Text Box 9"/>
            <p:cNvSpPr txBox="1">
              <a:spLocks noChangeArrowheads="1"/>
            </p:cNvSpPr>
            <p:nvPr/>
          </p:nvSpPr>
          <p:spPr bwMode="auto">
            <a:xfrm>
              <a:off x="2187575" y="2208213"/>
              <a:ext cx="88900" cy="173037"/>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2</a:t>
              </a:r>
            </a:p>
          </p:txBody>
        </p:sp>
        <p:sp>
          <p:nvSpPr>
            <p:cNvPr id="40971" name="AutoShape 10"/>
            <p:cNvSpPr>
              <a:spLocks/>
            </p:cNvSpPr>
            <p:nvPr/>
          </p:nvSpPr>
          <p:spPr bwMode="auto">
            <a:xfrm rot="-5419915">
              <a:off x="3920332" y="292893"/>
              <a:ext cx="114300" cy="614363"/>
            </a:xfrm>
            <a:prstGeom prst="rightBrace">
              <a:avLst>
                <a:gd name="adj1" fmla="val 44792"/>
                <a:gd name="adj2" fmla="val 50324"/>
              </a:avLst>
            </a:prstGeom>
            <a:noFill/>
            <a:ln w="25400">
              <a:solidFill>
                <a:schemeClr val="tx1"/>
              </a:solidFill>
              <a:round/>
              <a:headEnd/>
              <a:tailEnd/>
            </a:ln>
          </p:spPr>
          <p:txBody>
            <a:bodyPr wrap="none" anchor="ctr"/>
            <a:lstStyle/>
            <a:p>
              <a:endParaRPr lang="it-IT"/>
            </a:p>
          </p:txBody>
        </p:sp>
        <p:sp>
          <p:nvSpPr>
            <p:cNvPr id="40972" name="AutoShape 11"/>
            <p:cNvSpPr>
              <a:spLocks/>
            </p:cNvSpPr>
            <p:nvPr/>
          </p:nvSpPr>
          <p:spPr bwMode="auto">
            <a:xfrm rot="5060961">
              <a:off x="3542506" y="2175669"/>
              <a:ext cx="119063" cy="346075"/>
            </a:xfrm>
            <a:prstGeom prst="rightBrace">
              <a:avLst>
                <a:gd name="adj1" fmla="val 24222"/>
                <a:gd name="adj2" fmla="val 50324"/>
              </a:avLst>
            </a:prstGeom>
            <a:noFill/>
            <a:ln w="25400">
              <a:solidFill>
                <a:schemeClr val="tx1"/>
              </a:solidFill>
              <a:round/>
              <a:headEnd/>
              <a:tailEnd/>
            </a:ln>
          </p:spPr>
          <p:txBody>
            <a:bodyPr wrap="none" anchor="ctr"/>
            <a:lstStyle/>
            <a:p>
              <a:endParaRPr lang="it-IT"/>
            </a:p>
          </p:txBody>
        </p:sp>
        <p:sp>
          <p:nvSpPr>
            <p:cNvPr id="40973" name="Text Box 12"/>
            <p:cNvSpPr txBox="1">
              <a:spLocks noChangeArrowheads="1"/>
            </p:cNvSpPr>
            <p:nvPr/>
          </p:nvSpPr>
          <p:spPr bwMode="auto">
            <a:xfrm>
              <a:off x="2516188" y="709613"/>
              <a:ext cx="422275" cy="192087"/>
            </a:xfrm>
            <a:prstGeom prst="rect">
              <a:avLst/>
            </a:prstGeom>
            <a:noFill/>
            <a:ln w="9525">
              <a:noFill/>
              <a:miter lim="800000"/>
              <a:headEnd/>
              <a:tailEnd/>
            </a:ln>
          </p:spPr>
          <p:txBody>
            <a:bodyPr wrap="none" lIns="0" tIns="0" rIns="0" bIns="0"/>
            <a:lstStyle/>
            <a:p>
              <a:pPr algn="l">
                <a:lnSpc>
                  <a:spcPct val="90000"/>
                </a:lnSpc>
              </a:pPr>
              <a:r>
                <a:rPr lang="en-US" sz="1500" b="1"/>
                <a:t>DNA</a:t>
              </a:r>
            </a:p>
          </p:txBody>
        </p:sp>
        <p:sp>
          <p:nvSpPr>
            <p:cNvPr id="40974" name="Text Box 13"/>
            <p:cNvSpPr txBox="1">
              <a:spLocks noChangeArrowheads="1"/>
            </p:cNvSpPr>
            <p:nvPr/>
          </p:nvSpPr>
          <p:spPr bwMode="auto">
            <a:xfrm>
              <a:off x="1543050" y="1198563"/>
              <a:ext cx="2176463" cy="573087"/>
            </a:xfrm>
            <a:prstGeom prst="rect">
              <a:avLst/>
            </a:prstGeom>
            <a:noFill/>
            <a:ln w="9525">
              <a:noFill/>
              <a:miter lim="800000"/>
              <a:headEnd/>
              <a:tailEnd/>
            </a:ln>
          </p:spPr>
          <p:txBody>
            <a:bodyPr wrap="none" lIns="0" tIns="0" rIns="0" bIns="0"/>
            <a:lstStyle/>
            <a:p>
              <a:pPr algn="l"/>
              <a:r>
                <a:rPr lang="it-IT" sz="1500" b="1"/>
                <a:t>L’enzima di restrizione</a:t>
              </a:r>
            </a:p>
            <a:p>
              <a:pPr algn="l"/>
              <a:r>
                <a:rPr lang="it-IT" sz="1500" b="1"/>
                <a:t>taglia il DNA in frammenti</a:t>
              </a:r>
              <a:endParaRPr lang="en-US" sz="1500" b="1"/>
            </a:p>
          </p:txBody>
        </p:sp>
        <p:sp>
          <p:nvSpPr>
            <p:cNvPr id="40975" name="Text Box 14"/>
            <p:cNvSpPr txBox="1">
              <a:spLocks noChangeArrowheads="1"/>
            </p:cNvSpPr>
            <p:nvPr/>
          </p:nvSpPr>
          <p:spPr bwMode="auto">
            <a:xfrm>
              <a:off x="2805113" y="2420938"/>
              <a:ext cx="1422400" cy="192087"/>
            </a:xfrm>
            <a:prstGeom prst="rect">
              <a:avLst/>
            </a:prstGeom>
            <a:noFill/>
            <a:ln w="9525">
              <a:noFill/>
              <a:miter lim="800000"/>
              <a:headEnd/>
              <a:tailEnd/>
            </a:ln>
          </p:spPr>
          <p:txBody>
            <a:bodyPr wrap="none" lIns="0" tIns="0" rIns="0" bIns="0"/>
            <a:lstStyle/>
            <a:p>
              <a:pPr algn="l">
                <a:lnSpc>
                  <a:spcPct val="90000"/>
                </a:lnSpc>
              </a:pPr>
              <a:r>
                <a:rPr lang="it-IT" sz="1500" b="1"/>
                <a:t>Estremità coesiva</a:t>
              </a:r>
              <a:endParaRPr lang="en-US" sz="1500" b="1"/>
            </a:p>
          </p:txBody>
        </p:sp>
        <p:sp>
          <p:nvSpPr>
            <p:cNvPr id="40976" name="Oval 15"/>
            <p:cNvSpPr>
              <a:spLocks noChangeArrowheads="1"/>
            </p:cNvSpPr>
            <p:nvPr/>
          </p:nvSpPr>
          <p:spPr bwMode="auto">
            <a:xfrm>
              <a:off x="4048125" y="3078163"/>
              <a:ext cx="196850" cy="196850"/>
            </a:xfrm>
            <a:prstGeom prst="ellipse">
              <a:avLst/>
            </a:prstGeom>
            <a:solidFill>
              <a:srgbClr val="EF1A23"/>
            </a:solidFill>
            <a:ln w="9525">
              <a:noFill/>
              <a:round/>
              <a:headEnd/>
              <a:tailEnd/>
            </a:ln>
          </p:spPr>
          <p:txBody>
            <a:bodyPr wrap="none" anchor="ctr"/>
            <a:lstStyle/>
            <a:p>
              <a:endParaRPr lang="it-IT"/>
            </a:p>
          </p:txBody>
        </p:sp>
        <p:sp>
          <p:nvSpPr>
            <p:cNvPr id="40977" name="Text Box 16"/>
            <p:cNvSpPr txBox="1">
              <a:spLocks noChangeArrowheads="1"/>
            </p:cNvSpPr>
            <p:nvPr/>
          </p:nvSpPr>
          <p:spPr bwMode="auto">
            <a:xfrm>
              <a:off x="4105275" y="3101975"/>
              <a:ext cx="88900" cy="173038"/>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3</a:t>
              </a:r>
            </a:p>
          </p:txBody>
        </p:sp>
        <p:sp>
          <p:nvSpPr>
            <p:cNvPr id="40978" name="Text Box 17"/>
            <p:cNvSpPr txBox="1">
              <a:spLocks noChangeArrowheads="1"/>
            </p:cNvSpPr>
            <p:nvPr/>
          </p:nvSpPr>
          <p:spPr bwMode="auto">
            <a:xfrm>
              <a:off x="1609725" y="2798763"/>
              <a:ext cx="2106613" cy="658812"/>
            </a:xfrm>
            <a:prstGeom prst="rect">
              <a:avLst/>
            </a:prstGeom>
            <a:noFill/>
            <a:ln w="9525">
              <a:noFill/>
              <a:miter lim="800000"/>
              <a:headEnd/>
              <a:tailEnd/>
            </a:ln>
          </p:spPr>
          <p:txBody>
            <a:bodyPr wrap="none" lIns="0" tIns="0" rIns="0" bIns="0"/>
            <a:lstStyle/>
            <a:p>
              <a:pPr algn="l"/>
              <a:r>
                <a:rPr lang="it-IT" sz="1500" b="1"/>
                <a:t>Aggiunta di un </a:t>
              </a:r>
            </a:p>
            <a:p>
              <a:pPr algn="l"/>
              <a:r>
                <a:rPr lang="it-IT" sz="1500" b="1"/>
                <a:t>frammento di DNA </a:t>
              </a:r>
            </a:p>
            <a:p>
              <a:pPr algn="l"/>
              <a:r>
                <a:rPr lang="it-IT" sz="1500" b="1"/>
                <a:t>proveniente da </a:t>
              </a:r>
            </a:p>
            <a:p>
              <a:pPr algn="l"/>
              <a:r>
                <a:rPr lang="it-IT" sz="1500" b="1"/>
                <a:t>un’altra fonte</a:t>
              </a:r>
              <a:endParaRPr lang="en-US" sz="1500" b="1"/>
            </a:p>
            <a:p>
              <a:pPr algn="l"/>
              <a:endParaRPr lang="en-US" sz="1500" b="1"/>
            </a:p>
          </p:txBody>
        </p:sp>
        <p:sp>
          <p:nvSpPr>
            <p:cNvPr id="40979" name="Oval 18"/>
            <p:cNvSpPr>
              <a:spLocks noChangeArrowheads="1"/>
            </p:cNvSpPr>
            <p:nvPr/>
          </p:nvSpPr>
          <p:spPr bwMode="auto">
            <a:xfrm>
              <a:off x="2133600" y="4884738"/>
              <a:ext cx="196850" cy="196850"/>
            </a:xfrm>
            <a:prstGeom prst="ellipse">
              <a:avLst/>
            </a:prstGeom>
            <a:solidFill>
              <a:srgbClr val="EF1A23"/>
            </a:solidFill>
            <a:ln w="9525">
              <a:noFill/>
              <a:round/>
              <a:headEnd/>
              <a:tailEnd/>
            </a:ln>
          </p:spPr>
          <p:txBody>
            <a:bodyPr wrap="none" anchor="ctr"/>
            <a:lstStyle/>
            <a:p>
              <a:endParaRPr lang="it-IT"/>
            </a:p>
          </p:txBody>
        </p:sp>
        <p:sp>
          <p:nvSpPr>
            <p:cNvPr id="40980" name="Text Box 19"/>
            <p:cNvSpPr txBox="1">
              <a:spLocks noChangeArrowheads="1"/>
            </p:cNvSpPr>
            <p:nvPr/>
          </p:nvSpPr>
          <p:spPr bwMode="auto">
            <a:xfrm>
              <a:off x="2184400" y="4908550"/>
              <a:ext cx="88900" cy="173038"/>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4</a:t>
              </a:r>
            </a:p>
          </p:txBody>
        </p:sp>
        <p:sp>
          <p:nvSpPr>
            <p:cNvPr id="40981" name="Text Box 20"/>
            <p:cNvSpPr txBox="1">
              <a:spLocks noChangeArrowheads="1"/>
            </p:cNvSpPr>
            <p:nvPr/>
          </p:nvSpPr>
          <p:spPr bwMode="auto">
            <a:xfrm>
              <a:off x="1611313" y="3871913"/>
              <a:ext cx="1800225" cy="881062"/>
            </a:xfrm>
            <a:prstGeom prst="rect">
              <a:avLst/>
            </a:prstGeom>
            <a:noFill/>
            <a:ln w="9525">
              <a:noFill/>
              <a:miter lim="800000"/>
              <a:headEnd/>
              <a:tailEnd/>
            </a:ln>
          </p:spPr>
          <p:txBody>
            <a:bodyPr wrap="none" lIns="0" tIns="0" rIns="0" bIns="0"/>
            <a:lstStyle/>
            <a:p>
              <a:pPr algn="l"/>
              <a:r>
                <a:rPr lang="it-IT" sz="1500" b="1"/>
                <a:t>Due (o più) frammenti</a:t>
              </a:r>
            </a:p>
            <a:p>
              <a:pPr algn="l"/>
              <a:r>
                <a:rPr lang="it-IT" sz="1500" b="1"/>
                <a:t>si legano mediante</a:t>
              </a:r>
            </a:p>
            <a:p>
              <a:pPr algn="l"/>
              <a:r>
                <a:rPr lang="it-IT" sz="1500" b="1"/>
                <a:t>appaiamento delle basi </a:t>
              </a:r>
            </a:p>
            <a:p>
              <a:pPr algn="l"/>
              <a:r>
                <a:rPr lang="it-IT" sz="1500" b="1"/>
                <a:t>complementari</a:t>
              </a:r>
              <a:endParaRPr lang="en-US" sz="1500" b="1"/>
            </a:p>
            <a:p>
              <a:pPr algn="l"/>
              <a:endParaRPr lang="en-US" sz="1500" b="1"/>
            </a:p>
          </p:txBody>
        </p:sp>
        <p:sp>
          <p:nvSpPr>
            <p:cNvPr id="40982" name="Text Box 21"/>
            <p:cNvSpPr txBox="1">
              <a:spLocks noChangeArrowheads="1"/>
            </p:cNvSpPr>
            <p:nvPr/>
          </p:nvSpPr>
          <p:spPr bwMode="auto">
            <a:xfrm>
              <a:off x="1643063" y="5434013"/>
              <a:ext cx="2019300" cy="422275"/>
            </a:xfrm>
            <a:prstGeom prst="rect">
              <a:avLst/>
            </a:prstGeom>
            <a:noFill/>
            <a:ln w="9525">
              <a:noFill/>
              <a:miter lim="800000"/>
              <a:headEnd/>
              <a:tailEnd/>
            </a:ln>
          </p:spPr>
          <p:txBody>
            <a:bodyPr wrap="none" lIns="0" tIns="0" rIns="0" bIns="0"/>
            <a:lstStyle/>
            <a:p>
              <a:pPr algn="l"/>
              <a:r>
                <a:rPr lang="it-IT" sz="1500" b="1"/>
                <a:t>La DNA ligasi</a:t>
              </a:r>
            </a:p>
            <a:p>
              <a:pPr algn="l"/>
              <a:r>
                <a:rPr lang="it-IT" sz="1500" b="1"/>
                <a:t>incolla i ﬁlamenti</a:t>
              </a:r>
              <a:endParaRPr lang="en-US">
                <a:latin typeface="Times New Roman" pitchFamily="18" charset="0"/>
              </a:endParaRPr>
            </a:p>
          </p:txBody>
        </p:sp>
        <p:sp>
          <p:nvSpPr>
            <p:cNvPr id="40983" name="Text Box 22"/>
            <p:cNvSpPr txBox="1">
              <a:spLocks noChangeArrowheads="1"/>
            </p:cNvSpPr>
            <p:nvPr/>
          </p:nvSpPr>
          <p:spPr bwMode="auto">
            <a:xfrm>
              <a:off x="5854700" y="6075363"/>
              <a:ext cx="1308100" cy="508000"/>
            </a:xfrm>
            <a:prstGeom prst="rect">
              <a:avLst/>
            </a:prstGeom>
            <a:noFill/>
            <a:ln w="9525">
              <a:noFill/>
              <a:miter lim="800000"/>
              <a:headEnd/>
              <a:tailEnd/>
            </a:ln>
          </p:spPr>
          <p:txBody>
            <a:bodyPr wrap="none" lIns="0" tIns="0" rIns="0" bIns="0"/>
            <a:lstStyle/>
            <a:p>
              <a:pPr algn="l"/>
              <a:r>
                <a:rPr lang="it-IT" sz="1500" b="1"/>
                <a:t>Molecola</a:t>
              </a:r>
            </a:p>
            <a:p>
              <a:pPr algn="l"/>
              <a:r>
                <a:rPr lang="it-IT" sz="1500" b="1"/>
                <a:t>di DNA ricombinante</a:t>
              </a:r>
              <a:endParaRPr lang="en-US">
                <a:latin typeface="Times New Roman" pitchFamily="18" charset="0"/>
              </a:endParaRPr>
            </a:p>
          </p:txBody>
        </p:sp>
        <p:sp>
          <p:nvSpPr>
            <p:cNvPr id="40984" name="Oval 23"/>
            <p:cNvSpPr>
              <a:spLocks noChangeArrowheads="1"/>
            </p:cNvSpPr>
            <p:nvPr/>
          </p:nvSpPr>
          <p:spPr bwMode="auto">
            <a:xfrm>
              <a:off x="2133600" y="6259513"/>
              <a:ext cx="196850" cy="196850"/>
            </a:xfrm>
            <a:prstGeom prst="ellipse">
              <a:avLst/>
            </a:prstGeom>
            <a:solidFill>
              <a:srgbClr val="EF1A23"/>
            </a:solidFill>
            <a:ln w="9525">
              <a:noFill/>
              <a:round/>
              <a:headEnd/>
              <a:tailEnd/>
            </a:ln>
          </p:spPr>
          <p:txBody>
            <a:bodyPr wrap="none" anchor="ctr"/>
            <a:lstStyle/>
            <a:p>
              <a:endParaRPr lang="it-IT"/>
            </a:p>
          </p:txBody>
        </p:sp>
        <p:sp>
          <p:nvSpPr>
            <p:cNvPr id="40985" name="Text Box 24"/>
            <p:cNvSpPr txBox="1">
              <a:spLocks noChangeArrowheads="1"/>
            </p:cNvSpPr>
            <p:nvPr/>
          </p:nvSpPr>
          <p:spPr bwMode="auto">
            <a:xfrm>
              <a:off x="2184400" y="6283325"/>
              <a:ext cx="88900" cy="173038"/>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rPr>
                <a:t>5</a:t>
              </a:r>
            </a:p>
          </p:txBody>
        </p:sp>
      </p:grpSp>
      <p:sp>
        <p:nvSpPr>
          <p:cNvPr id="40964" name="Segnaposto numero diapositiva 24"/>
          <p:cNvSpPr>
            <a:spLocks noGrp="1"/>
          </p:cNvSpPr>
          <p:nvPr>
            <p:ph type="sldNum" sz="quarter" idx="10"/>
          </p:nvPr>
        </p:nvSpPr>
        <p:spPr>
          <a:noFill/>
        </p:spPr>
        <p:txBody>
          <a:bodyPr/>
          <a:lstStyle/>
          <a:p>
            <a:fld id="{ACDA3B5B-15E7-450E-9D3B-F31EBA68495B}" type="slidenum">
              <a:rPr lang="it-IT" smtClean="0">
                <a:latin typeface="Times New Roman" pitchFamily="18" charset="0"/>
              </a:rPr>
              <a:pPr/>
              <a:t>33</a:t>
            </a:fld>
            <a:endParaRPr lang="it-IT">
              <a:latin typeface="Times New Roman" pitchFamily="18"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i="1" dirty="0">
                <a:solidFill>
                  <a:srgbClr val="FF6600"/>
                </a:solidFill>
              </a:rPr>
              <a:t>Applicazione: clonazione di geni in batteri </a:t>
            </a:r>
            <a:br>
              <a:rPr lang="it-IT" sz="2800" i="1" dirty="0">
                <a:solidFill>
                  <a:srgbClr val="FF6600"/>
                </a:solidFill>
              </a:rPr>
            </a:br>
            <a:r>
              <a:rPr lang="it-IT" sz="2800" i="1" dirty="0">
                <a:solidFill>
                  <a:srgbClr val="FF6600"/>
                </a:solidFill>
              </a:rPr>
              <a:t>(clonazione in vivo)</a:t>
            </a:r>
            <a:endParaRPr lang="it-CH" sz="2800" dirty="0"/>
          </a:p>
        </p:txBody>
      </p:sp>
      <p:pic>
        <p:nvPicPr>
          <p:cNvPr id="5" name="Segnaposto contenuto 4">
            <a:extLst>
              <a:ext uri="{FF2B5EF4-FFF2-40B4-BE49-F238E27FC236}">
                <a16:creationId xmlns:a16="http://schemas.microsoft.com/office/drawing/2014/main" xmlns="" id="{C6DEFAE5-BF9C-4D8C-BEEF-7D0329F3E4AF}"/>
              </a:ext>
            </a:extLst>
          </p:cNvPr>
          <p:cNvPicPr>
            <a:picLocks noGrp="1" noChangeAspect="1"/>
          </p:cNvPicPr>
          <p:nvPr>
            <p:ph idx="1"/>
          </p:nvPr>
        </p:nvPicPr>
        <p:blipFill>
          <a:blip r:embed="rId2"/>
          <a:stretch>
            <a:fillRect/>
          </a:stretch>
        </p:blipFill>
        <p:spPr>
          <a:xfrm>
            <a:off x="3419872" y="1556792"/>
            <a:ext cx="3326750" cy="517577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contenuto 2"/>
          <p:cNvSpPr>
            <a:spLocks noGrp="1"/>
          </p:cNvSpPr>
          <p:nvPr>
            <p:ph idx="1"/>
          </p:nvPr>
        </p:nvSpPr>
        <p:spPr/>
        <p:txBody>
          <a:bodyPr/>
          <a:lstStyle/>
          <a:p>
            <a:endParaRPr lang="it-CH" dirty="0"/>
          </a:p>
        </p:txBody>
      </p:sp>
      <p:pic>
        <p:nvPicPr>
          <p:cNvPr id="4" name="Immagine 3" descr="albero 010"/>
          <p:cNvPicPr/>
          <p:nvPr/>
        </p:nvPicPr>
        <p:blipFill>
          <a:blip r:embed="rId2" cstate="print"/>
          <a:srcRect/>
          <a:stretch>
            <a:fillRect/>
          </a:stretch>
        </p:blipFill>
        <p:spPr bwMode="auto">
          <a:xfrm>
            <a:off x="2627784" y="316974"/>
            <a:ext cx="3168352" cy="6541026"/>
          </a:xfrm>
          <a:prstGeom prst="rect">
            <a:avLst/>
          </a:prstGeom>
          <a:noFill/>
          <a:ln w="9525">
            <a:noFill/>
            <a:miter lim="800000"/>
            <a:headEnd/>
            <a:tailEnd/>
          </a:ln>
        </p:spPr>
      </p:pic>
    </p:spTree>
    <p:extLst>
      <p:ext uri="{BB962C8B-B14F-4D97-AF65-F5344CB8AC3E}">
        <p14:creationId xmlns:p14="http://schemas.microsoft.com/office/powerpoint/2010/main" val="1754161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21088"/>
            <a:ext cx="8435280" cy="1905075"/>
          </a:xfrm>
        </p:spPr>
        <p:txBody>
          <a:bodyPr>
            <a:normAutofit/>
          </a:bodyPr>
          <a:lstStyle/>
          <a:p>
            <a:pPr marL="0" lvl="0" indent="0" fontAlgn="base">
              <a:spcBef>
                <a:spcPct val="0"/>
              </a:spcBef>
              <a:spcAft>
                <a:spcPct val="0"/>
              </a:spcAft>
              <a:buNone/>
              <a:tabLst>
                <a:tab pos="457200" algn="l"/>
              </a:tabLst>
            </a:pPr>
            <a:r>
              <a:rPr lang="it-IT" sz="1800" dirty="0">
                <a:latin typeface="Arial" pitchFamily="34" charset="0"/>
                <a:ea typeface="Times New Roman" pitchFamily="18" charset="0"/>
                <a:cs typeface="Arial" pitchFamily="34" charset="0"/>
              </a:rPr>
              <a:t>portatore di due geni utili</a:t>
            </a:r>
            <a:endParaRPr lang="it-IT" sz="1800" dirty="0">
              <a:latin typeface="Arial" pitchFamily="34" charset="0"/>
              <a:cs typeface="Arial" pitchFamily="34" charset="0"/>
            </a:endParaRPr>
          </a:p>
          <a:p>
            <a:pPr marL="0" lvl="0" indent="0" eaLnBrk="0" fontAlgn="base" hangingPunct="0">
              <a:spcBef>
                <a:spcPct val="0"/>
              </a:spcBef>
              <a:spcAft>
                <a:spcPct val="0"/>
              </a:spcAft>
              <a:buFontTx/>
              <a:buChar char="•"/>
              <a:tabLst>
                <a:tab pos="457200" algn="l"/>
              </a:tabLst>
            </a:pPr>
            <a:r>
              <a:rPr lang="it-IT" sz="1800" dirty="0">
                <a:latin typeface="Arial" pitchFamily="34" charset="0"/>
                <a:ea typeface="Times New Roman" pitchFamily="18" charset="0"/>
                <a:cs typeface="Arial" pitchFamily="34" charset="0"/>
              </a:rPr>
              <a:t>     il gene </a:t>
            </a:r>
            <a:r>
              <a:rPr lang="it-IT" sz="1800" i="1" dirty="0" err="1">
                <a:latin typeface="Arial" pitchFamily="34" charset="0"/>
                <a:ea typeface="Times New Roman" pitchFamily="18" charset="0"/>
                <a:cs typeface="Arial" pitchFamily="34" charset="0"/>
              </a:rPr>
              <a:t>amp</a:t>
            </a:r>
            <a:r>
              <a:rPr lang="it-IT" sz="1800" i="1" baseline="30000" dirty="0" err="1">
                <a:latin typeface="Arial" pitchFamily="34" charset="0"/>
                <a:ea typeface="Times New Roman" pitchFamily="18" charset="0"/>
                <a:cs typeface="Arial" pitchFamily="34" charset="0"/>
              </a:rPr>
              <a:t>R</a:t>
            </a:r>
            <a:endParaRPr lang="it-IT" sz="1800" dirty="0">
              <a:latin typeface="Arial" pitchFamily="34" charset="0"/>
              <a:cs typeface="Arial" pitchFamily="34" charset="0"/>
            </a:endParaRPr>
          </a:p>
          <a:p>
            <a:pPr marL="0" lvl="0" indent="0" eaLnBrk="0" fontAlgn="base" hangingPunct="0">
              <a:spcBef>
                <a:spcPct val="0"/>
              </a:spcBef>
              <a:spcAft>
                <a:spcPct val="0"/>
              </a:spcAft>
              <a:buFontTx/>
              <a:buChar char="•"/>
              <a:tabLst>
                <a:tab pos="457200" algn="l"/>
              </a:tabLst>
            </a:pPr>
            <a:r>
              <a:rPr lang="it-IT" sz="1800" dirty="0">
                <a:latin typeface="Arial" pitchFamily="34" charset="0"/>
                <a:ea typeface="Times New Roman" pitchFamily="18" charset="0"/>
                <a:cs typeface="Arial" pitchFamily="34" charset="0"/>
              </a:rPr>
              <a:t>     il gene </a:t>
            </a:r>
            <a:r>
              <a:rPr lang="it-IT" sz="1800" i="1" dirty="0" err="1">
                <a:latin typeface="Arial" pitchFamily="34" charset="0"/>
                <a:ea typeface="Times New Roman" pitchFamily="18" charset="0"/>
                <a:cs typeface="Arial" pitchFamily="34" charset="0"/>
              </a:rPr>
              <a:t>lacZ</a:t>
            </a:r>
            <a:endParaRPr lang="it-IT" sz="1800" dirty="0">
              <a:latin typeface="Arial" pitchFamily="34" charset="0"/>
              <a:cs typeface="Arial" pitchFamily="34" charset="0"/>
            </a:endParaRPr>
          </a:p>
          <a:p>
            <a:endParaRPr lang="it-CH" dirty="0"/>
          </a:p>
        </p:txBody>
      </p:sp>
      <p:pic>
        <p:nvPicPr>
          <p:cNvPr id="6152" name="Picture 8"/>
          <p:cNvPicPr>
            <a:picLocks noChangeAspect="1" noChangeArrowheads="1"/>
          </p:cNvPicPr>
          <p:nvPr/>
        </p:nvPicPr>
        <p:blipFill>
          <a:blip r:embed="rId2" cstate="print"/>
          <a:srcRect/>
          <a:stretch>
            <a:fillRect/>
          </a:stretch>
        </p:blipFill>
        <p:spPr bwMode="auto">
          <a:xfrm>
            <a:off x="0" y="457200"/>
            <a:ext cx="66675" cy="123825"/>
          </a:xfrm>
          <a:prstGeom prst="rect">
            <a:avLst/>
          </a:prstGeom>
          <a:noFill/>
        </p:spPr>
      </p:pic>
      <p:pic>
        <p:nvPicPr>
          <p:cNvPr id="6151" name="Picture 7"/>
          <p:cNvPicPr>
            <a:picLocks noChangeAspect="1" noChangeArrowheads="1"/>
          </p:cNvPicPr>
          <p:nvPr/>
        </p:nvPicPr>
        <p:blipFill>
          <a:blip r:embed="rId2" cstate="print"/>
          <a:srcRect/>
          <a:stretch>
            <a:fillRect/>
          </a:stretch>
        </p:blipFill>
        <p:spPr bwMode="auto">
          <a:xfrm>
            <a:off x="0" y="1038225"/>
            <a:ext cx="66675" cy="123825"/>
          </a:xfrm>
          <a:prstGeom prst="rect">
            <a:avLst/>
          </a:prstGeom>
          <a:noFill/>
        </p:spPr>
      </p:pic>
      <p:pic>
        <p:nvPicPr>
          <p:cNvPr id="6148" name="Picture 4" descr="albero 001"/>
          <p:cNvPicPr>
            <a:picLocks noChangeAspect="1" noChangeArrowheads="1"/>
          </p:cNvPicPr>
          <p:nvPr/>
        </p:nvPicPr>
        <p:blipFill>
          <a:blip r:embed="rId3" cstate="print"/>
          <a:srcRect/>
          <a:stretch>
            <a:fillRect/>
          </a:stretch>
        </p:blipFill>
        <p:spPr bwMode="auto">
          <a:xfrm>
            <a:off x="3110690" y="1503003"/>
            <a:ext cx="4384319" cy="3096344"/>
          </a:xfrm>
          <a:prstGeom prst="rect">
            <a:avLst/>
          </a:prstGeom>
          <a:noFill/>
        </p:spPr>
      </p:pic>
      <p:sp>
        <p:nvSpPr>
          <p:cNvPr id="6147" name="Text Box 3"/>
          <p:cNvSpPr txBox="1">
            <a:spLocks noChangeArrowheads="1"/>
          </p:cNvSpPr>
          <p:nvPr/>
        </p:nvSpPr>
        <p:spPr bwMode="auto">
          <a:xfrm>
            <a:off x="1141413" y="682625"/>
            <a:ext cx="3398837" cy="236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CH"/>
          </a:p>
        </p:txBody>
      </p:sp>
      <p:sp>
        <p:nvSpPr>
          <p:cNvPr id="6146" name="Text Box 2"/>
          <p:cNvSpPr txBox="1">
            <a:spLocks noChangeArrowheads="1"/>
          </p:cNvSpPr>
          <p:nvPr/>
        </p:nvSpPr>
        <p:spPr bwMode="auto">
          <a:xfrm>
            <a:off x="3131840" y="2662064"/>
            <a:ext cx="8001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1" u="none" strike="noStrike" cap="none" normalizeH="0" baseline="0" dirty="0" err="1">
                <a:ln>
                  <a:noFill/>
                </a:ln>
                <a:solidFill>
                  <a:schemeClr val="tx1"/>
                </a:solidFill>
                <a:effectLst/>
                <a:latin typeface="Times New Roman" pitchFamily="18" charset="0"/>
                <a:cs typeface="Times New Roman" pitchFamily="18" charset="0"/>
              </a:rPr>
              <a:t>lacZ</a:t>
            </a:r>
            <a:endParaRPr kumimoji="0" lang="de-CH" sz="16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sz="1800" b="0" i="0" u="none" strike="noStrike" cap="none" normalizeH="0" baseline="0" dirty="0">
              <a:ln>
                <a:noFill/>
              </a:ln>
              <a:solidFill>
                <a:schemeClr val="tx1"/>
              </a:solidFill>
              <a:effectLst/>
              <a:latin typeface="Arial" pitchFamily="34" charset="0"/>
              <a:cs typeface="Arial" pitchFamily="34" charset="0"/>
            </a:endParaRPr>
          </a:p>
        </p:txBody>
      </p:sp>
      <p:sp>
        <p:nvSpPr>
          <p:cNvPr id="6150" name="Text Box 6"/>
          <p:cNvSpPr txBox="1">
            <a:spLocks noChangeArrowheads="1"/>
          </p:cNvSpPr>
          <p:nvPr/>
        </p:nvSpPr>
        <p:spPr bwMode="auto">
          <a:xfrm>
            <a:off x="755576" y="4502833"/>
            <a:ext cx="114300" cy="300608"/>
          </a:xfrm>
          <a:prstGeom prst="rect">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CH"/>
          </a:p>
        </p:txBody>
      </p:sp>
      <p:sp>
        <p:nvSpPr>
          <p:cNvPr id="6149" name="Text Box 5"/>
          <p:cNvSpPr txBox="1">
            <a:spLocks noChangeArrowheads="1"/>
          </p:cNvSpPr>
          <p:nvPr/>
        </p:nvSpPr>
        <p:spPr bwMode="auto">
          <a:xfrm>
            <a:off x="733366" y="4856586"/>
            <a:ext cx="114300" cy="228600"/>
          </a:xfrm>
          <a:prstGeom prst="rect">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CH" sz="1800" b="0" i="0" u="none" strike="noStrike" cap="none" normalizeH="0" baseline="0">
              <a:ln>
                <a:noFill/>
              </a:ln>
              <a:solidFill>
                <a:schemeClr val="tx1"/>
              </a:solidFill>
              <a:effectLst/>
              <a:latin typeface="Arial" pitchFamily="34" charset="0"/>
              <a:cs typeface="Arial" pitchFamily="34" charset="0"/>
            </a:endParaRPr>
          </a:p>
        </p:txBody>
      </p:sp>
      <p:sp>
        <p:nvSpPr>
          <p:cNvPr id="6145" name="Text Box 1"/>
          <p:cNvSpPr txBox="1">
            <a:spLocks noChangeArrowheads="1"/>
          </p:cNvSpPr>
          <p:nvPr/>
        </p:nvSpPr>
        <p:spPr bwMode="auto">
          <a:xfrm>
            <a:off x="6694909" y="3051175"/>
            <a:ext cx="8001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1" u="none" strike="noStrike" cap="none" normalizeH="0" baseline="0" dirty="0" err="1">
                <a:ln>
                  <a:noFill/>
                </a:ln>
                <a:solidFill>
                  <a:schemeClr val="tx1"/>
                </a:solidFill>
                <a:effectLst/>
                <a:latin typeface="Times New Roman" pitchFamily="18" charset="0"/>
                <a:cs typeface="Times New Roman" pitchFamily="18" charset="0"/>
              </a:rPr>
              <a:t>amp</a:t>
            </a:r>
            <a:r>
              <a:rPr kumimoji="0" lang="de-CH" sz="2000" b="0" i="1" u="none" strike="noStrike" cap="none" normalizeH="0" baseline="30000" dirty="0" err="1">
                <a:ln>
                  <a:noFill/>
                </a:ln>
                <a:solidFill>
                  <a:schemeClr val="tx1"/>
                </a:solidFill>
                <a:effectLst/>
                <a:latin typeface="Times New Roman" pitchFamily="18" charset="0"/>
                <a:cs typeface="Times New Roman" pitchFamily="18" charset="0"/>
              </a:rPr>
              <a:t>R</a:t>
            </a:r>
            <a:endParaRPr kumimoji="0" lang="de-CH" sz="16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sz="1800" b="0" i="0" u="none" strike="noStrike" cap="none" normalizeH="0" baseline="0" dirty="0">
              <a:ln>
                <a:noFill/>
              </a:ln>
              <a:solidFill>
                <a:schemeClr val="tx1"/>
              </a:solidFill>
              <a:effectLst/>
              <a:latin typeface="Arial" pitchFamily="34" charset="0"/>
              <a:cs typeface="Arial" pitchFamily="34" charset="0"/>
            </a:endParaRPr>
          </a:p>
        </p:txBody>
      </p:sp>
      <p:sp>
        <p:nvSpPr>
          <p:cNvPr id="6156" name="Rectangle 12"/>
          <p:cNvSpPr>
            <a:spLocks noChangeArrowheads="1"/>
          </p:cNvSpPr>
          <p:nvPr/>
        </p:nvSpPr>
        <p:spPr bwMode="auto">
          <a:xfrm>
            <a:off x="449263"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it-CH"/>
          </a:p>
        </p:txBody>
      </p:sp>
      <p:sp>
        <p:nvSpPr>
          <p:cNvPr id="6157" name="Rectangle 13"/>
          <p:cNvSpPr>
            <a:spLocks noChangeArrowheads="1"/>
          </p:cNvSpPr>
          <p:nvPr/>
        </p:nvSpPr>
        <p:spPr bwMode="auto">
          <a:xfrm>
            <a:off x="0" y="581025"/>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CH"/>
          </a:p>
        </p:txBody>
      </p:sp>
      <p:sp>
        <p:nvSpPr>
          <p:cNvPr id="6159" name="Rectangle 15"/>
          <p:cNvSpPr>
            <a:spLocks noChangeArrowheads="1"/>
          </p:cNvSpPr>
          <p:nvPr/>
        </p:nvSpPr>
        <p:spPr bwMode="auto">
          <a:xfrm>
            <a:off x="449263" y="116205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it-CH"/>
          </a:p>
        </p:txBody>
      </p:sp>
      <p:sp>
        <p:nvSpPr>
          <p:cNvPr id="6162" name="Rectangle 18"/>
          <p:cNvSpPr>
            <a:spLocks noChangeArrowheads="1"/>
          </p:cNvSpPr>
          <p:nvPr/>
        </p:nvSpPr>
        <p:spPr bwMode="auto">
          <a:xfrm>
            <a:off x="449263" y="3429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CH" sz="1800" b="0" i="0" u="none" strike="noStrike" cap="none" normalizeH="0" baseline="0">
              <a:ln>
                <a:noFill/>
              </a:ln>
              <a:solidFill>
                <a:schemeClr val="tx1"/>
              </a:solidFill>
              <a:effectLst/>
              <a:latin typeface="Arial" pitchFamily="34" charset="0"/>
              <a:cs typeface="Arial" pitchFamily="34" charset="0"/>
            </a:endParaRPr>
          </a:p>
        </p:txBody>
      </p:sp>
      <p:sp>
        <p:nvSpPr>
          <p:cNvPr id="17" name="Rettangolo 16"/>
          <p:cNvSpPr/>
          <p:nvPr/>
        </p:nvSpPr>
        <p:spPr>
          <a:xfrm>
            <a:off x="227013" y="1443622"/>
            <a:ext cx="2464136" cy="461665"/>
          </a:xfrm>
          <a:prstGeom prst="rect">
            <a:avLst/>
          </a:prstGeom>
        </p:spPr>
        <p:txBody>
          <a:bodyPr wrap="none">
            <a:spAutoFit/>
          </a:bodyPr>
          <a:lstStyle/>
          <a:p>
            <a:r>
              <a:rPr lang="it-IT" sz="2400" dirty="0">
                <a:latin typeface="Arial" pitchFamily="34" charset="0"/>
                <a:ea typeface="Times New Roman" pitchFamily="18" charset="0"/>
                <a:cs typeface="Arial" pitchFamily="34" charset="0"/>
              </a:rPr>
              <a:t>plasmide pUC18</a:t>
            </a:r>
            <a:endParaRPr lang="it-CH" sz="2400" dirty="0">
              <a:latin typeface="Arial" pitchFamily="34" charset="0"/>
              <a:ea typeface="Times New Roman" pitchFamily="18" charset="0"/>
              <a:cs typeface="Arial" pitchFamily="34" charset="0"/>
            </a:endParaRPr>
          </a:p>
        </p:txBody>
      </p:sp>
      <p:sp>
        <p:nvSpPr>
          <p:cNvPr id="19" name="Titolo 1">
            <a:extLst>
              <a:ext uri="{FF2B5EF4-FFF2-40B4-BE49-F238E27FC236}">
                <a16:creationId xmlns:a16="http://schemas.microsoft.com/office/drawing/2014/main" xmlns="" id="{C9C42A32-E0E9-4A57-BF8A-FE99270D0A46}"/>
              </a:ext>
            </a:extLst>
          </p:cNvPr>
          <p:cNvSpPr txBox="1">
            <a:spLocks/>
          </p:cNvSpPr>
          <p:nvPr/>
        </p:nvSpPr>
        <p:spPr>
          <a:xfrm>
            <a:off x="323528" y="58316"/>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CH" dirty="0"/>
              <a:t>I VETTORI DI CLONAZIONE </a:t>
            </a:r>
            <a:r>
              <a:rPr lang="it-CH" sz="1800" dirty="0">
                <a:latin typeface="Arial" pitchFamily="34" charset="0"/>
                <a:cs typeface="Arial" pitchFamily="34" charset="0"/>
              </a:rPr>
              <a:t/>
            </a:r>
            <a:br>
              <a:rPr lang="it-CH" sz="1800" dirty="0">
                <a:latin typeface="Arial" pitchFamily="34" charset="0"/>
                <a:cs typeface="Arial" pitchFamily="34" charset="0"/>
              </a:rPr>
            </a:br>
            <a:endParaRPr lang="it-CH" dirty="0"/>
          </a:p>
        </p:txBody>
      </p:sp>
    </p:spTree>
    <p:extLst>
      <p:ext uri="{BB962C8B-B14F-4D97-AF65-F5344CB8AC3E}">
        <p14:creationId xmlns:p14="http://schemas.microsoft.com/office/powerpoint/2010/main" val="3625763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DD2C73EE-C13D-4579-8E25-AC8E825D0E22}"/>
              </a:ext>
            </a:extLst>
          </p:cNvPr>
          <p:cNvSpPr>
            <a:spLocks noGrp="1" noChangeArrowheads="1"/>
          </p:cNvSpPr>
          <p:nvPr>
            <p:ph type="title"/>
          </p:nvPr>
        </p:nvSpPr>
        <p:spPr/>
        <p:txBody>
          <a:bodyPr>
            <a:normAutofit fontScale="90000"/>
          </a:bodyPr>
          <a:lstStyle/>
          <a:p>
            <a:pPr>
              <a:defRPr/>
            </a:pPr>
            <a:r>
              <a:rPr lang="it-IT" sz="3600" b="1" u="sng" dirty="0">
                <a:solidFill>
                  <a:srgbClr val="FF0000"/>
                </a:solidFill>
                <a:ea typeface="+mj-ea"/>
                <a:cs typeface="+mj-cs"/>
              </a:rPr>
              <a:t>Scelta del vettore di clonaggio:</a:t>
            </a:r>
            <a:r>
              <a:rPr lang="it-IT" sz="3600" b="1" dirty="0">
                <a:solidFill>
                  <a:srgbClr val="FF0000"/>
                </a:solidFill>
                <a:ea typeface="+mj-ea"/>
                <a:cs typeface="+mj-cs"/>
              </a:rPr>
              <a:t> </a:t>
            </a:r>
            <a:br>
              <a:rPr lang="it-IT" sz="3600" b="1" dirty="0">
                <a:solidFill>
                  <a:srgbClr val="FF0000"/>
                </a:solidFill>
                <a:ea typeface="+mj-ea"/>
                <a:cs typeface="+mj-cs"/>
              </a:rPr>
            </a:br>
            <a:r>
              <a:rPr lang="it-IT" sz="2400" dirty="0">
                <a:ea typeface="+mj-ea"/>
                <a:cs typeface="+mj-cs"/>
              </a:rPr>
              <a:t>i vettori utilizzati sono molti e la scelta dipende spesso dalla grandezza del segmento da clonare:</a:t>
            </a:r>
          </a:p>
        </p:txBody>
      </p:sp>
      <p:sp>
        <p:nvSpPr>
          <p:cNvPr id="70659" name="Rectangle 3">
            <a:extLst>
              <a:ext uri="{FF2B5EF4-FFF2-40B4-BE49-F238E27FC236}">
                <a16:creationId xmlns:a16="http://schemas.microsoft.com/office/drawing/2014/main" xmlns="" id="{1699C684-564F-47FA-9CF4-B0CA960931EA}"/>
              </a:ext>
            </a:extLst>
          </p:cNvPr>
          <p:cNvSpPr>
            <a:spLocks noGrp="1" noChangeArrowheads="1"/>
          </p:cNvSpPr>
          <p:nvPr>
            <p:ph type="body" idx="1"/>
          </p:nvPr>
        </p:nvSpPr>
        <p:spPr/>
        <p:txBody>
          <a:bodyPr/>
          <a:lstStyle/>
          <a:p>
            <a:r>
              <a:rPr lang="it-IT" altLang="it-CH" sz="2400" dirty="0">
                <a:solidFill>
                  <a:srgbClr val="006600"/>
                </a:solidFill>
              </a:rPr>
              <a:t>Plasmidi:</a:t>
            </a:r>
            <a:r>
              <a:rPr lang="it-IT" altLang="it-CH" sz="2400" dirty="0"/>
              <a:t> generalmente sono scelti plasmidi che portano geni per la resistenza ad antibiotici</a:t>
            </a:r>
          </a:p>
          <a:p>
            <a:r>
              <a:rPr lang="it-IT" altLang="it-CH" sz="2400" dirty="0">
                <a:solidFill>
                  <a:srgbClr val="006600"/>
                </a:solidFill>
              </a:rPr>
              <a:t>Vettori virali</a:t>
            </a:r>
            <a:r>
              <a:rPr lang="it-IT" altLang="it-CH" sz="2400" dirty="0"/>
              <a:t> (es. fago lambda)</a:t>
            </a:r>
          </a:p>
          <a:p>
            <a:r>
              <a:rPr lang="it-IT" altLang="it-CH" sz="2400" dirty="0" err="1">
                <a:solidFill>
                  <a:srgbClr val="006600"/>
                </a:solidFill>
              </a:rPr>
              <a:t>Cosmidi</a:t>
            </a:r>
            <a:r>
              <a:rPr lang="it-IT" altLang="it-CH" sz="2400" dirty="0">
                <a:solidFill>
                  <a:srgbClr val="006600"/>
                </a:solidFill>
              </a:rPr>
              <a:t>:</a:t>
            </a:r>
            <a:r>
              <a:rPr lang="it-IT" altLang="it-CH" sz="2400" dirty="0"/>
              <a:t> vettori ibridi derivati dal fago lambda e dai plasmidi, così che il loro DNA è in grado sia di replicarsi autonomamente </a:t>
            </a:r>
            <a:r>
              <a:rPr lang="it-IT" altLang="it-CH" sz="2400" dirty="0" err="1"/>
              <a:t>all</a:t>
            </a:r>
            <a:r>
              <a:rPr lang="it-CH" altLang="it-CH" sz="2400" dirty="0"/>
              <a:t>’</a:t>
            </a:r>
            <a:r>
              <a:rPr lang="it-IT" altLang="ja-JP" sz="2400" dirty="0"/>
              <a:t>interno di una cellula, come quello di un plasmide, sia di essere impacchettato in una testa </a:t>
            </a:r>
            <a:r>
              <a:rPr lang="it-IT" altLang="ja-JP" sz="2400" dirty="0" err="1"/>
              <a:t>fagica</a:t>
            </a:r>
            <a:r>
              <a:rPr lang="it-IT" altLang="ja-JP" sz="2400" dirty="0"/>
              <a:t> come quello di lambda</a:t>
            </a:r>
          </a:p>
          <a:p>
            <a:r>
              <a:rPr lang="it-IT" altLang="it-CH" sz="2400" dirty="0">
                <a:solidFill>
                  <a:srgbClr val="006600"/>
                </a:solidFill>
              </a:rPr>
              <a:t>Altri </a:t>
            </a:r>
            <a:r>
              <a:rPr lang="it-IT" altLang="it-CH" sz="2400" dirty="0"/>
              <a:t>…(YAC, BAC)</a:t>
            </a:r>
            <a:endParaRPr lang="it-IT" altLang="it-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500" fill="hold"/>
                                        <p:tgtEl>
                                          <p:spTgt spid="706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70659">
                                            <p:txEl>
                                              <p:pRg st="0" end="0"/>
                                            </p:txEl>
                                          </p:spTgt>
                                        </p:tgtEl>
                                        <p:attrNameLst>
                                          <p:attrName>style.visibility</p:attrName>
                                        </p:attrNameLst>
                                      </p:cBhvr>
                                      <p:to>
                                        <p:strVal val="visible"/>
                                      </p:to>
                                    </p:set>
                                    <p:animEffect transition="in" filter="box(out)">
                                      <p:cBhvr>
                                        <p:cTn id="13" dur="500"/>
                                        <p:tgtEl>
                                          <p:spTgt spid="7065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FOTO.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70659">
                                            <p:txEl>
                                              <p:pRg st="1" end="1"/>
                                            </p:txEl>
                                          </p:spTgt>
                                        </p:tgtEl>
                                        <p:attrNameLst>
                                          <p:attrName>style.visibility</p:attrName>
                                        </p:attrNameLst>
                                      </p:cBhvr>
                                      <p:to>
                                        <p:strVal val="visible"/>
                                      </p:to>
                                    </p:set>
                                    <p:animEffect transition="in" filter="box(out)">
                                      <p:cBhvr>
                                        <p:cTn id="18" dur="500"/>
                                        <p:tgtEl>
                                          <p:spTgt spid="70659">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FOTO.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70659">
                                            <p:txEl>
                                              <p:pRg st="2" end="2"/>
                                            </p:txEl>
                                          </p:spTgt>
                                        </p:tgtEl>
                                        <p:attrNameLst>
                                          <p:attrName>style.visibility</p:attrName>
                                        </p:attrNameLst>
                                      </p:cBhvr>
                                      <p:to>
                                        <p:strVal val="visible"/>
                                      </p:to>
                                    </p:set>
                                    <p:animEffect transition="in" filter="box(out)">
                                      <p:cBhvr>
                                        <p:cTn id="23" dur="500"/>
                                        <p:tgtEl>
                                          <p:spTgt spid="70659">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FOTO.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70659">
                                            <p:txEl>
                                              <p:pRg st="3" end="3"/>
                                            </p:txEl>
                                          </p:spTgt>
                                        </p:tgtEl>
                                        <p:attrNameLst>
                                          <p:attrName>style.visibility</p:attrName>
                                        </p:attrNameLst>
                                      </p:cBhvr>
                                      <p:to>
                                        <p:strVal val="visible"/>
                                      </p:to>
                                    </p:set>
                                    <p:animEffect transition="in" filter="box(out)">
                                      <p:cBhvr>
                                        <p:cTn id="28" dur="500"/>
                                        <p:tgtEl>
                                          <p:spTgt spid="70659">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FO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p:bldP spid="7065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0D3AAD5-CAF0-40B8-930E-53F48DCBB840}"/>
              </a:ext>
            </a:extLst>
          </p:cNvPr>
          <p:cNvSpPr>
            <a:spLocks noGrp="1"/>
          </p:cNvSpPr>
          <p:nvPr>
            <p:ph type="title"/>
          </p:nvPr>
        </p:nvSpPr>
        <p:spPr/>
        <p:txBody>
          <a:bodyPr/>
          <a:lstStyle/>
          <a:p>
            <a:r>
              <a:rPr lang="it-CH" dirty="0"/>
              <a:t>Domande ER</a:t>
            </a:r>
          </a:p>
        </p:txBody>
      </p:sp>
      <p:sp>
        <p:nvSpPr>
          <p:cNvPr id="3" name="Segnaposto contenuto 2">
            <a:extLst>
              <a:ext uri="{FF2B5EF4-FFF2-40B4-BE49-F238E27FC236}">
                <a16:creationId xmlns:a16="http://schemas.microsoft.com/office/drawing/2014/main" xmlns="" id="{178A2D65-6CC4-43EC-906B-8C0CBE260D14}"/>
              </a:ext>
            </a:extLst>
          </p:cNvPr>
          <p:cNvSpPr>
            <a:spLocks noGrp="1"/>
          </p:cNvSpPr>
          <p:nvPr>
            <p:ph idx="1"/>
          </p:nvPr>
        </p:nvSpPr>
        <p:spPr/>
        <p:txBody>
          <a:bodyPr/>
          <a:lstStyle/>
          <a:p>
            <a:r>
              <a:rPr lang="it-CH" dirty="0"/>
              <a:t>1. Cosa si ottiene se si tratta il genoma di un individuo con uno specifico enzima di restrizione?</a:t>
            </a:r>
          </a:p>
          <a:p>
            <a:r>
              <a:rPr lang="it-CH" dirty="0"/>
              <a:t>2. …tagliando il genoma di un altro individuo?</a:t>
            </a:r>
          </a:p>
          <a:p>
            <a:r>
              <a:rPr lang="it-CH" dirty="0"/>
              <a:t>3. L’enzima di restrizione </a:t>
            </a:r>
            <a:r>
              <a:rPr lang="it-CH" dirty="0" err="1"/>
              <a:t>HindIII</a:t>
            </a:r>
            <a:r>
              <a:rPr lang="it-CH" dirty="0"/>
              <a:t> riconosce le sequenze 5`-AAGCTT-3`^e le taglia tra le due A. Disegna le sequenze del doppio filamento prima e dopo il taglio.</a:t>
            </a:r>
          </a:p>
        </p:txBody>
      </p:sp>
    </p:spTree>
    <p:extLst>
      <p:ext uri="{BB962C8B-B14F-4D97-AF65-F5344CB8AC3E}">
        <p14:creationId xmlns:p14="http://schemas.microsoft.com/office/powerpoint/2010/main" val="37137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it-CH" sz="4000" dirty="0"/>
              <a:t>ELETTROFORESI SU GEL</a:t>
            </a:r>
          </a:p>
        </p:txBody>
      </p:sp>
      <p:sp>
        <p:nvSpPr>
          <p:cNvPr id="3" name="Segnaposto contenuto 2"/>
          <p:cNvSpPr>
            <a:spLocks noGrp="1"/>
          </p:cNvSpPr>
          <p:nvPr>
            <p:ph idx="1"/>
          </p:nvPr>
        </p:nvSpPr>
        <p:spPr>
          <a:xfrm>
            <a:off x="842044" y="1841738"/>
            <a:ext cx="7812360" cy="2667382"/>
          </a:xfrm>
        </p:spPr>
        <p:txBody>
          <a:bodyPr>
            <a:normAutofit fontScale="70000" lnSpcReduction="20000"/>
          </a:bodyPr>
          <a:lstStyle/>
          <a:p>
            <a:r>
              <a:rPr lang="it-IT" altLang="it-CH" dirty="0"/>
              <a:t>Metodo per separare molecole (DNA; RNA; Proteine)</a:t>
            </a:r>
          </a:p>
          <a:p>
            <a:endParaRPr lang="it-IT" altLang="it-CH" dirty="0"/>
          </a:p>
          <a:p>
            <a:r>
              <a:rPr lang="it-IT" altLang="it-CH" dirty="0"/>
              <a:t>Separazione delle molecole di DNA in base alla loro dimensione</a:t>
            </a:r>
          </a:p>
          <a:p>
            <a:pPr marL="0" indent="0">
              <a:buNone/>
            </a:pPr>
            <a:endParaRPr lang="it-IT" altLang="it-CH" dirty="0"/>
          </a:p>
          <a:p>
            <a:r>
              <a:rPr lang="it-IT" altLang="it-CH" sz="2800" i="1" dirty="0">
                <a:solidFill>
                  <a:srgbClr val="FF6600"/>
                </a:solidFill>
                <a:latin typeface="+mj-lt"/>
                <a:ea typeface="+mj-ea"/>
                <a:cs typeface="+mj-cs"/>
              </a:rPr>
              <a:t>Applicazione:</a:t>
            </a:r>
          </a:p>
          <a:p>
            <a:pPr marL="0" indent="0">
              <a:buNone/>
            </a:pPr>
            <a:r>
              <a:rPr lang="it-IT" altLang="it-CH" sz="2800" i="1" dirty="0">
                <a:solidFill>
                  <a:srgbClr val="FF6600"/>
                </a:solidFill>
                <a:latin typeface="+mj-lt"/>
                <a:ea typeface="+mj-ea"/>
                <a:cs typeface="+mj-cs"/>
              </a:rPr>
              <a:t>	Dopo avere tagliato una grande molecola di DNA con e. r., 	separazione dei diversi frammenti ottenuti</a:t>
            </a:r>
            <a:endParaRPr lang="it-CH" sz="2800" i="1" dirty="0">
              <a:solidFill>
                <a:srgbClr val="FF6600"/>
              </a:solidFill>
              <a:latin typeface="+mj-lt"/>
              <a:ea typeface="+mj-ea"/>
              <a:cs typeface="+mj-cs"/>
            </a:endParaRPr>
          </a:p>
        </p:txBody>
      </p:sp>
    </p:spTree>
    <p:extLst>
      <p:ext uri="{BB962C8B-B14F-4D97-AF65-F5344CB8AC3E}">
        <p14:creationId xmlns:p14="http://schemas.microsoft.com/office/powerpoint/2010/main" val="17817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CH" dirty="0"/>
              <a:t>Alcune applicazioni:</a:t>
            </a:r>
          </a:p>
        </p:txBody>
      </p:sp>
      <p:sp>
        <p:nvSpPr>
          <p:cNvPr id="3" name="Segnaposto contenuto 2"/>
          <p:cNvSpPr>
            <a:spLocks noGrp="1"/>
          </p:cNvSpPr>
          <p:nvPr>
            <p:ph idx="1"/>
          </p:nvPr>
        </p:nvSpPr>
        <p:spPr/>
        <p:txBody>
          <a:bodyPr>
            <a:normAutofit/>
          </a:bodyPr>
          <a:lstStyle/>
          <a:p>
            <a:pPr marL="0" indent="0">
              <a:buNone/>
            </a:pPr>
            <a:endParaRPr lang="it-CH" dirty="0"/>
          </a:p>
          <a:p>
            <a:r>
              <a:rPr lang="it-CH" dirty="0"/>
              <a:t>OGM</a:t>
            </a:r>
          </a:p>
          <a:p>
            <a:r>
              <a:rPr lang="it-CH" dirty="0"/>
              <a:t>Diagnosi malattie genetiche</a:t>
            </a:r>
          </a:p>
          <a:p>
            <a:r>
              <a:rPr lang="it-CH" dirty="0"/>
              <a:t>Impronte genetiche</a:t>
            </a:r>
          </a:p>
          <a:p>
            <a:r>
              <a:rPr lang="it-CH" dirty="0"/>
              <a:t>Terapia genica</a:t>
            </a:r>
          </a:p>
          <a:p>
            <a:r>
              <a:rPr lang="it-CH" dirty="0"/>
              <a:t>…</a:t>
            </a:r>
          </a:p>
        </p:txBody>
      </p:sp>
    </p:spTree>
    <p:extLst>
      <p:ext uri="{BB962C8B-B14F-4D97-AF65-F5344CB8AC3E}">
        <p14:creationId xmlns:p14="http://schemas.microsoft.com/office/powerpoint/2010/main" val="338139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94377A01-48D0-46E9-A018-AB7DAD590A1D}"/>
              </a:ext>
            </a:extLst>
          </p:cNvPr>
          <p:cNvPicPr>
            <a:picLocks noChangeAspect="1"/>
          </p:cNvPicPr>
          <p:nvPr/>
        </p:nvPicPr>
        <p:blipFill>
          <a:blip r:embed="rId2"/>
          <a:stretch>
            <a:fillRect/>
          </a:stretch>
        </p:blipFill>
        <p:spPr>
          <a:xfrm>
            <a:off x="2483768" y="543152"/>
            <a:ext cx="4569494" cy="6314848"/>
          </a:xfrm>
          <a:prstGeom prst="rect">
            <a:avLst/>
          </a:prstGeom>
        </p:spPr>
      </p:pic>
    </p:spTree>
    <p:extLst>
      <p:ext uri="{BB962C8B-B14F-4D97-AF65-F5344CB8AC3E}">
        <p14:creationId xmlns:p14="http://schemas.microsoft.com/office/powerpoint/2010/main" val="1799448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B724546-A414-49DE-A30C-F7AAB51E2DF4}"/>
              </a:ext>
            </a:extLst>
          </p:cNvPr>
          <p:cNvSpPr>
            <a:spLocks noGrp="1"/>
          </p:cNvSpPr>
          <p:nvPr>
            <p:ph type="title"/>
          </p:nvPr>
        </p:nvSpPr>
        <p:spPr/>
        <p:txBody>
          <a:bodyPr/>
          <a:lstStyle/>
          <a:p>
            <a:endParaRPr lang="it-CH"/>
          </a:p>
        </p:txBody>
      </p:sp>
      <p:pic>
        <p:nvPicPr>
          <p:cNvPr id="4" name="Segnaposto contenuto 3">
            <a:extLst>
              <a:ext uri="{FF2B5EF4-FFF2-40B4-BE49-F238E27FC236}">
                <a16:creationId xmlns:a16="http://schemas.microsoft.com/office/drawing/2014/main" xmlns="" id="{97DADEEF-21DA-446D-9FFF-2BC300CE373B}"/>
              </a:ext>
            </a:extLst>
          </p:cNvPr>
          <p:cNvPicPr>
            <a:picLocks noGrp="1" noChangeAspect="1"/>
          </p:cNvPicPr>
          <p:nvPr>
            <p:ph idx="1"/>
          </p:nvPr>
        </p:nvPicPr>
        <p:blipFill>
          <a:blip r:embed="rId2"/>
          <a:stretch>
            <a:fillRect/>
          </a:stretch>
        </p:blipFill>
        <p:spPr>
          <a:xfrm>
            <a:off x="742892" y="1600200"/>
            <a:ext cx="7658216" cy="4525963"/>
          </a:xfrm>
          <a:prstGeom prst="rect">
            <a:avLst/>
          </a:prstGeom>
        </p:spPr>
      </p:pic>
    </p:spTree>
    <p:extLst>
      <p:ext uri="{BB962C8B-B14F-4D97-AF65-F5344CB8AC3E}">
        <p14:creationId xmlns:p14="http://schemas.microsoft.com/office/powerpoint/2010/main" val="3334992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CH" dirty="0"/>
          </a:p>
        </p:txBody>
      </p:sp>
      <p:pic>
        <p:nvPicPr>
          <p:cNvPr id="4" name="Immagine 3" descr="albero 002"/>
          <p:cNvPicPr/>
          <p:nvPr/>
        </p:nvPicPr>
        <p:blipFill>
          <a:blip r:embed="rId2" cstate="print"/>
          <a:srcRect/>
          <a:stretch>
            <a:fillRect/>
          </a:stretch>
        </p:blipFill>
        <p:spPr bwMode="auto">
          <a:xfrm>
            <a:off x="179512" y="980728"/>
            <a:ext cx="8229600" cy="5040560"/>
          </a:xfrm>
          <a:prstGeom prst="rect">
            <a:avLst/>
          </a:prstGeom>
          <a:noFill/>
          <a:ln w="9525">
            <a:noFill/>
            <a:miter lim="800000"/>
            <a:headEnd/>
            <a:tailEnd/>
          </a:ln>
        </p:spPr>
      </p:pic>
    </p:spTree>
    <p:extLst>
      <p:ext uri="{BB962C8B-B14F-4D97-AF65-F5344CB8AC3E}">
        <p14:creationId xmlns:p14="http://schemas.microsoft.com/office/powerpoint/2010/main" val="2862954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56247A26-B5BF-4E74-A39E-663D8723C7A6}"/>
              </a:ext>
            </a:extLst>
          </p:cNvPr>
          <p:cNvPicPr>
            <a:picLocks noChangeAspect="1"/>
          </p:cNvPicPr>
          <p:nvPr/>
        </p:nvPicPr>
        <p:blipFill rotWithShape="1">
          <a:blip r:embed="rId3"/>
          <a:srcRect r="59535"/>
          <a:stretch/>
        </p:blipFill>
        <p:spPr>
          <a:xfrm>
            <a:off x="1187624" y="476672"/>
            <a:ext cx="7334021" cy="5045813"/>
          </a:xfrm>
          <a:prstGeom prst="rect">
            <a:avLst/>
          </a:prstGeom>
        </p:spPr>
      </p:pic>
    </p:spTree>
    <p:extLst>
      <p:ext uri="{BB962C8B-B14F-4D97-AF65-F5344CB8AC3E}">
        <p14:creationId xmlns:p14="http://schemas.microsoft.com/office/powerpoint/2010/main" val="2303943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283D855-2A9E-4434-9D48-4D47F326344A}"/>
              </a:ext>
            </a:extLst>
          </p:cNvPr>
          <p:cNvSpPr>
            <a:spLocks noGrp="1"/>
          </p:cNvSpPr>
          <p:nvPr>
            <p:ph type="title"/>
          </p:nvPr>
        </p:nvSpPr>
        <p:spPr/>
        <p:txBody>
          <a:bodyPr>
            <a:normAutofit fontScale="90000"/>
          </a:bodyPr>
          <a:lstStyle/>
          <a:p>
            <a:r>
              <a:rPr lang="it-CH" dirty="0"/>
              <a:t>Differenze tra clonaggio in vivo e PCR</a:t>
            </a:r>
          </a:p>
        </p:txBody>
      </p:sp>
      <p:pic>
        <p:nvPicPr>
          <p:cNvPr id="5" name="Immagine 4">
            <a:extLst>
              <a:ext uri="{FF2B5EF4-FFF2-40B4-BE49-F238E27FC236}">
                <a16:creationId xmlns:a16="http://schemas.microsoft.com/office/drawing/2014/main" xmlns="" id="{1326916C-3D7D-4221-BD70-1F47F0F089C2}"/>
              </a:ext>
            </a:extLst>
          </p:cNvPr>
          <p:cNvPicPr>
            <a:picLocks noChangeAspect="1"/>
          </p:cNvPicPr>
          <p:nvPr/>
        </p:nvPicPr>
        <p:blipFill rotWithShape="1">
          <a:blip r:embed="rId3"/>
          <a:srcRect l="-1" t="11282" r="-2290" b="11251"/>
          <a:stretch/>
        </p:blipFill>
        <p:spPr>
          <a:xfrm>
            <a:off x="984136" y="1679937"/>
            <a:ext cx="7332279" cy="4197336"/>
          </a:xfrm>
          <a:prstGeom prst="rect">
            <a:avLst/>
          </a:prstGeom>
        </p:spPr>
      </p:pic>
      <p:sp>
        <p:nvSpPr>
          <p:cNvPr id="6" name="Titolo 1">
            <a:extLst>
              <a:ext uri="{FF2B5EF4-FFF2-40B4-BE49-F238E27FC236}">
                <a16:creationId xmlns:a16="http://schemas.microsoft.com/office/drawing/2014/main" xmlns="" id="{C397CFFF-F8F9-4AA7-998E-DB64C376C528}"/>
              </a:ext>
            </a:extLst>
          </p:cNvPr>
          <p:cNvSpPr txBox="1">
            <a:spLocks/>
          </p:cNvSpPr>
          <p:nvPr/>
        </p:nvSpPr>
        <p:spPr>
          <a:xfrm>
            <a:off x="465917" y="0"/>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CH" dirty="0"/>
              <a:t>«VISUALIZZARE» IL DNA</a:t>
            </a:r>
          </a:p>
        </p:txBody>
      </p:sp>
    </p:spTree>
    <p:extLst>
      <p:ext uri="{BB962C8B-B14F-4D97-AF65-F5344CB8AC3E}">
        <p14:creationId xmlns:p14="http://schemas.microsoft.com/office/powerpoint/2010/main" val="4250943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9B3B1F-B826-43A3-8A2D-14CAF7F0F663}"/>
              </a:ext>
            </a:extLst>
          </p:cNvPr>
          <p:cNvSpPr>
            <a:spLocks noGrp="1"/>
          </p:cNvSpPr>
          <p:nvPr>
            <p:ph type="title"/>
          </p:nvPr>
        </p:nvSpPr>
        <p:spPr/>
        <p:txBody>
          <a:bodyPr/>
          <a:lstStyle/>
          <a:p>
            <a:endParaRPr lang="it-CH"/>
          </a:p>
        </p:txBody>
      </p:sp>
      <p:sp>
        <p:nvSpPr>
          <p:cNvPr id="3" name="Segnaposto contenuto 2">
            <a:extLst>
              <a:ext uri="{FF2B5EF4-FFF2-40B4-BE49-F238E27FC236}">
                <a16:creationId xmlns:a16="http://schemas.microsoft.com/office/drawing/2014/main" xmlns="" id="{F82F4352-DEF3-4F5B-B506-5C7B0F502039}"/>
              </a:ext>
            </a:extLst>
          </p:cNvPr>
          <p:cNvSpPr>
            <a:spLocks noGrp="1"/>
          </p:cNvSpPr>
          <p:nvPr>
            <p:ph idx="1"/>
          </p:nvPr>
        </p:nvSpPr>
        <p:spPr/>
        <p:txBody>
          <a:bodyPr/>
          <a:lstStyle/>
          <a:p>
            <a:r>
              <a:rPr lang="it-CH" dirty="0"/>
              <a:t>gelatina</a:t>
            </a:r>
          </a:p>
        </p:txBody>
      </p:sp>
      <p:pic>
        <p:nvPicPr>
          <p:cNvPr id="4" name="Immagine 3">
            <a:extLst>
              <a:ext uri="{FF2B5EF4-FFF2-40B4-BE49-F238E27FC236}">
                <a16:creationId xmlns:a16="http://schemas.microsoft.com/office/drawing/2014/main" xmlns="" id="{56D1FEDB-5C0C-4F50-8896-12A22AE1437A}"/>
              </a:ext>
            </a:extLst>
          </p:cNvPr>
          <p:cNvPicPr>
            <a:picLocks noChangeAspect="1"/>
          </p:cNvPicPr>
          <p:nvPr/>
        </p:nvPicPr>
        <p:blipFill>
          <a:blip r:embed="rId2"/>
          <a:stretch>
            <a:fillRect/>
          </a:stretch>
        </p:blipFill>
        <p:spPr>
          <a:xfrm>
            <a:off x="282539" y="0"/>
            <a:ext cx="8578921" cy="6858000"/>
          </a:xfrm>
          <a:prstGeom prst="rect">
            <a:avLst/>
          </a:prstGeom>
        </p:spPr>
      </p:pic>
    </p:spTree>
    <p:extLst>
      <p:ext uri="{BB962C8B-B14F-4D97-AF65-F5344CB8AC3E}">
        <p14:creationId xmlns:p14="http://schemas.microsoft.com/office/powerpoint/2010/main" val="1482659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26F3AB-05B2-4D51-88AD-3B9E2B8431F9}"/>
              </a:ext>
            </a:extLst>
          </p:cNvPr>
          <p:cNvSpPr>
            <a:spLocks noGrp="1"/>
          </p:cNvSpPr>
          <p:nvPr>
            <p:ph type="title"/>
          </p:nvPr>
        </p:nvSpPr>
        <p:spPr/>
        <p:txBody>
          <a:bodyPr/>
          <a:lstStyle/>
          <a:p>
            <a:endParaRPr lang="it-CH"/>
          </a:p>
        </p:txBody>
      </p:sp>
      <p:sp>
        <p:nvSpPr>
          <p:cNvPr id="3" name="Segnaposto contenuto 2">
            <a:extLst>
              <a:ext uri="{FF2B5EF4-FFF2-40B4-BE49-F238E27FC236}">
                <a16:creationId xmlns:a16="http://schemas.microsoft.com/office/drawing/2014/main" xmlns="" id="{20ABC1BF-341F-4276-9443-73AAEBA067C4}"/>
              </a:ext>
            </a:extLst>
          </p:cNvPr>
          <p:cNvSpPr>
            <a:spLocks noGrp="1"/>
          </p:cNvSpPr>
          <p:nvPr>
            <p:ph idx="1"/>
          </p:nvPr>
        </p:nvSpPr>
        <p:spPr/>
        <p:txBody>
          <a:bodyPr/>
          <a:lstStyle/>
          <a:p>
            <a:endParaRPr lang="it-CH"/>
          </a:p>
        </p:txBody>
      </p:sp>
      <p:pic>
        <p:nvPicPr>
          <p:cNvPr id="5" name="Immagine 4">
            <a:extLst>
              <a:ext uri="{FF2B5EF4-FFF2-40B4-BE49-F238E27FC236}">
                <a16:creationId xmlns:a16="http://schemas.microsoft.com/office/drawing/2014/main" xmlns="" id="{25D17AB5-BD64-4B28-84C0-410BED701C38}"/>
              </a:ext>
            </a:extLst>
          </p:cNvPr>
          <p:cNvPicPr>
            <a:picLocks noChangeAspect="1"/>
          </p:cNvPicPr>
          <p:nvPr/>
        </p:nvPicPr>
        <p:blipFill>
          <a:blip r:embed="rId2"/>
          <a:stretch>
            <a:fillRect/>
          </a:stretch>
        </p:blipFill>
        <p:spPr>
          <a:xfrm>
            <a:off x="445904" y="1638300"/>
            <a:ext cx="7436034" cy="4022948"/>
          </a:xfrm>
          <a:prstGeom prst="rect">
            <a:avLst/>
          </a:prstGeom>
        </p:spPr>
      </p:pic>
    </p:spTree>
    <p:extLst>
      <p:ext uri="{BB962C8B-B14F-4D97-AF65-F5344CB8AC3E}">
        <p14:creationId xmlns:p14="http://schemas.microsoft.com/office/powerpoint/2010/main" val="2216869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B3D29E1-DCD2-48FF-8CA4-5992396ABEC2}"/>
              </a:ext>
            </a:extLst>
          </p:cNvPr>
          <p:cNvSpPr>
            <a:spLocks noGrp="1"/>
          </p:cNvSpPr>
          <p:nvPr>
            <p:ph type="title"/>
          </p:nvPr>
        </p:nvSpPr>
        <p:spPr/>
        <p:txBody>
          <a:bodyPr/>
          <a:lstStyle/>
          <a:p>
            <a:endParaRPr lang="it-CH"/>
          </a:p>
        </p:txBody>
      </p:sp>
      <p:sp>
        <p:nvSpPr>
          <p:cNvPr id="3" name="Segnaposto contenuto 2">
            <a:extLst>
              <a:ext uri="{FF2B5EF4-FFF2-40B4-BE49-F238E27FC236}">
                <a16:creationId xmlns:a16="http://schemas.microsoft.com/office/drawing/2014/main" xmlns="" id="{AB9ED6BB-03CC-46F0-AB26-8CDA80D6E77E}"/>
              </a:ext>
            </a:extLst>
          </p:cNvPr>
          <p:cNvSpPr>
            <a:spLocks noGrp="1"/>
          </p:cNvSpPr>
          <p:nvPr>
            <p:ph idx="1"/>
          </p:nvPr>
        </p:nvSpPr>
        <p:spPr/>
        <p:txBody>
          <a:bodyPr/>
          <a:lstStyle/>
          <a:p>
            <a:endParaRPr lang="it-CH"/>
          </a:p>
        </p:txBody>
      </p:sp>
      <p:pic>
        <p:nvPicPr>
          <p:cNvPr id="4" name="Immagine 3">
            <a:extLst>
              <a:ext uri="{FF2B5EF4-FFF2-40B4-BE49-F238E27FC236}">
                <a16:creationId xmlns:a16="http://schemas.microsoft.com/office/drawing/2014/main" xmlns="" id="{5D898D9A-89B8-45F5-9600-71A41D010F3C}"/>
              </a:ext>
            </a:extLst>
          </p:cNvPr>
          <p:cNvPicPr>
            <a:picLocks noChangeAspect="1"/>
          </p:cNvPicPr>
          <p:nvPr/>
        </p:nvPicPr>
        <p:blipFill>
          <a:blip r:embed="rId2"/>
          <a:stretch>
            <a:fillRect/>
          </a:stretch>
        </p:blipFill>
        <p:spPr>
          <a:xfrm>
            <a:off x="827584" y="976665"/>
            <a:ext cx="6984776" cy="4904670"/>
          </a:xfrm>
          <a:prstGeom prst="rect">
            <a:avLst/>
          </a:prstGeom>
        </p:spPr>
      </p:pic>
    </p:spTree>
    <p:extLst>
      <p:ext uri="{BB962C8B-B14F-4D97-AF65-F5344CB8AC3E}">
        <p14:creationId xmlns:p14="http://schemas.microsoft.com/office/powerpoint/2010/main" val="1636638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2F0CFE-43DE-497F-B9DE-4B4CA865701E}"/>
              </a:ext>
            </a:extLst>
          </p:cNvPr>
          <p:cNvSpPr>
            <a:spLocks noGrp="1"/>
          </p:cNvSpPr>
          <p:nvPr>
            <p:ph type="title"/>
          </p:nvPr>
        </p:nvSpPr>
        <p:spPr/>
        <p:txBody>
          <a:bodyPr/>
          <a:lstStyle/>
          <a:p>
            <a:endParaRPr lang="it-CH"/>
          </a:p>
        </p:txBody>
      </p:sp>
      <p:sp>
        <p:nvSpPr>
          <p:cNvPr id="3" name="Segnaposto contenuto 2">
            <a:extLst>
              <a:ext uri="{FF2B5EF4-FFF2-40B4-BE49-F238E27FC236}">
                <a16:creationId xmlns:a16="http://schemas.microsoft.com/office/drawing/2014/main" xmlns="" id="{F8F56D51-959A-4C46-AF9E-0B31F4A727CB}"/>
              </a:ext>
            </a:extLst>
          </p:cNvPr>
          <p:cNvSpPr>
            <a:spLocks noGrp="1"/>
          </p:cNvSpPr>
          <p:nvPr>
            <p:ph idx="1"/>
          </p:nvPr>
        </p:nvSpPr>
        <p:spPr/>
        <p:txBody>
          <a:bodyPr/>
          <a:lstStyle/>
          <a:p>
            <a:endParaRPr lang="it-CH"/>
          </a:p>
        </p:txBody>
      </p:sp>
      <p:pic>
        <p:nvPicPr>
          <p:cNvPr id="4" name="Immagine 3">
            <a:extLst>
              <a:ext uri="{FF2B5EF4-FFF2-40B4-BE49-F238E27FC236}">
                <a16:creationId xmlns:a16="http://schemas.microsoft.com/office/drawing/2014/main" xmlns="" id="{BF981BCA-F834-4D3D-A8FA-A1808573E9C5}"/>
              </a:ext>
            </a:extLst>
          </p:cNvPr>
          <p:cNvPicPr>
            <a:picLocks noChangeAspect="1"/>
          </p:cNvPicPr>
          <p:nvPr/>
        </p:nvPicPr>
        <p:blipFill>
          <a:blip r:embed="rId2"/>
          <a:stretch>
            <a:fillRect/>
          </a:stretch>
        </p:blipFill>
        <p:spPr>
          <a:xfrm>
            <a:off x="371802" y="0"/>
            <a:ext cx="8400396" cy="6858000"/>
          </a:xfrm>
          <a:prstGeom prst="rect">
            <a:avLst/>
          </a:prstGeom>
        </p:spPr>
      </p:pic>
    </p:spTree>
    <p:extLst>
      <p:ext uri="{BB962C8B-B14F-4D97-AF65-F5344CB8AC3E}">
        <p14:creationId xmlns:p14="http://schemas.microsoft.com/office/powerpoint/2010/main" val="891112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47B6107-D292-4220-A925-464093417B93}"/>
              </a:ext>
            </a:extLst>
          </p:cNvPr>
          <p:cNvSpPr>
            <a:spLocks noGrp="1"/>
          </p:cNvSpPr>
          <p:nvPr>
            <p:ph type="title"/>
          </p:nvPr>
        </p:nvSpPr>
        <p:spPr/>
        <p:txBody>
          <a:bodyPr/>
          <a:lstStyle/>
          <a:p>
            <a:endParaRPr lang="it-CH"/>
          </a:p>
        </p:txBody>
      </p:sp>
      <p:sp>
        <p:nvSpPr>
          <p:cNvPr id="3" name="Segnaposto contenuto 2">
            <a:extLst>
              <a:ext uri="{FF2B5EF4-FFF2-40B4-BE49-F238E27FC236}">
                <a16:creationId xmlns:a16="http://schemas.microsoft.com/office/drawing/2014/main" xmlns="" id="{B30ECD89-0C13-470D-984A-C5BAF5B6B516}"/>
              </a:ext>
            </a:extLst>
          </p:cNvPr>
          <p:cNvSpPr>
            <a:spLocks noGrp="1"/>
          </p:cNvSpPr>
          <p:nvPr>
            <p:ph idx="1"/>
          </p:nvPr>
        </p:nvSpPr>
        <p:spPr/>
        <p:txBody>
          <a:bodyPr/>
          <a:lstStyle/>
          <a:p>
            <a:endParaRPr lang="it-CH"/>
          </a:p>
        </p:txBody>
      </p:sp>
      <p:pic>
        <p:nvPicPr>
          <p:cNvPr id="5" name="Immagine 4">
            <a:extLst>
              <a:ext uri="{FF2B5EF4-FFF2-40B4-BE49-F238E27FC236}">
                <a16:creationId xmlns:a16="http://schemas.microsoft.com/office/drawing/2014/main" xmlns="" id="{D6E6A15F-904B-4E8F-BB93-1D45D913E78D}"/>
              </a:ext>
            </a:extLst>
          </p:cNvPr>
          <p:cNvPicPr>
            <a:picLocks noChangeAspect="1"/>
          </p:cNvPicPr>
          <p:nvPr/>
        </p:nvPicPr>
        <p:blipFill>
          <a:blip r:embed="rId2"/>
          <a:stretch>
            <a:fillRect/>
          </a:stretch>
        </p:blipFill>
        <p:spPr>
          <a:xfrm>
            <a:off x="1957387" y="1724025"/>
            <a:ext cx="5229225" cy="3409950"/>
          </a:xfrm>
          <a:prstGeom prst="rect">
            <a:avLst/>
          </a:prstGeom>
        </p:spPr>
      </p:pic>
    </p:spTree>
    <p:extLst>
      <p:ext uri="{BB962C8B-B14F-4D97-AF65-F5344CB8AC3E}">
        <p14:creationId xmlns:p14="http://schemas.microsoft.com/office/powerpoint/2010/main" val="369496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txBox="1">
            <a:spLocks noGrp="1" noChangeArrowheads="1"/>
          </p:cNvSpPr>
          <p:nvPr/>
        </p:nvSpPr>
        <p:spPr bwMode="auto">
          <a:xfrm>
            <a:off x="6819900" y="6562725"/>
            <a:ext cx="2133600" cy="295275"/>
          </a:xfrm>
          <a:prstGeom prst="rect">
            <a:avLst/>
          </a:prstGeom>
          <a:noFill/>
          <a:ln w="9525">
            <a:noFill/>
            <a:miter lim="800000"/>
            <a:headEnd/>
            <a:tailEnd/>
          </a:ln>
        </p:spPr>
        <p:txBody>
          <a:bodyPr/>
          <a:lstStyle/>
          <a:p>
            <a:fld id="{760A4762-CD49-4952-A8AB-A936BAC039DB}" type="slidenum">
              <a:rPr lang="it-IT" sz="1200" b="1">
                <a:solidFill>
                  <a:schemeClr val="tx2"/>
                </a:solidFill>
                <a:latin typeface="Times New Roman" pitchFamily="18" charset="0"/>
              </a:rPr>
              <a:pPr/>
              <a:t>5</a:t>
            </a:fld>
            <a:endParaRPr lang="it-IT" sz="1200" b="1">
              <a:solidFill>
                <a:schemeClr val="tx2"/>
              </a:solidFill>
              <a:latin typeface="Times New Roman" pitchFamily="18" charset="0"/>
            </a:endParaRPr>
          </a:p>
        </p:txBody>
      </p:sp>
      <p:sp>
        <p:nvSpPr>
          <p:cNvPr id="20483" name="Rectangle 2"/>
          <p:cNvSpPr>
            <a:spLocks noGrp="1" noChangeArrowheads="1"/>
          </p:cNvSpPr>
          <p:nvPr>
            <p:ph type="title" idx="4294967295"/>
          </p:nvPr>
        </p:nvSpPr>
        <p:spPr>
          <a:xfrm>
            <a:off x="182563" y="192088"/>
            <a:ext cx="8770937" cy="914400"/>
          </a:xfrm>
        </p:spPr>
        <p:txBody>
          <a:bodyPr/>
          <a:lstStyle/>
          <a:p>
            <a:pPr eaLnBrk="1" hangingPunct="1"/>
            <a:r>
              <a:rPr lang="it-IT" sz="3200" i="1" dirty="0">
                <a:solidFill>
                  <a:srgbClr val="FF6600"/>
                </a:solidFill>
              </a:rPr>
              <a:t>Esempio 1: Indagini sulla scena del delitto</a:t>
            </a:r>
          </a:p>
        </p:txBody>
      </p:sp>
      <p:sp>
        <p:nvSpPr>
          <p:cNvPr id="562179" name="Rectangle 3"/>
          <p:cNvSpPr>
            <a:spLocks noGrp="1" noChangeArrowheads="1"/>
          </p:cNvSpPr>
          <p:nvPr>
            <p:ph type="body" idx="4294967295"/>
          </p:nvPr>
        </p:nvSpPr>
        <p:spPr>
          <a:xfrm>
            <a:off x="150813" y="5000625"/>
            <a:ext cx="8807450" cy="1562100"/>
          </a:xfrm>
        </p:spPr>
        <p:txBody>
          <a:bodyPr/>
          <a:lstStyle/>
          <a:p>
            <a:pPr eaLnBrk="1" hangingPunct="1">
              <a:lnSpc>
                <a:spcPct val="90000"/>
              </a:lnSpc>
              <a:buClr>
                <a:schemeClr val="accent1"/>
              </a:buClr>
            </a:pPr>
            <a:r>
              <a:rPr lang="it-IT" sz="2400" dirty="0"/>
              <a:t>Il 22 novembre 1983 nella </a:t>
            </a:r>
            <a:r>
              <a:rPr lang="it-IT" sz="2400" b="1" dirty="0"/>
              <a:t>cittadina inglese di </a:t>
            </a:r>
            <a:r>
              <a:rPr lang="it-IT" sz="2400" b="1" dirty="0" err="1"/>
              <a:t>Narborough</a:t>
            </a:r>
            <a:r>
              <a:rPr lang="it-IT" sz="2400" dirty="0"/>
              <a:t> una ragazza venne stuprata e uccisa</a:t>
            </a:r>
          </a:p>
          <a:p>
            <a:pPr eaLnBrk="1" hangingPunct="1">
              <a:lnSpc>
                <a:spcPct val="90000"/>
              </a:lnSpc>
              <a:buClr>
                <a:schemeClr val="accent1"/>
              </a:buClr>
            </a:pPr>
            <a:r>
              <a:rPr lang="it-IT" sz="2400" dirty="0"/>
              <a:t>Nonostante le indagini e la presenza di sperma sul corpo della vittima, il crimine rimase irrisolto</a:t>
            </a:r>
          </a:p>
        </p:txBody>
      </p:sp>
      <p:sp>
        <p:nvSpPr>
          <p:cNvPr id="562180" name="Line 4"/>
          <p:cNvSpPr>
            <a:spLocks noChangeShapeType="1"/>
          </p:cNvSpPr>
          <p:nvPr/>
        </p:nvSpPr>
        <p:spPr bwMode="auto">
          <a:xfrm>
            <a:off x="182563" y="1117600"/>
            <a:ext cx="8775700" cy="0"/>
          </a:xfrm>
          <a:prstGeom prst="line">
            <a:avLst/>
          </a:prstGeom>
          <a:noFill/>
          <a:ln w="76200">
            <a:solidFill>
              <a:schemeClr val="accent1">
                <a:lumMod val="60000"/>
                <a:lumOff val="40000"/>
              </a:schemeClr>
            </a:solidFill>
            <a:round/>
            <a:headEnd/>
            <a:tailEnd/>
          </a:ln>
        </p:spPr>
        <p:txBody>
          <a:bodyPr wrap="none" anchor="ctr"/>
          <a:lstStyle/>
          <a:p>
            <a:pPr>
              <a:defRPr/>
            </a:pPr>
            <a:endParaRPr lang="it-IT">
              <a:latin typeface="Arial" pitchFamily="109" charset="0"/>
              <a:cs typeface="Arial" charset="0"/>
            </a:endParaRPr>
          </a:p>
        </p:txBody>
      </p:sp>
      <p:pic>
        <p:nvPicPr>
          <p:cNvPr id="20486" name="Picture 1"/>
          <p:cNvPicPr>
            <a:picLocks noChangeAspect="1"/>
          </p:cNvPicPr>
          <p:nvPr/>
        </p:nvPicPr>
        <p:blipFill>
          <a:blip r:embed="rId3" cstate="print"/>
          <a:srcRect/>
          <a:stretch>
            <a:fillRect/>
          </a:stretch>
        </p:blipFill>
        <p:spPr bwMode="auto">
          <a:xfrm>
            <a:off x="1838325" y="1254125"/>
            <a:ext cx="5464175" cy="3657600"/>
          </a:xfrm>
          <a:prstGeom prst="rect">
            <a:avLst/>
          </a:prstGeom>
          <a:noFill/>
          <a:ln w="9525">
            <a:noFill/>
            <a:miter lim="800000"/>
            <a:headEnd/>
            <a:tailEnd/>
          </a:ln>
        </p:spPr>
      </p:pic>
      <p:sp>
        <p:nvSpPr>
          <p:cNvPr id="20487" name="Segnaposto numero diapositiva 6"/>
          <p:cNvSpPr>
            <a:spLocks noGrp="1"/>
          </p:cNvSpPr>
          <p:nvPr>
            <p:ph type="sldNum" sz="quarter" idx="10"/>
          </p:nvPr>
        </p:nvSpPr>
        <p:spPr>
          <a:noFill/>
        </p:spPr>
        <p:txBody>
          <a:bodyPr/>
          <a:lstStyle/>
          <a:p>
            <a:fld id="{C943BB91-E955-4549-92D9-D243556CC775}" type="slidenum">
              <a:rPr lang="it-IT" smtClean="0">
                <a:latin typeface="Times New Roman" pitchFamily="18" charset="0"/>
                <a:cs typeface="Arial" pitchFamily="34" charset="0"/>
              </a:rPr>
              <a:pPr/>
              <a:t>5</a:t>
            </a:fld>
            <a:endParaRPr lang="it-IT">
              <a:latin typeface="Times New Roman" pitchFamily="18" charset="0"/>
              <a:cs typeface="Arial" pitchFamily="34" charset="0"/>
            </a:endParaRPr>
          </a:p>
        </p:txBody>
      </p:sp>
    </p:spTree>
    <p:extLst>
      <p:ext uri="{BB962C8B-B14F-4D97-AF65-F5344CB8AC3E}">
        <p14:creationId xmlns:p14="http://schemas.microsoft.com/office/powerpoint/2010/main" val="64796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animEffect transition="in" filter="fade">
                                      <p:cBhvr>
                                        <p:cTn id="7" dur="500"/>
                                        <p:tgtEl>
                                          <p:spTgt spid="5621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2179">
                                            <p:txEl>
                                              <p:pRg st="1" end="1"/>
                                            </p:txEl>
                                          </p:spTgt>
                                        </p:tgtEl>
                                        <p:attrNameLst>
                                          <p:attrName>style.visibility</p:attrName>
                                        </p:attrNameLst>
                                      </p:cBhvr>
                                      <p:to>
                                        <p:strVal val="visible"/>
                                      </p:to>
                                    </p:set>
                                    <p:animEffect transition="in" filter="fade">
                                      <p:cBhvr>
                                        <p:cTn id="10" dur="500"/>
                                        <p:tgtEl>
                                          <p:spTgt spid="562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uiExpand="1"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7992888" cy="157018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it-CH" dirty="0"/>
              <a:t>PCR- REAZIONE A CATENA DELLA POLIMERASI</a:t>
            </a:r>
            <a:br>
              <a:rPr lang="it-CH" dirty="0"/>
            </a:br>
            <a:r>
              <a:rPr lang="it-CH" sz="2700" i="1" dirty="0"/>
              <a:t>(</a:t>
            </a:r>
            <a:r>
              <a:rPr lang="it-CH" sz="2700" i="1" dirty="0" err="1"/>
              <a:t>Kary</a:t>
            </a:r>
            <a:r>
              <a:rPr lang="it-CH" sz="2700" i="1" dirty="0"/>
              <a:t> </a:t>
            </a:r>
            <a:r>
              <a:rPr lang="it-CH" sz="2700" i="1" dirty="0" err="1"/>
              <a:t>Mullis</a:t>
            </a:r>
            <a:r>
              <a:rPr lang="it-CH" sz="2700" i="1" dirty="0"/>
              <a:t>, 1983, Nobel 1993)</a:t>
            </a:r>
          </a:p>
        </p:txBody>
      </p:sp>
      <p:pic>
        <p:nvPicPr>
          <p:cNvPr id="3" name="Immagine 2">
            <a:extLst>
              <a:ext uri="{FF2B5EF4-FFF2-40B4-BE49-F238E27FC236}">
                <a16:creationId xmlns:a16="http://schemas.microsoft.com/office/drawing/2014/main" xmlns="" id="{DE8779C0-68A4-4EC5-A67B-1B3673833181}"/>
              </a:ext>
            </a:extLst>
          </p:cNvPr>
          <p:cNvPicPr>
            <a:picLocks noChangeAspect="1"/>
          </p:cNvPicPr>
          <p:nvPr/>
        </p:nvPicPr>
        <p:blipFill rotWithShape="1">
          <a:blip r:embed="rId3"/>
          <a:srcRect l="39010" t="31253" r="86" b="1"/>
          <a:stretch/>
        </p:blipFill>
        <p:spPr>
          <a:xfrm>
            <a:off x="1691680" y="2132856"/>
            <a:ext cx="5544616" cy="4657074"/>
          </a:xfrm>
          <a:prstGeom prst="rect">
            <a:avLst/>
          </a:prstGeom>
        </p:spPr>
      </p:pic>
    </p:spTree>
    <p:extLst>
      <p:ext uri="{BB962C8B-B14F-4D97-AF65-F5344CB8AC3E}">
        <p14:creationId xmlns:p14="http://schemas.microsoft.com/office/powerpoint/2010/main" val="8331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lbero 011"/>
          <p:cNvPicPr/>
          <p:nvPr/>
        </p:nvPicPr>
        <p:blipFill>
          <a:blip r:embed="rId3" cstate="print"/>
          <a:srcRect/>
          <a:stretch>
            <a:fillRect/>
          </a:stretch>
        </p:blipFill>
        <p:spPr bwMode="auto">
          <a:xfrm>
            <a:off x="3203848" y="0"/>
            <a:ext cx="2366253" cy="7000900"/>
          </a:xfrm>
          <a:prstGeom prst="rect">
            <a:avLst/>
          </a:prstGeom>
          <a:noFill/>
          <a:ln w="9525">
            <a:noFill/>
            <a:miter lim="800000"/>
            <a:headEnd/>
            <a:tailEnd/>
          </a:ln>
        </p:spPr>
      </p:pic>
    </p:spTree>
    <p:extLst>
      <p:ext uri="{BB962C8B-B14F-4D97-AF65-F5344CB8AC3E}">
        <p14:creationId xmlns:p14="http://schemas.microsoft.com/office/powerpoint/2010/main" val="1572129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4145D51-214F-44B1-8F8F-A242F6B80AFD}"/>
              </a:ext>
            </a:extLst>
          </p:cNvPr>
          <p:cNvSpPr>
            <a:spLocks noGrp="1"/>
          </p:cNvSpPr>
          <p:nvPr>
            <p:ph type="title"/>
          </p:nvPr>
        </p:nvSpPr>
        <p:spPr/>
        <p:txBody>
          <a:bodyPr>
            <a:normAutofit fontScale="90000"/>
          </a:bodyPr>
          <a:lstStyle/>
          <a:p>
            <a:r>
              <a:rPr lang="it-IT" dirty="0"/>
              <a:t>Ingredienti PCR</a:t>
            </a:r>
            <a:br>
              <a:rPr lang="it-IT" dirty="0"/>
            </a:br>
            <a:endParaRPr lang="it-CH" dirty="0"/>
          </a:p>
        </p:txBody>
      </p:sp>
      <p:sp>
        <p:nvSpPr>
          <p:cNvPr id="3" name="Segnaposto contenuto 2">
            <a:extLst>
              <a:ext uri="{FF2B5EF4-FFF2-40B4-BE49-F238E27FC236}">
                <a16:creationId xmlns:a16="http://schemas.microsoft.com/office/drawing/2014/main" xmlns="" id="{A4AB607F-597F-45DD-A7D2-73DE1B586D5D}"/>
              </a:ext>
            </a:extLst>
          </p:cNvPr>
          <p:cNvSpPr>
            <a:spLocks noGrp="1"/>
          </p:cNvSpPr>
          <p:nvPr>
            <p:ph idx="1"/>
          </p:nvPr>
        </p:nvSpPr>
        <p:spPr>
          <a:xfrm>
            <a:off x="395536" y="1916832"/>
            <a:ext cx="9145016" cy="2880320"/>
          </a:xfrm>
        </p:spPr>
        <p:txBody>
          <a:bodyPr>
            <a:normAutofit lnSpcReduction="10000"/>
          </a:bodyPr>
          <a:lstStyle/>
          <a:p>
            <a:pPr marL="0" indent="0">
              <a:buNone/>
            </a:pPr>
            <a:r>
              <a:rPr lang="it-IT" dirty="0"/>
              <a:t>• DNA </a:t>
            </a:r>
          </a:p>
          <a:p>
            <a:pPr marL="0" indent="0">
              <a:buNone/>
            </a:pPr>
            <a:r>
              <a:rPr lang="it-IT" dirty="0"/>
              <a:t>• nucleotidi (</a:t>
            </a:r>
            <a:r>
              <a:rPr lang="it-IT" dirty="0" err="1"/>
              <a:t>dNTP</a:t>
            </a:r>
            <a:r>
              <a:rPr lang="it-IT" dirty="0"/>
              <a:t>) </a:t>
            </a:r>
          </a:p>
          <a:p>
            <a:pPr marL="0" indent="0">
              <a:buNone/>
            </a:pPr>
            <a:r>
              <a:rPr lang="it-IT" dirty="0"/>
              <a:t>• primer </a:t>
            </a:r>
          </a:p>
          <a:p>
            <a:pPr marL="0" indent="0">
              <a:buNone/>
            </a:pPr>
            <a:r>
              <a:rPr lang="it-IT" dirty="0"/>
              <a:t>• </a:t>
            </a:r>
            <a:r>
              <a:rPr lang="it-IT" dirty="0" err="1"/>
              <a:t>Taq</a:t>
            </a:r>
            <a:r>
              <a:rPr lang="it-IT" dirty="0"/>
              <a:t>-polimerasi (termo resistente) </a:t>
            </a:r>
          </a:p>
          <a:p>
            <a:pPr marL="0" indent="0">
              <a:buNone/>
            </a:pPr>
            <a:r>
              <a:rPr lang="it-IT" dirty="0"/>
              <a:t>• altri ingredienti (magnesio, buffer per pH  stabile)</a:t>
            </a:r>
            <a:endParaRPr lang="it-CH" dirty="0"/>
          </a:p>
        </p:txBody>
      </p:sp>
    </p:spTree>
    <p:extLst>
      <p:ext uri="{BB962C8B-B14F-4D97-AF65-F5344CB8AC3E}">
        <p14:creationId xmlns:p14="http://schemas.microsoft.com/office/powerpoint/2010/main" val="140579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B385C70-727A-47E1-A774-5A39A4160BC4}"/>
              </a:ext>
            </a:extLst>
          </p:cNvPr>
          <p:cNvSpPr>
            <a:spLocks noGrp="1"/>
          </p:cNvSpPr>
          <p:nvPr>
            <p:ph type="title"/>
          </p:nvPr>
        </p:nvSpPr>
        <p:spPr/>
        <p:txBody>
          <a:bodyPr/>
          <a:lstStyle/>
          <a:p>
            <a:r>
              <a:rPr lang="it-CH" dirty="0"/>
              <a:t>Cicli PCR</a:t>
            </a:r>
          </a:p>
        </p:txBody>
      </p:sp>
      <p:sp>
        <p:nvSpPr>
          <p:cNvPr id="3" name="Segnaposto contenuto 2">
            <a:extLst>
              <a:ext uri="{FF2B5EF4-FFF2-40B4-BE49-F238E27FC236}">
                <a16:creationId xmlns:a16="http://schemas.microsoft.com/office/drawing/2014/main" xmlns="" id="{B37F8B1B-8738-436C-A0BF-4ECD2734D34C}"/>
              </a:ext>
            </a:extLst>
          </p:cNvPr>
          <p:cNvSpPr>
            <a:spLocks noGrp="1"/>
          </p:cNvSpPr>
          <p:nvPr>
            <p:ph idx="1"/>
          </p:nvPr>
        </p:nvSpPr>
        <p:spPr/>
        <p:txBody>
          <a:bodyPr>
            <a:noAutofit/>
          </a:bodyPr>
          <a:lstStyle/>
          <a:p>
            <a:pPr marL="0" indent="0">
              <a:buNone/>
            </a:pPr>
            <a:r>
              <a:rPr lang="it-IT" sz="2000" dirty="0"/>
              <a:t>Amplificazione attraverso una serie di cicli</a:t>
            </a:r>
          </a:p>
          <a:p>
            <a:pPr marL="0" indent="0">
              <a:buNone/>
            </a:pPr>
            <a:r>
              <a:rPr lang="it-IT" sz="2000" dirty="0"/>
              <a:t>Ogni ciclo prevede 3 FASI:</a:t>
            </a:r>
            <a:r>
              <a:rPr lang="it-IT" sz="2000" b="1" dirty="0"/>
              <a:t/>
            </a:r>
            <a:br>
              <a:rPr lang="it-IT" sz="2000" b="1" dirty="0"/>
            </a:br>
            <a:endParaRPr lang="it-IT" sz="2000" b="1"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r>
              <a:rPr lang="it-IT" sz="2000" dirty="0"/>
              <a:t>Il ciclo viene ripetuto per circa 30-40 volte.</a:t>
            </a:r>
          </a:p>
          <a:p>
            <a:pPr marL="0" indent="0">
              <a:buNone/>
            </a:pPr>
            <a:endParaRPr lang="it-IT" sz="2000" dirty="0"/>
          </a:p>
        </p:txBody>
      </p:sp>
      <p:pic>
        <p:nvPicPr>
          <p:cNvPr id="4" name="Immagine 3">
            <a:extLst>
              <a:ext uri="{FF2B5EF4-FFF2-40B4-BE49-F238E27FC236}">
                <a16:creationId xmlns:a16="http://schemas.microsoft.com/office/drawing/2014/main" xmlns="" id="{E4072AD9-C8CE-4255-9299-2CFC5EFC1584}"/>
              </a:ext>
            </a:extLst>
          </p:cNvPr>
          <p:cNvPicPr>
            <a:picLocks noChangeAspect="1"/>
          </p:cNvPicPr>
          <p:nvPr/>
        </p:nvPicPr>
        <p:blipFill>
          <a:blip r:embed="rId2"/>
          <a:stretch>
            <a:fillRect/>
          </a:stretch>
        </p:blipFill>
        <p:spPr>
          <a:xfrm>
            <a:off x="755576" y="2348880"/>
            <a:ext cx="7344816" cy="3438497"/>
          </a:xfrm>
          <a:prstGeom prst="rect">
            <a:avLst/>
          </a:prstGeom>
        </p:spPr>
      </p:pic>
    </p:spTree>
    <p:extLst>
      <p:ext uri="{BB962C8B-B14F-4D97-AF65-F5344CB8AC3E}">
        <p14:creationId xmlns:p14="http://schemas.microsoft.com/office/powerpoint/2010/main" val="352097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B37F8B1B-8738-436C-A0BF-4ECD2734D34C}"/>
              </a:ext>
            </a:extLst>
          </p:cNvPr>
          <p:cNvSpPr>
            <a:spLocks noGrp="1"/>
          </p:cNvSpPr>
          <p:nvPr>
            <p:ph idx="1"/>
          </p:nvPr>
        </p:nvSpPr>
        <p:spPr/>
        <p:txBody>
          <a:bodyPr>
            <a:noAutofit/>
          </a:bodyPr>
          <a:lstStyle/>
          <a:p>
            <a:pPr marL="0" indent="0">
              <a:buNone/>
            </a:pPr>
            <a:r>
              <a:rPr lang="it-IT" sz="2000" b="1" dirty="0"/>
              <a:t/>
            </a:r>
            <a:br>
              <a:rPr lang="it-IT" sz="2000" b="1" dirty="0"/>
            </a:br>
            <a:r>
              <a:rPr lang="it-IT" sz="2000" b="1" dirty="0"/>
              <a:t>Denaturazione: </a:t>
            </a:r>
          </a:p>
          <a:p>
            <a:pPr marL="0" indent="0">
              <a:buNone/>
            </a:pPr>
            <a:r>
              <a:rPr lang="it-IT" sz="2000" dirty="0"/>
              <a:t>	soluzione portata a 94 e 99 °C.</a:t>
            </a:r>
          </a:p>
          <a:p>
            <a:pPr marL="0" indent="0">
              <a:buNone/>
            </a:pPr>
            <a:r>
              <a:rPr lang="it-IT" sz="2000" b="1" dirty="0" err="1"/>
              <a:t>Annealing</a:t>
            </a:r>
            <a:r>
              <a:rPr lang="it-IT" sz="2000" b="1" dirty="0"/>
              <a:t>: </a:t>
            </a:r>
          </a:p>
          <a:p>
            <a:pPr marL="0" indent="0">
              <a:buNone/>
            </a:pPr>
            <a:r>
              <a:rPr lang="it-IT" sz="2000" dirty="0"/>
              <a:t>	temperatura a 40-55 °C circa: i primer si legano alle regioni 	complementari del DNA. </a:t>
            </a:r>
          </a:p>
          <a:p>
            <a:pPr marL="0" indent="0">
              <a:buNone/>
            </a:pPr>
            <a:r>
              <a:rPr lang="it-IT" sz="2000" b="1" dirty="0"/>
              <a:t>Prolungamento</a:t>
            </a:r>
            <a:r>
              <a:rPr lang="it-IT" sz="2000" dirty="0"/>
              <a:t>: </a:t>
            </a:r>
          </a:p>
          <a:p>
            <a:pPr marL="0" indent="0">
              <a:buNone/>
            </a:pPr>
            <a:r>
              <a:rPr lang="it-IT" sz="2000" dirty="0"/>
              <a:t>	temperatura alzata a 65-72 °C per azione ottimale della TAQ 	polimerasi per duplicazione DNA con allungamento dei primer</a:t>
            </a:r>
          </a:p>
          <a:p>
            <a:pPr marL="0" indent="0">
              <a:buNone/>
            </a:pPr>
            <a:endParaRPr lang="it-IT" sz="2000" dirty="0"/>
          </a:p>
          <a:p>
            <a:pPr marL="0" indent="0">
              <a:buNone/>
            </a:pPr>
            <a:endParaRPr lang="it-IT" sz="2000" dirty="0"/>
          </a:p>
          <a:p>
            <a:pPr marL="0" indent="0">
              <a:buNone/>
            </a:pPr>
            <a:endParaRPr lang="it-IT" sz="2000" dirty="0"/>
          </a:p>
        </p:txBody>
      </p:sp>
      <p:sp>
        <p:nvSpPr>
          <p:cNvPr id="5" name="Titolo 4">
            <a:extLst>
              <a:ext uri="{FF2B5EF4-FFF2-40B4-BE49-F238E27FC236}">
                <a16:creationId xmlns:a16="http://schemas.microsoft.com/office/drawing/2014/main" xmlns="" id="{F68B6828-8DEE-4B90-8A79-B001196B5B52}"/>
              </a:ext>
            </a:extLst>
          </p:cNvPr>
          <p:cNvSpPr>
            <a:spLocks noGrp="1"/>
          </p:cNvSpPr>
          <p:nvPr>
            <p:ph type="title"/>
          </p:nvPr>
        </p:nvSpPr>
        <p:spPr/>
        <p:txBody>
          <a:bodyPr/>
          <a:lstStyle/>
          <a:p>
            <a:r>
              <a:rPr lang="it-IT" b="1" dirty="0"/>
              <a:t>Fasi</a:t>
            </a:r>
            <a:endParaRPr lang="it-CH" dirty="0"/>
          </a:p>
        </p:txBody>
      </p:sp>
    </p:spTree>
    <p:extLst>
      <p:ext uri="{BB962C8B-B14F-4D97-AF65-F5344CB8AC3E}">
        <p14:creationId xmlns:p14="http://schemas.microsoft.com/office/powerpoint/2010/main" val="338482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4834A32-A6E4-4255-B88A-FE841F14A9C1}"/>
              </a:ext>
            </a:extLst>
          </p:cNvPr>
          <p:cNvSpPr>
            <a:spLocks noGrp="1"/>
          </p:cNvSpPr>
          <p:nvPr>
            <p:ph type="title"/>
          </p:nvPr>
        </p:nvSpPr>
        <p:spPr/>
        <p:txBody>
          <a:bodyPr/>
          <a:lstStyle/>
          <a:p>
            <a:endParaRPr lang="it-CH"/>
          </a:p>
        </p:txBody>
      </p:sp>
      <p:sp>
        <p:nvSpPr>
          <p:cNvPr id="3" name="Segnaposto contenuto 2">
            <a:extLst>
              <a:ext uri="{FF2B5EF4-FFF2-40B4-BE49-F238E27FC236}">
                <a16:creationId xmlns:a16="http://schemas.microsoft.com/office/drawing/2014/main" xmlns="" id="{22B4B98B-9F91-4A1B-A32C-DCF985523259}"/>
              </a:ext>
            </a:extLst>
          </p:cNvPr>
          <p:cNvSpPr>
            <a:spLocks noGrp="1"/>
          </p:cNvSpPr>
          <p:nvPr>
            <p:ph idx="1"/>
          </p:nvPr>
        </p:nvSpPr>
        <p:spPr/>
        <p:txBody>
          <a:bodyPr/>
          <a:lstStyle/>
          <a:p>
            <a:r>
              <a:rPr lang="it-CH" dirty="0"/>
              <a:t>https://www.youtube.com/watch?v=MyLrs_h1OlE</a:t>
            </a:r>
          </a:p>
          <a:p>
            <a:endParaRPr lang="it-CH" dirty="0"/>
          </a:p>
        </p:txBody>
      </p:sp>
    </p:spTree>
    <p:extLst>
      <p:ext uri="{BB962C8B-B14F-4D97-AF65-F5344CB8AC3E}">
        <p14:creationId xmlns:p14="http://schemas.microsoft.com/office/powerpoint/2010/main" val="3659248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DA837B6-F53B-41B1-8463-95E8E83594DF}"/>
              </a:ext>
            </a:extLst>
          </p:cNvPr>
          <p:cNvSpPr>
            <a:spLocks noGrp="1"/>
          </p:cNvSpPr>
          <p:nvPr>
            <p:ph type="title"/>
          </p:nvPr>
        </p:nvSpPr>
        <p:spPr/>
        <p:txBody>
          <a:bodyPr/>
          <a:lstStyle/>
          <a:p>
            <a:r>
              <a:rPr lang="it-CH" dirty="0"/>
              <a:t>Osservazioni</a:t>
            </a:r>
          </a:p>
        </p:txBody>
      </p:sp>
      <p:sp>
        <p:nvSpPr>
          <p:cNvPr id="3" name="Segnaposto contenuto 2">
            <a:extLst>
              <a:ext uri="{FF2B5EF4-FFF2-40B4-BE49-F238E27FC236}">
                <a16:creationId xmlns:a16="http://schemas.microsoft.com/office/drawing/2014/main" xmlns="" id="{E0316186-0D3E-40A8-8D30-612BAA8F2EB7}"/>
              </a:ext>
            </a:extLst>
          </p:cNvPr>
          <p:cNvSpPr>
            <a:spLocks noGrp="1"/>
          </p:cNvSpPr>
          <p:nvPr>
            <p:ph idx="1"/>
          </p:nvPr>
        </p:nvSpPr>
        <p:spPr/>
        <p:txBody>
          <a:bodyPr>
            <a:normAutofit lnSpcReduction="10000"/>
          </a:bodyPr>
          <a:lstStyle/>
          <a:p>
            <a:r>
              <a:rPr lang="it-IT" altLang="it-CH" sz="2400" dirty="0"/>
              <a:t>Tutto direttamente in una provetta</a:t>
            </a:r>
          </a:p>
          <a:p>
            <a:endParaRPr lang="it-IT" altLang="it-CH" sz="2400" dirty="0"/>
          </a:p>
          <a:p>
            <a:r>
              <a:rPr lang="it-IT" altLang="it-CH" sz="2400" dirty="0"/>
              <a:t>I primer determinano la sequenza di DNA che viene amplificata       </a:t>
            </a:r>
          </a:p>
          <a:p>
            <a:pPr marL="0" indent="0">
              <a:buNone/>
            </a:pPr>
            <a:r>
              <a:rPr lang="it-IT" altLang="it-CH" sz="2400" dirty="0"/>
              <a:t> </a:t>
            </a:r>
          </a:p>
          <a:p>
            <a:r>
              <a:rPr lang="it-IT" altLang="it-CH" sz="2400" dirty="0"/>
              <a:t> non è quindi necessario isolare il segmento di DNA desiderato dal materiale di partenza.</a:t>
            </a:r>
          </a:p>
          <a:p>
            <a:endParaRPr lang="it-IT" altLang="it-CH" sz="2400" dirty="0"/>
          </a:p>
          <a:p>
            <a:r>
              <a:rPr lang="it-IT" altLang="it-CH" sz="2400" dirty="0"/>
              <a:t>Occorre però conoscere parte della sequenza da amplificare</a:t>
            </a:r>
          </a:p>
          <a:p>
            <a:pPr marL="0" indent="0">
              <a:buNone/>
            </a:pPr>
            <a:endParaRPr lang="it-IT" altLang="it-CH" sz="2400" dirty="0"/>
          </a:p>
          <a:p>
            <a:r>
              <a:rPr lang="it-IT" sz="2400" dirty="0"/>
              <a:t>Si parla di </a:t>
            </a:r>
            <a:r>
              <a:rPr lang="it-IT" sz="2400" b="1" dirty="0"/>
              <a:t>clonazione in vitro</a:t>
            </a:r>
          </a:p>
          <a:p>
            <a:pPr marL="0" indent="0">
              <a:buNone/>
            </a:pPr>
            <a:endParaRPr lang="it-IT" sz="2400" dirty="0"/>
          </a:p>
        </p:txBody>
      </p:sp>
    </p:spTree>
    <p:extLst>
      <p:ext uri="{BB962C8B-B14F-4D97-AF65-F5344CB8AC3E}">
        <p14:creationId xmlns:p14="http://schemas.microsoft.com/office/powerpoint/2010/main" val="31927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4BBD884-4E68-444F-A6FF-3FA7603DCAF7}"/>
              </a:ext>
            </a:extLst>
          </p:cNvPr>
          <p:cNvSpPr>
            <a:spLocks noGrp="1"/>
          </p:cNvSpPr>
          <p:nvPr>
            <p:ph type="title"/>
          </p:nvPr>
        </p:nvSpPr>
        <p:spPr/>
        <p:txBody>
          <a:bodyPr/>
          <a:lstStyle/>
          <a:p>
            <a:r>
              <a:rPr lang="it-CH" dirty="0"/>
              <a:t>Domanda</a:t>
            </a:r>
          </a:p>
        </p:txBody>
      </p:sp>
      <p:sp>
        <p:nvSpPr>
          <p:cNvPr id="3" name="Segnaposto contenuto 2">
            <a:extLst>
              <a:ext uri="{FF2B5EF4-FFF2-40B4-BE49-F238E27FC236}">
                <a16:creationId xmlns:a16="http://schemas.microsoft.com/office/drawing/2014/main" xmlns="" id="{8FB17534-2310-4C5E-8162-2DD78594836C}"/>
              </a:ext>
            </a:extLst>
          </p:cNvPr>
          <p:cNvSpPr>
            <a:spLocks noGrp="1"/>
          </p:cNvSpPr>
          <p:nvPr>
            <p:ph idx="1"/>
          </p:nvPr>
        </p:nvSpPr>
        <p:spPr/>
        <p:txBody>
          <a:bodyPr/>
          <a:lstStyle/>
          <a:p>
            <a:pPr marL="0" indent="0">
              <a:buNone/>
            </a:pPr>
            <a:r>
              <a:rPr lang="it-CH" dirty="0"/>
              <a:t>Ammetti di disporre dell’intero genoma di linfociti umani e di voler amplificare un gene di uno specifico anticorpo.</a:t>
            </a:r>
          </a:p>
          <a:p>
            <a:pPr lvl="1"/>
            <a:r>
              <a:rPr lang="it-CH" dirty="0"/>
              <a:t>Quali materiali particolari devi possedere?</a:t>
            </a:r>
          </a:p>
          <a:p>
            <a:pPr lvl="1"/>
            <a:r>
              <a:rPr lang="it-CH" dirty="0"/>
              <a:t>Dopo quanti cicli si ottiene esattamente la sequenza desiderata della lunghezza giusta?</a:t>
            </a:r>
          </a:p>
        </p:txBody>
      </p:sp>
    </p:spTree>
    <p:extLst>
      <p:ext uri="{BB962C8B-B14F-4D97-AF65-F5344CB8AC3E}">
        <p14:creationId xmlns:p14="http://schemas.microsoft.com/office/powerpoint/2010/main" val="73959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9B8C842E-1D83-4430-ADF3-EA5275375F1F}"/>
              </a:ext>
            </a:extLst>
          </p:cNvPr>
          <p:cNvPicPr>
            <a:picLocks noChangeAspect="1"/>
          </p:cNvPicPr>
          <p:nvPr/>
        </p:nvPicPr>
        <p:blipFill>
          <a:blip r:embed="rId2"/>
          <a:stretch>
            <a:fillRect/>
          </a:stretch>
        </p:blipFill>
        <p:spPr>
          <a:xfrm>
            <a:off x="1475656" y="836712"/>
            <a:ext cx="5907186" cy="4330972"/>
          </a:xfrm>
          <a:prstGeom prst="rect">
            <a:avLst/>
          </a:prstGeom>
        </p:spPr>
      </p:pic>
      <p:sp>
        <p:nvSpPr>
          <p:cNvPr id="3" name="CasellaDiTesto 2">
            <a:extLst>
              <a:ext uri="{FF2B5EF4-FFF2-40B4-BE49-F238E27FC236}">
                <a16:creationId xmlns:a16="http://schemas.microsoft.com/office/drawing/2014/main" xmlns="" id="{CE51634D-40D7-4B93-BD1E-033F88F49F41}"/>
              </a:ext>
            </a:extLst>
          </p:cNvPr>
          <p:cNvSpPr txBox="1"/>
          <p:nvPr/>
        </p:nvSpPr>
        <p:spPr>
          <a:xfrm>
            <a:off x="2627784" y="836712"/>
            <a:ext cx="5400600" cy="433097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it-CH" dirty="0"/>
          </a:p>
        </p:txBody>
      </p:sp>
    </p:spTree>
    <p:extLst>
      <p:ext uri="{BB962C8B-B14F-4D97-AF65-F5344CB8AC3E}">
        <p14:creationId xmlns:p14="http://schemas.microsoft.com/office/powerpoint/2010/main" val="484746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9B8C842E-1D83-4430-ADF3-EA5275375F1F}"/>
              </a:ext>
            </a:extLst>
          </p:cNvPr>
          <p:cNvPicPr>
            <a:picLocks noChangeAspect="1"/>
          </p:cNvPicPr>
          <p:nvPr/>
        </p:nvPicPr>
        <p:blipFill>
          <a:blip r:embed="rId2"/>
          <a:stretch>
            <a:fillRect/>
          </a:stretch>
        </p:blipFill>
        <p:spPr>
          <a:xfrm>
            <a:off x="1475656" y="836712"/>
            <a:ext cx="5907186" cy="4330972"/>
          </a:xfrm>
          <a:prstGeom prst="rect">
            <a:avLst/>
          </a:prstGeom>
        </p:spPr>
      </p:pic>
    </p:spTree>
    <p:extLst>
      <p:ext uri="{BB962C8B-B14F-4D97-AF65-F5344CB8AC3E}">
        <p14:creationId xmlns:p14="http://schemas.microsoft.com/office/powerpoint/2010/main" val="69568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10"/>
          </p:nvPr>
        </p:nvSpPr>
        <p:spPr>
          <a:noFill/>
        </p:spPr>
        <p:txBody>
          <a:bodyPr/>
          <a:lstStyle/>
          <a:p>
            <a:fld id="{3B4246A7-7F49-4366-8B93-2B1B3C4BA07D}" type="slidenum">
              <a:rPr lang="it-IT" smtClean="0">
                <a:latin typeface="Times New Roman" pitchFamily="18" charset="0"/>
                <a:cs typeface="Arial" pitchFamily="34" charset="0"/>
              </a:rPr>
              <a:pPr/>
              <a:t>6</a:t>
            </a:fld>
            <a:endParaRPr lang="it-IT">
              <a:latin typeface="Times New Roman" pitchFamily="18" charset="0"/>
              <a:cs typeface="Arial" pitchFamily="34" charset="0"/>
            </a:endParaRPr>
          </a:p>
        </p:txBody>
      </p:sp>
      <p:sp>
        <p:nvSpPr>
          <p:cNvPr id="21507" name="Rectangle 2"/>
          <p:cNvSpPr>
            <a:spLocks noGrp="1" noChangeArrowheads="1"/>
          </p:cNvSpPr>
          <p:nvPr>
            <p:ph type="title" idx="4294967295"/>
          </p:nvPr>
        </p:nvSpPr>
        <p:spPr>
          <a:xfrm>
            <a:off x="182563" y="192088"/>
            <a:ext cx="8775700" cy="914400"/>
          </a:xfrm>
        </p:spPr>
        <p:txBody>
          <a:bodyPr/>
          <a:lstStyle/>
          <a:p>
            <a:pPr marL="2292350" indent="-2292350" eaLnBrk="1" hangingPunct="1"/>
            <a:endParaRPr lang="it-IT" sz="3200" i="1" dirty="0">
              <a:solidFill>
                <a:srgbClr val="FF6600"/>
              </a:solidFill>
            </a:endParaRPr>
          </a:p>
        </p:txBody>
      </p:sp>
      <p:sp>
        <p:nvSpPr>
          <p:cNvPr id="562179" name="Rectangle 3"/>
          <p:cNvSpPr>
            <a:spLocks noGrp="1" noChangeArrowheads="1"/>
          </p:cNvSpPr>
          <p:nvPr>
            <p:ph type="body" idx="4294967295"/>
          </p:nvPr>
        </p:nvSpPr>
        <p:spPr>
          <a:xfrm>
            <a:off x="3535363" y="1301750"/>
            <a:ext cx="5608637" cy="4922838"/>
          </a:xfrm>
        </p:spPr>
        <p:txBody>
          <a:bodyPr/>
          <a:lstStyle/>
          <a:p>
            <a:pPr eaLnBrk="1" hangingPunct="1">
              <a:lnSpc>
                <a:spcPct val="90000"/>
              </a:lnSpc>
              <a:buClr>
                <a:schemeClr val="accent1"/>
              </a:buClr>
            </a:pPr>
            <a:r>
              <a:rPr lang="it-IT" sz="2400" dirty="0"/>
              <a:t>Tre anni dopo un’altra ragazza subì la stessa sorte</a:t>
            </a:r>
          </a:p>
          <a:p>
            <a:pPr eaLnBrk="1" hangingPunct="1">
              <a:lnSpc>
                <a:spcPct val="90000"/>
              </a:lnSpc>
              <a:buClr>
                <a:schemeClr val="accent1"/>
              </a:buClr>
            </a:pPr>
            <a:r>
              <a:rPr lang="it-IT" sz="2400" dirty="0"/>
              <a:t>Lo sperma rinvenuto sulla scena del nuovo crimine corrispondeva ai campioni prelevati nel 1983</a:t>
            </a:r>
          </a:p>
          <a:p>
            <a:pPr eaLnBrk="1" hangingPunct="1">
              <a:lnSpc>
                <a:spcPct val="90000"/>
              </a:lnSpc>
              <a:buClr>
                <a:schemeClr val="accent1"/>
              </a:buClr>
            </a:pPr>
            <a:r>
              <a:rPr lang="it-IT" sz="2400" dirty="0"/>
              <a:t>Gli investigatori si rivolsero allora ad A. </a:t>
            </a:r>
            <a:r>
              <a:rPr lang="it-IT" sz="2400" dirty="0" err="1"/>
              <a:t>Jeffreys</a:t>
            </a:r>
            <a:r>
              <a:rPr lang="it-IT" sz="2400" dirty="0"/>
              <a:t>, un biologo che aveva scoperto di recente il primo sistema di identificazione basato sul DNA</a:t>
            </a:r>
          </a:p>
          <a:p>
            <a:pPr eaLnBrk="1" hangingPunct="1">
              <a:lnSpc>
                <a:spcPct val="90000"/>
              </a:lnSpc>
              <a:buClr>
                <a:schemeClr val="accent1"/>
              </a:buClr>
            </a:pPr>
            <a:r>
              <a:rPr lang="it-IT" sz="2400" dirty="0"/>
              <a:t>Infatti i</a:t>
            </a:r>
            <a:r>
              <a:rPr lang="it-IT" sz="2400" b="1" dirty="0"/>
              <a:t>l DNA</a:t>
            </a:r>
            <a:r>
              <a:rPr lang="it-IT" sz="2400" dirty="0"/>
              <a:t> di ogni individuo è unico e permette di determinare se due campioni provengono dalla stessa persona</a:t>
            </a:r>
          </a:p>
        </p:txBody>
      </p:sp>
      <p:sp>
        <p:nvSpPr>
          <p:cNvPr id="562180" name="Line 4"/>
          <p:cNvSpPr>
            <a:spLocks noChangeShapeType="1"/>
          </p:cNvSpPr>
          <p:nvPr/>
        </p:nvSpPr>
        <p:spPr bwMode="auto">
          <a:xfrm>
            <a:off x="182563" y="1117600"/>
            <a:ext cx="8775700" cy="0"/>
          </a:xfrm>
          <a:prstGeom prst="line">
            <a:avLst/>
          </a:prstGeom>
          <a:noFill/>
          <a:ln w="76200">
            <a:solidFill>
              <a:schemeClr val="accent1">
                <a:lumMod val="60000"/>
                <a:lumOff val="40000"/>
              </a:schemeClr>
            </a:solidFill>
            <a:round/>
            <a:headEnd/>
            <a:tailEnd/>
          </a:ln>
        </p:spPr>
        <p:txBody>
          <a:bodyPr wrap="none" anchor="ctr"/>
          <a:lstStyle/>
          <a:p>
            <a:pPr>
              <a:defRPr/>
            </a:pPr>
            <a:endParaRPr lang="it-IT">
              <a:latin typeface="Arial" pitchFamily="109" charset="0"/>
              <a:cs typeface="Arial" charset="0"/>
            </a:endParaRPr>
          </a:p>
        </p:txBody>
      </p:sp>
      <p:sp>
        <p:nvSpPr>
          <p:cNvPr id="21510" name="Text Box 7"/>
          <p:cNvSpPr txBox="1">
            <a:spLocks noChangeArrowheads="1"/>
          </p:cNvSpPr>
          <p:nvPr/>
        </p:nvSpPr>
        <p:spPr bwMode="auto">
          <a:xfrm>
            <a:off x="630238" y="6270625"/>
            <a:ext cx="2146300" cy="184150"/>
          </a:xfrm>
          <a:prstGeom prst="rect">
            <a:avLst/>
          </a:prstGeom>
          <a:noFill/>
          <a:ln w="9525">
            <a:noFill/>
            <a:miter lim="800000"/>
            <a:headEnd/>
            <a:tailEnd/>
          </a:ln>
        </p:spPr>
        <p:txBody>
          <a:bodyPr lIns="0">
            <a:spAutoFit/>
          </a:bodyPr>
          <a:lstStyle/>
          <a:p>
            <a:pPr algn="ctr"/>
            <a:r>
              <a:rPr lang="en-US" sz="600"/>
              <a:t>Copyright © 2009 Pearson Education, Inc.</a:t>
            </a:r>
          </a:p>
        </p:txBody>
      </p:sp>
      <p:pic>
        <p:nvPicPr>
          <p:cNvPr id="21511" name="Picture 1"/>
          <p:cNvPicPr>
            <a:picLocks noChangeAspect="1"/>
          </p:cNvPicPr>
          <p:nvPr/>
        </p:nvPicPr>
        <p:blipFill>
          <a:blip r:embed="rId3" cstate="print"/>
          <a:srcRect/>
          <a:stretch>
            <a:fillRect/>
          </a:stretch>
        </p:blipFill>
        <p:spPr bwMode="auto">
          <a:xfrm>
            <a:off x="182563" y="1281113"/>
            <a:ext cx="3254375" cy="5029200"/>
          </a:xfrm>
          <a:prstGeom prst="rect">
            <a:avLst/>
          </a:prstGeom>
          <a:noFill/>
          <a:ln w="9525">
            <a:noFill/>
            <a:miter lim="800000"/>
            <a:headEnd/>
            <a:tailEnd/>
          </a:ln>
        </p:spPr>
      </p:pic>
    </p:spTree>
    <p:extLst>
      <p:ext uri="{BB962C8B-B14F-4D97-AF65-F5344CB8AC3E}">
        <p14:creationId xmlns:p14="http://schemas.microsoft.com/office/powerpoint/2010/main" val="38460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2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2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2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283D855-2A9E-4434-9D48-4D47F326344A}"/>
              </a:ext>
            </a:extLst>
          </p:cNvPr>
          <p:cNvSpPr>
            <a:spLocks noGrp="1"/>
          </p:cNvSpPr>
          <p:nvPr>
            <p:ph type="title"/>
          </p:nvPr>
        </p:nvSpPr>
        <p:spPr/>
        <p:txBody>
          <a:bodyPr>
            <a:normAutofit fontScale="90000"/>
          </a:bodyPr>
          <a:lstStyle/>
          <a:p>
            <a:r>
              <a:rPr lang="it-CH" dirty="0"/>
              <a:t>Differenze tra clonaggio in vivo e PCR</a:t>
            </a:r>
          </a:p>
        </p:txBody>
      </p:sp>
      <p:pic>
        <p:nvPicPr>
          <p:cNvPr id="4" name="Segnaposto contenuto 3">
            <a:extLst>
              <a:ext uri="{FF2B5EF4-FFF2-40B4-BE49-F238E27FC236}">
                <a16:creationId xmlns:a16="http://schemas.microsoft.com/office/drawing/2014/main" xmlns="" id="{C63FC2A4-4166-4450-BB3E-9270CF186FA9}"/>
              </a:ext>
            </a:extLst>
          </p:cNvPr>
          <p:cNvPicPr>
            <a:picLocks noGrp="1" noChangeAspect="1"/>
          </p:cNvPicPr>
          <p:nvPr>
            <p:ph idx="1"/>
          </p:nvPr>
        </p:nvPicPr>
        <p:blipFill>
          <a:blip r:embed="rId2"/>
          <a:stretch>
            <a:fillRect/>
          </a:stretch>
        </p:blipFill>
        <p:spPr>
          <a:xfrm>
            <a:off x="752475" y="2110581"/>
            <a:ext cx="7639050" cy="3505200"/>
          </a:xfrm>
          <a:prstGeom prst="rect">
            <a:avLst/>
          </a:prstGeom>
        </p:spPr>
      </p:pic>
    </p:spTree>
    <p:extLst>
      <p:ext uri="{BB962C8B-B14F-4D97-AF65-F5344CB8AC3E}">
        <p14:creationId xmlns:p14="http://schemas.microsoft.com/office/powerpoint/2010/main" val="3812275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xmlns="" id="{C8911D61-ABCF-4BEB-ACC5-417D3E5AA54D}"/>
              </a:ext>
            </a:extLst>
          </p:cNvPr>
          <p:cNvSpPr>
            <a:spLocks noGrp="1" noChangeArrowheads="1"/>
          </p:cNvSpPr>
          <p:nvPr>
            <p:ph type="body" sz="half" idx="1"/>
          </p:nvPr>
        </p:nvSpPr>
        <p:spPr>
          <a:xfrm>
            <a:off x="533400" y="3429000"/>
            <a:ext cx="3810000" cy="4114800"/>
          </a:xfrm>
        </p:spPr>
        <p:txBody>
          <a:bodyPr/>
          <a:lstStyle/>
          <a:p>
            <a:pPr>
              <a:defRPr/>
            </a:pPr>
            <a:r>
              <a:rPr lang="it-IT" i="1" u="sng" dirty="0">
                <a:ea typeface="+mn-ea"/>
                <a:cs typeface="+mn-cs"/>
              </a:rPr>
              <a:t>Metodo 1:</a:t>
            </a:r>
            <a:r>
              <a:rPr lang="it-IT" dirty="0">
                <a:ea typeface="+mn-ea"/>
                <a:cs typeface="+mn-cs"/>
              </a:rPr>
              <a:t> da DNA isolato direttamente da un organismo</a:t>
            </a:r>
          </a:p>
        </p:txBody>
      </p:sp>
      <p:sp>
        <p:nvSpPr>
          <p:cNvPr id="30724" name="Rectangle 4">
            <a:extLst>
              <a:ext uri="{FF2B5EF4-FFF2-40B4-BE49-F238E27FC236}">
                <a16:creationId xmlns:a16="http://schemas.microsoft.com/office/drawing/2014/main" xmlns="" id="{BE262760-8D57-4A86-8C6D-1D0D42C2F2B7}"/>
              </a:ext>
            </a:extLst>
          </p:cNvPr>
          <p:cNvSpPr>
            <a:spLocks noGrp="1" noChangeArrowheads="1"/>
          </p:cNvSpPr>
          <p:nvPr>
            <p:ph type="body" sz="half" idx="2"/>
          </p:nvPr>
        </p:nvSpPr>
        <p:spPr>
          <a:xfrm>
            <a:off x="4724400" y="3352800"/>
            <a:ext cx="3810000" cy="4114800"/>
          </a:xfrm>
        </p:spPr>
        <p:txBody>
          <a:bodyPr/>
          <a:lstStyle/>
          <a:p>
            <a:pPr>
              <a:defRPr/>
            </a:pPr>
            <a:r>
              <a:rPr lang="it-IT" i="1" u="sng">
                <a:ea typeface="+mn-ea"/>
                <a:cs typeface="+mn-cs"/>
              </a:rPr>
              <a:t>Metodo 2:</a:t>
            </a:r>
            <a:r>
              <a:rPr lang="it-IT">
                <a:ea typeface="+mn-ea"/>
                <a:cs typeface="+mn-cs"/>
              </a:rPr>
              <a:t> da DNA complementare costruito in laboratorio su stampo di mRNA</a:t>
            </a:r>
          </a:p>
        </p:txBody>
      </p:sp>
      <p:sp>
        <p:nvSpPr>
          <p:cNvPr id="5" name="Titolo 1">
            <a:extLst>
              <a:ext uri="{FF2B5EF4-FFF2-40B4-BE49-F238E27FC236}">
                <a16:creationId xmlns:a16="http://schemas.microsoft.com/office/drawing/2014/main" xmlns="" id="{3C55E6F1-CD12-4B85-ACFF-F2384E16BB56}"/>
              </a:ext>
            </a:extLst>
          </p:cNvPr>
          <p:cNvSpPr txBox="1">
            <a:spLocks/>
          </p:cNvSpPr>
          <p:nvPr/>
        </p:nvSpPr>
        <p:spPr>
          <a:xfrm>
            <a:off x="457200" y="188640"/>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dirty="0"/>
              <a:t>COME OTTENERE GENI PER LA CLONAZIONE?</a:t>
            </a:r>
            <a:endParaRPr lang="it-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4">
                                            <p:txEl>
                                              <p:pRg st="0" end="0"/>
                                            </p:txEl>
                                          </p:spTgt>
                                        </p:tgtEl>
                                        <p:attrNameLst>
                                          <p:attrName>style.visibility</p:attrName>
                                        </p:attrNameLst>
                                      </p:cBhvr>
                                      <p:to>
                                        <p:strVal val="visible"/>
                                      </p:to>
                                    </p:set>
                                    <p:anim calcmode="lin" valueType="num">
                                      <p:cBhvr additive="base">
                                        <p:cTn id="13" dur="500" fill="hold"/>
                                        <p:tgtEl>
                                          <p:spTgt spid="3072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VO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4"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D2CE234F-045A-4F98-85FB-D8F9E284658F}"/>
              </a:ext>
            </a:extLst>
          </p:cNvPr>
          <p:cNvSpPr>
            <a:spLocks noGrp="1" noChangeArrowheads="1"/>
          </p:cNvSpPr>
          <p:nvPr>
            <p:ph type="title"/>
          </p:nvPr>
        </p:nvSpPr>
        <p:spPr/>
        <p:txBody>
          <a:bodyPr/>
          <a:lstStyle/>
          <a:p>
            <a:pPr>
              <a:defRPr/>
            </a:pPr>
            <a:r>
              <a:rPr lang="it-IT" sz="3200" b="1" i="1" u="sng">
                <a:solidFill>
                  <a:srgbClr val="FF0000"/>
                </a:solidFill>
                <a:ea typeface="+mj-ea"/>
                <a:cs typeface="+mj-cs"/>
              </a:rPr>
              <a:t>Metodo 1</a:t>
            </a:r>
            <a:r>
              <a:rPr lang="it-IT" sz="2400" i="1" u="sng">
                <a:solidFill>
                  <a:srgbClr val="FF0000"/>
                </a:solidFill>
                <a:ea typeface="+mj-ea"/>
                <a:cs typeface="+mj-cs"/>
              </a:rPr>
              <a:t/>
            </a:r>
            <a:br>
              <a:rPr lang="it-IT" sz="2400" i="1" u="sng">
                <a:solidFill>
                  <a:srgbClr val="FF0000"/>
                </a:solidFill>
                <a:ea typeface="+mj-ea"/>
                <a:cs typeface="+mj-cs"/>
              </a:rPr>
            </a:br>
            <a:endParaRPr lang="it-IT" sz="2400" i="1" u="sng">
              <a:ea typeface="+mj-ea"/>
              <a:cs typeface="+mj-cs"/>
            </a:endParaRPr>
          </a:p>
        </p:txBody>
      </p:sp>
      <p:sp>
        <p:nvSpPr>
          <p:cNvPr id="31747" name="Rectangle 3">
            <a:extLst>
              <a:ext uri="{FF2B5EF4-FFF2-40B4-BE49-F238E27FC236}">
                <a16:creationId xmlns:a16="http://schemas.microsoft.com/office/drawing/2014/main" xmlns="" id="{631F3437-747B-48D7-AD7B-8F13EE3ECE7A}"/>
              </a:ext>
            </a:extLst>
          </p:cNvPr>
          <p:cNvSpPr>
            <a:spLocks noGrp="1" noChangeArrowheads="1"/>
          </p:cNvSpPr>
          <p:nvPr>
            <p:ph type="body" idx="1"/>
          </p:nvPr>
        </p:nvSpPr>
        <p:spPr/>
        <p:txBody>
          <a:bodyPr/>
          <a:lstStyle/>
          <a:p>
            <a:r>
              <a:rPr lang="it-IT" altLang="it-CH" sz="1600" dirty="0"/>
              <a:t>1) estrazione di tutto il DNA delle cellule che posseggono il gene desiderato</a:t>
            </a:r>
          </a:p>
          <a:p>
            <a:endParaRPr lang="it-IT" altLang="it-CH" sz="1600" dirty="0"/>
          </a:p>
          <a:p>
            <a:r>
              <a:rPr lang="it-IT" altLang="it-CH" sz="1600" dirty="0"/>
              <a:t>2) impiego di un </a:t>
            </a:r>
            <a:r>
              <a:rPr lang="it-IT" altLang="it-CH" sz="1600" dirty="0" err="1"/>
              <a:t>e.r</a:t>
            </a:r>
            <a:r>
              <a:rPr lang="it-IT" altLang="it-CH" sz="1600" dirty="0"/>
              <a:t>. per spezzettare il DNA in frammenti di lunghezza variabile, ciascuno dei quali abbastanza lungo da portare alcuni geni</a:t>
            </a:r>
            <a:br>
              <a:rPr lang="it-IT" altLang="it-CH" sz="1600" dirty="0"/>
            </a:br>
            <a:endParaRPr lang="it-IT" altLang="it-CH" sz="1600" dirty="0"/>
          </a:p>
          <a:p>
            <a:r>
              <a:rPr lang="it-IT" altLang="it-CH" sz="1600" dirty="0"/>
              <a:t>3) i frammenti vengono mischiati con i vettori di clonazione (es. plasmidi o fagi) trattati con lo stesso e. r. --&gt; viene aggiunta DNA-</a:t>
            </a:r>
            <a:r>
              <a:rPr lang="it-IT" altLang="it-CH" sz="1600" dirty="0" err="1"/>
              <a:t>ligasi</a:t>
            </a:r>
            <a:endParaRPr lang="it-IT" altLang="it-CH" sz="1600" dirty="0"/>
          </a:p>
          <a:p>
            <a:endParaRPr lang="it-IT" altLang="it-CH" sz="1600" dirty="0"/>
          </a:p>
          <a:p>
            <a:r>
              <a:rPr lang="it-IT" altLang="it-CH" sz="1600" dirty="0"/>
              <a:t>4) inserimento dei vettori in batteri --&gt; formazione di cloni batterici</a:t>
            </a:r>
          </a:p>
          <a:p>
            <a:endParaRPr lang="it-IT" altLang="it-CH" sz="1600" dirty="0"/>
          </a:p>
          <a:p>
            <a:endParaRPr lang="it-IT" altLang="it-CH" sz="1600" dirty="0"/>
          </a:p>
          <a:p>
            <a:r>
              <a:rPr lang="it-IT" altLang="it-CH" sz="2400" i="1" dirty="0">
                <a:solidFill>
                  <a:srgbClr val="006600"/>
                </a:solidFill>
              </a:rPr>
              <a:t>L</a:t>
            </a:r>
            <a:r>
              <a:rPr lang="ja-JP" altLang="it-IT" sz="2400" i="1" dirty="0">
                <a:solidFill>
                  <a:srgbClr val="006600"/>
                </a:solidFill>
              </a:rPr>
              <a:t>’</a:t>
            </a:r>
            <a:r>
              <a:rPr lang="it-IT" altLang="ja-JP" sz="2400" i="1" dirty="0">
                <a:solidFill>
                  <a:srgbClr val="006600"/>
                </a:solidFill>
              </a:rPr>
              <a:t>insieme di migliaia di cloni che ne risultano viene definito BIBLIOTECA GENOMICA</a:t>
            </a:r>
            <a:endParaRPr lang="it-IT" altLang="it-CH"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VOL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VOLO.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5" end="5"/>
                                            </p:txEl>
                                          </p:spTgt>
                                        </p:tgtEl>
                                        <p:attrNameLst>
                                          <p:attrName>style.visibility</p:attrName>
                                        </p:attrNameLst>
                                      </p:cBhvr>
                                      <p:to>
                                        <p:strVal val="visible"/>
                                      </p:to>
                                    </p:set>
                                    <p:anim calcmode="lin" valueType="num">
                                      <p:cBhvr additive="base">
                                        <p:cTn id="25" dur="500" fill="hold"/>
                                        <p:tgtEl>
                                          <p:spTgt spid="3174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VOLO.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7">
                                            <p:txEl>
                                              <p:pRg st="8" end="8"/>
                                            </p:txEl>
                                          </p:spTgt>
                                        </p:tgtEl>
                                        <p:attrNameLst>
                                          <p:attrName>style.visibility</p:attrName>
                                        </p:attrNameLst>
                                      </p:cBhvr>
                                      <p:to>
                                        <p:strVal val="visible"/>
                                      </p:to>
                                    </p:set>
                                    <p:anim calcmode="lin" valueType="num">
                                      <p:cBhvr additive="base">
                                        <p:cTn id="31" dur="500" fill="hold"/>
                                        <p:tgtEl>
                                          <p:spTgt spid="31747">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VO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4EC8EE8E-CC79-4B99-8D13-27FF46F5D054}"/>
              </a:ext>
            </a:extLst>
          </p:cNvPr>
          <p:cNvSpPr>
            <a:spLocks noGrp="1" noChangeArrowheads="1"/>
          </p:cNvSpPr>
          <p:nvPr>
            <p:ph type="title"/>
          </p:nvPr>
        </p:nvSpPr>
        <p:spPr>
          <a:xfrm>
            <a:off x="685800" y="609600"/>
            <a:ext cx="7772400" cy="5562600"/>
          </a:xfrm>
        </p:spPr>
        <p:txBody>
          <a:bodyPr/>
          <a:lstStyle/>
          <a:p>
            <a:pPr>
              <a:defRPr/>
            </a:pPr>
            <a:r>
              <a:rPr lang="it-IT" sz="2400">
                <a:ea typeface="+mj-ea"/>
                <a:cs typeface="+mj-cs"/>
              </a:rPr>
              <a:t>Un inconveniente della clonazione di genoma eucariotico deriva dalla presenza degli introni, spesso lunghe sequenze che destabilizzano il vettore. </a:t>
            </a:r>
            <a:br>
              <a:rPr lang="it-IT" sz="2400">
                <a:ea typeface="+mj-ea"/>
                <a:cs typeface="+mj-cs"/>
              </a:rPr>
            </a:br>
            <a:r>
              <a:rPr lang="it-IT" sz="2400">
                <a:ea typeface="+mj-ea"/>
                <a:cs typeface="+mj-cs"/>
              </a:rPr>
              <a:t/>
            </a:r>
            <a:br>
              <a:rPr lang="it-IT" sz="2400">
                <a:ea typeface="+mj-ea"/>
                <a:cs typeface="+mj-cs"/>
              </a:rPr>
            </a:br>
            <a:r>
              <a:rPr lang="it-IT" sz="2400">
                <a:ea typeface="+mj-ea"/>
                <a:cs typeface="+mj-cs"/>
              </a:rPr>
              <a:t>Può quindi essere preferibile il </a:t>
            </a:r>
            <a:r>
              <a:rPr lang="it-IT" sz="2400" b="1" i="1" u="sng">
                <a:ea typeface="+mj-ea"/>
                <a:cs typeface="+mj-cs"/>
              </a:rPr>
              <a:t>metodo 2, </a:t>
            </a:r>
            <a:r>
              <a:rPr lang="it-IT" sz="2400">
                <a:ea typeface="+mj-ea"/>
                <a:cs typeface="+mj-cs"/>
              </a:rPr>
              <a:t>che consente di costruire un gene artificiale mancante di introni.</a:t>
            </a:r>
            <a:endParaRPr lang="it-I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D1E8837F-0242-40AD-AFBA-FFE93AE0D3B6}"/>
              </a:ext>
            </a:extLst>
          </p:cNvPr>
          <p:cNvSpPr>
            <a:spLocks noGrp="1" noChangeArrowheads="1"/>
          </p:cNvSpPr>
          <p:nvPr>
            <p:ph type="ctrTitle"/>
          </p:nvPr>
        </p:nvSpPr>
        <p:spPr>
          <a:xfrm>
            <a:off x="468313" y="115888"/>
            <a:ext cx="7772400" cy="812800"/>
          </a:xfrm>
        </p:spPr>
        <p:txBody>
          <a:bodyPr/>
          <a:lstStyle/>
          <a:p>
            <a:pPr>
              <a:defRPr/>
            </a:pPr>
            <a:r>
              <a:rPr lang="it-IT" sz="3200" b="1" i="1" u="sng" dirty="0">
                <a:solidFill>
                  <a:srgbClr val="FF0000"/>
                </a:solidFill>
                <a:ea typeface="+mj-ea"/>
                <a:cs typeface="+mj-cs"/>
              </a:rPr>
              <a:t>Metodo 2</a:t>
            </a:r>
          </a:p>
        </p:txBody>
      </p:sp>
      <p:sp>
        <p:nvSpPr>
          <p:cNvPr id="32771" name="Rectangle 3">
            <a:extLst>
              <a:ext uri="{FF2B5EF4-FFF2-40B4-BE49-F238E27FC236}">
                <a16:creationId xmlns:a16="http://schemas.microsoft.com/office/drawing/2014/main" xmlns="" id="{195BFBFC-02C5-487E-B284-10E00523F146}"/>
              </a:ext>
            </a:extLst>
          </p:cNvPr>
          <p:cNvSpPr>
            <a:spLocks noGrp="1" noChangeArrowheads="1"/>
          </p:cNvSpPr>
          <p:nvPr>
            <p:ph type="subTitle" idx="1"/>
          </p:nvPr>
        </p:nvSpPr>
        <p:spPr>
          <a:xfrm>
            <a:off x="323850" y="981075"/>
            <a:ext cx="8229600" cy="863600"/>
          </a:xfrm>
        </p:spPr>
        <p:txBody>
          <a:bodyPr/>
          <a:lstStyle/>
          <a:p>
            <a:pPr>
              <a:defRPr/>
            </a:pPr>
            <a:r>
              <a:rPr lang="it-IT" sz="1600" dirty="0">
                <a:ea typeface="+mn-ea"/>
                <a:cs typeface="+mn-cs"/>
              </a:rPr>
              <a:t>I biologi isolano molecole di </a:t>
            </a:r>
            <a:r>
              <a:rPr lang="it-IT" sz="1600" dirty="0" err="1">
                <a:ea typeface="+mn-ea"/>
                <a:cs typeface="+mn-cs"/>
              </a:rPr>
              <a:t>mRNA</a:t>
            </a:r>
            <a:r>
              <a:rPr lang="it-IT" sz="1600" dirty="0">
                <a:ea typeface="+mn-ea"/>
                <a:cs typeface="+mn-cs"/>
              </a:rPr>
              <a:t> maturo dalle cellule e le utilizzano per produrre filamenti di DNA complementari, chiamati </a:t>
            </a:r>
            <a:r>
              <a:rPr lang="it-IT" sz="1600" dirty="0" err="1">
                <a:ea typeface="+mn-ea"/>
                <a:cs typeface="+mn-cs"/>
              </a:rPr>
              <a:t>cDNA</a:t>
            </a:r>
            <a:r>
              <a:rPr lang="it-IT" sz="1600" dirty="0">
                <a:ea typeface="+mn-ea"/>
                <a:cs typeface="+mn-cs"/>
              </a:rPr>
              <a:t> (usando trascrittasi inversa estratta da retrovirus)</a:t>
            </a:r>
          </a:p>
        </p:txBody>
      </p:sp>
      <p:grpSp>
        <p:nvGrpSpPr>
          <p:cNvPr id="5" name="Group 1">
            <a:extLst>
              <a:ext uri="{FF2B5EF4-FFF2-40B4-BE49-F238E27FC236}">
                <a16:creationId xmlns:a16="http://schemas.microsoft.com/office/drawing/2014/main" xmlns="" id="{F2E12303-7095-4372-97A9-F0EAF5C85444}"/>
              </a:ext>
            </a:extLst>
          </p:cNvPr>
          <p:cNvGrpSpPr>
            <a:grpSpLocks/>
          </p:cNvGrpSpPr>
          <p:nvPr/>
        </p:nvGrpSpPr>
        <p:grpSpPr bwMode="auto">
          <a:xfrm>
            <a:off x="2242864" y="1686396"/>
            <a:ext cx="4658271" cy="5055716"/>
            <a:chOff x="1785938" y="139700"/>
            <a:chExt cx="5572125" cy="6578600"/>
          </a:xfrm>
        </p:grpSpPr>
        <p:pic>
          <p:nvPicPr>
            <p:cNvPr id="6" name="Picture 8" descr="12_04IntronLackingGene-U">
              <a:extLst>
                <a:ext uri="{FF2B5EF4-FFF2-40B4-BE49-F238E27FC236}">
                  <a16:creationId xmlns:a16="http://schemas.microsoft.com/office/drawing/2014/main" xmlns="" id="{069A3764-93C7-43B3-A1E9-6BE0712208D4}"/>
                </a:ext>
              </a:extLst>
            </p:cNvPr>
            <p:cNvPicPr>
              <a:picLocks noChangeAspect="1" noChangeArrowheads="1"/>
            </p:cNvPicPr>
            <p:nvPr/>
          </p:nvPicPr>
          <p:blipFill>
            <a:blip r:embed="rId2" cstate="print"/>
            <a:srcRect/>
            <a:stretch>
              <a:fillRect/>
            </a:stretch>
          </p:blipFill>
          <p:spPr bwMode="auto">
            <a:xfrm>
              <a:off x="1785938" y="139700"/>
              <a:ext cx="5572125" cy="6578600"/>
            </a:xfrm>
            <a:prstGeom prst="rect">
              <a:avLst/>
            </a:prstGeom>
            <a:noFill/>
            <a:ln w="9525">
              <a:noFill/>
              <a:miter lim="800000"/>
              <a:headEnd/>
              <a:tailEnd/>
            </a:ln>
          </p:spPr>
        </p:pic>
        <p:sp>
          <p:nvSpPr>
            <p:cNvPr id="7" name="Text Box 9">
              <a:extLst>
                <a:ext uri="{FF2B5EF4-FFF2-40B4-BE49-F238E27FC236}">
                  <a16:creationId xmlns:a16="http://schemas.microsoft.com/office/drawing/2014/main" xmlns="" id="{C71B241C-2631-42DE-BBA4-93A5E2F44D44}"/>
                </a:ext>
              </a:extLst>
            </p:cNvPr>
            <p:cNvSpPr txBox="1">
              <a:spLocks noChangeArrowheads="1"/>
            </p:cNvSpPr>
            <p:nvPr/>
          </p:nvSpPr>
          <p:spPr bwMode="auto">
            <a:xfrm>
              <a:off x="2000250" y="293688"/>
              <a:ext cx="1739900" cy="268287"/>
            </a:xfrm>
            <a:prstGeom prst="rect">
              <a:avLst/>
            </a:prstGeom>
            <a:noFill/>
            <a:ln w="9525">
              <a:noFill/>
              <a:miter lim="800000"/>
              <a:headEnd/>
              <a:tailEnd/>
            </a:ln>
          </p:spPr>
          <p:txBody>
            <a:bodyPr wrap="none" lIns="0" tIns="0" rIns="0" bIns="0"/>
            <a:lstStyle/>
            <a:p>
              <a:pPr algn="l"/>
              <a:r>
                <a:rPr lang="it-IT" sz="1400" b="1"/>
                <a:t>Nucleo della cellula</a:t>
              </a:r>
              <a:endParaRPr lang="en-US">
                <a:latin typeface="Times New Roman" pitchFamily="18" charset="0"/>
              </a:endParaRPr>
            </a:p>
          </p:txBody>
        </p:sp>
        <p:sp>
          <p:nvSpPr>
            <p:cNvPr id="8" name="Text Box 10">
              <a:extLst>
                <a:ext uri="{FF2B5EF4-FFF2-40B4-BE49-F238E27FC236}">
                  <a16:creationId xmlns:a16="http://schemas.microsoft.com/office/drawing/2014/main" xmlns="" id="{5340F7C9-67FA-4CD9-84BC-833255B536BB}"/>
                </a:ext>
              </a:extLst>
            </p:cNvPr>
            <p:cNvSpPr txBox="1">
              <a:spLocks noChangeArrowheads="1"/>
            </p:cNvSpPr>
            <p:nvPr/>
          </p:nvSpPr>
          <p:spPr bwMode="auto">
            <a:xfrm>
              <a:off x="5053013" y="3552825"/>
              <a:ext cx="2284412" cy="833438"/>
            </a:xfrm>
            <a:prstGeom prst="rect">
              <a:avLst/>
            </a:prstGeom>
            <a:noFill/>
            <a:ln w="9525">
              <a:noFill/>
              <a:miter lim="800000"/>
              <a:headEnd/>
              <a:tailEnd/>
            </a:ln>
          </p:spPr>
          <p:txBody>
            <a:bodyPr wrap="none" lIns="0" tIns="0" rIns="0" bIns="0"/>
            <a:lstStyle/>
            <a:p>
              <a:pPr algn="l"/>
              <a:r>
                <a:rPr lang="it-IT" sz="1100" b="1"/>
                <a:t>Isolamento dell’mRNA dalla </a:t>
              </a:r>
            </a:p>
            <a:p>
              <a:pPr algn="l"/>
              <a:r>
                <a:rPr lang="it-IT" sz="1100" b="1"/>
                <a:t>cellula e aggiunta di trascrittasi </a:t>
              </a:r>
            </a:p>
            <a:p>
              <a:pPr algn="l"/>
              <a:r>
                <a:rPr lang="it-IT" sz="1100" b="1"/>
                <a:t>inversa; sintesi del ﬁlamento </a:t>
              </a:r>
            </a:p>
            <a:p>
              <a:pPr algn="l"/>
              <a:r>
                <a:rPr lang="it-IT" sz="1100" b="1"/>
                <a:t>di DNA complementare</a:t>
              </a:r>
              <a:endParaRPr lang="en-US" sz="1100" b="1"/>
            </a:p>
          </p:txBody>
        </p:sp>
        <p:sp>
          <p:nvSpPr>
            <p:cNvPr id="9" name="Text Box 11">
              <a:extLst>
                <a:ext uri="{FF2B5EF4-FFF2-40B4-BE49-F238E27FC236}">
                  <a16:creationId xmlns:a16="http://schemas.microsoft.com/office/drawing/2014/main" xmlns="" id="{C18A7CE8-3D52-4620-9670-055B497D505E}"/>
                </a:ext>
              </a:extLst>
            </p:cNvPr>
            <p:cNvSpPr txBox="1">
              <a:spLocks noChangeArrowheads="1"/>
            </p:cNvSpPr>
            <p:nvPr/>
          </p:nvSpPr>
          <p:spPr bwMode="auto">
            <a:xfrm>
              <a:off x="5068888" y="2160588"/>
              <a:ext cx="1203325" cy="225425"/>
            </a:xfrm>
            <a:prstGeom prst="rect">
              <a:avLst/>
            </a:prstGeom>
            <a:noFill/>
            <a:ln w="9525">
              <a:noFill/>
              <a:miter lim="800000"/>
              <a:headEnd/>
              <a:tailEnd/>
            </a:ln>
          </p:spPr>
          <p:txBody>
            <a:bodyPr wrap="none" lIns="0" tIns="0" rIns="0" bIns="0"/>
            <a:lstStyle/>
            <a:p>
              <a:pPr algn="l"/>
              <a:r>
                <a:rPr lang="it-IT" sz="1100" b="1" i="1"/>
                <a:t>Splicing</a:t>
              </a:r>
              <a:r>
                <a:rPr lang="it-IT" sz="1100" b="1"/>
                <a:t> dell’RNA</a:t>
              </a:r>
              <a:endParaRPr lang="it-IT" sz="1400" b="1"/>
            </a:p>
            <a:p>
              <a:pPr algn="l"/>
              <a:endParaRPr lang="en-US">
                <a:latin typeface="Times New Roman" pitchFamily="18" charset="0"/>
              </a:endParaRPr>
            </a:p>
          </p:txBody>
        </p:sp>
        <p:sp>
          <p:nvSpPr>
            <p:cNvPr id="10" name="Oval 12">
              <a:extLst>
                <a:ext uri="{FF2B5EF4-FFF2-40B4-BE49-F238E27FC236}">
                  <a16:creationId xmlns:a16="http://schemas.microsoft.com/office/drawing/2014/main" xmlns="" id="{3601B2E5-7F92-434B-AC16-C6D962CC4640}"/>
                </a:ext>
              </a:extLst>
            </p:cNvPr>
            <p:cNvSpPr>
              <a:spLocks noChangeArrowheads="1"/>
            </p:cNvSpPr>
            <p:nvPr/>
          </p:nvSpPr>
          <p:spPr bwMode="auto">
            <a:xfrm>
              <a:off x="4829175" y="2136775"/>
              <a:ext cx="222250" cy="222250"/>
            </a:xfrm>
            <a:prstGeom prst="ellipse">
              <a:avLst/>
            </a:prstGeom>
            <a:solidFill>
              <a:srgbClr val="EF1A23"/>
            </a:solidFill>
            <a:ln w="9525">
              <a:noFill/>
              <a:round/>
              <a:headEnd/>
              <a:tailEnd/>
            </a:ln>
          </p:spPr>
          <p:txBody>
            <a:bodyPr wrap="none" anchor="ctr"/>
            <a:lstStyle/>
            <a:p>
              <a:endParaRPr lang="it-IT"/>
            </a:p>
          </p:txBody>
        </p:sp>
        <p:sp>
          <p:nvSpPr>
            <p:cNvPr id="11" name="Text Box 13">
              <a:extLst>
                <a:ext uri="{FF2B5EF4-FFF2-40B4-BE49-F238E27FC236}">
                  <a16:creationId xmlns:a16="http://schemas.microsoft.com/office/drawing/2014/main" xmlns="" id="{ABDC6162-A015-4DF4-90D8-87665E768484}"/>
                </a:ext>
              </a:extLst>
            </p:cNvPr>
            <p:cNvSpPr txBox="1">
              <a:spLocks noChangeArrowheads="1"/>
            </p:cNvSpPr>
            <p:nvPr/>
          </p:nvSpPr>
          <p:spPr bwMode="auto">
            <a:xfrm>
              <a:off x="4894263" y="2143125"/>
              <a:ext cx="85725" cy="188913"/>
            </a:xfrm>
            <a:prstGeom prst="rect">
              <a:avLst/>
            </a:prstGeom>
            <a:noFill/>
            <a:ln w="9525">
              <a:noFill/>
              <a:miter lim="800000"/>
              <a:headEnd/>
              <a:tailEnd/>
            </a:ln>
          </p:spPr>
          <p:txBody>
            <a:bodyPr wrap="none" lIns="0" tIns="0" rIns="0" bIns="0"/>
            <a:lstStyle/>
            <a:p>
              <a:pPr algn="ctr"/>
              <a:r>
                <a:rPr lang="en-US" sz="1300" b="1">
                  <a:solidFill>
                    <a:schemeClr val="bg1"/>
                  </a:solidFill>
                </a:rPr>
                <a:t>2</a:t>
              </a:r>
            </a:p>
          </p:txBody>
        </p:sp>
        <p:sp>
          <p:nvSpPr>
            <p:cNvPr id="12" name="Text Box 14">
              <a:extLst>
                <a:ext uri="{FF2B5EF4-FFF2-40B4-BE49-F238E27FC236}">
                  <a16:creationId xmlns:a16="http://schemas.microsoft.com/office/drawing/2014/main" xmlns="" id="{6DF05A57-17FD-4B3D-9EF1-8E41946565D3}"/>
                </a:ext>
              </a:extLst>
            </p:cNvPr>
            <p:cNvSpPr txBox="1">
              <a:spLocks noChangeArrowheads="1"/>
            </p:cNvSpPr>
            <p:nvPr/>
          </p:nvSpPr>
          <p:spPr bwMode="auto">
            <a:xfrm>
              <a:off x="5068888" y="1354138"/>
              <a:ext cx="1193800" cy="241300"/>
            </a:xfrm>
            <a:prstGeom prst="rect">
              <a:avLst/>
            </a:prstGeom>
            <a:noFill/>
            <a:ln w="9525">
              <a:noFill/>
              <a:miter lim="800000"/>
              <a:headEnd/>
              <a:tailEnd/>
            </a:ln>
          </p:spPr>
          <p:txBody>
            <a:bodyPr wrap="none" lIns="0" tIns="0" rIns="0" bIns="0"/>
            <a:lstStyle/>
            <a:p>
              <a:pPr algn="l"/>
              <a:r>
                <a:rPr lang="en-US" sz="1100" b="1"/>
                <a:t>Trascrizione</a:t>
              </a:r>
            </a:p>
          </p:txBody>
        </p:sp>
        <p:sp>
          <p:nvSpPr>
            <p:cNvPr id="13" name="Oval 15">
              <a:extLst>
                <a:ext uri="{FF2B5EF4-FFF2-40B4-BE49-F238E27FC236}">
                  <a16:creationId xmlns:a16="http://schemas.microsoft.com/office/drawing/2014/main" xmlns="" id="{C9CD215F-6C98-41CA-8577-1074C9E619B8}"/>
                </a:ext>
              </a:extLst>
            </p:cNvPr>
            <p:cNvSpPr>
              <a:spLocks noChangeArrowheads="1"/>
            </p:cNvSpPr>
            <p:nvPr/>
          </p:nvSpPr>
          <p:spPr bwMode="auto">
            <a:xfrm>
              <a:off x="4826000" y="1336675"/>
              <a:ext cx="222250" cy="222250"/>
            </a:xfrm>
            <a:prstGeom prst="ellipse">
              <a:avLst/>
            </a:prstGeom>
            <a:solidFill>
              <a:srgbClr val="EF1A23"/>
            </a:solidFill>
            <a:ln w="9525">
              <a:noFill/>
              <a:round/>
              <a:headEnd/>
              <a:tailEnd/>
            </a:ln>
          </p:spPr>
          <p:txBody>
            <a:bodyPr wrap="none" anchor="ctr"/>
            <a:lstStyle/>
            <a:p>
              <a:endParaRPr lang="it-IT"/>
            </a:p>
          </p:txBody>
        </p:sp>
        <p:sp>
          <p:nvSpPr>
            <p:cNvPr id="14" name="Text Box 16">
              <a:extLst>
                <a:ext uri="{FF2B5EF4-FFF2-40B4-BE49-F238E27FC236}">
                  <a16:creationId xmlns:a16="http://schemas.microsoft.com/office/drawing/2014/main" xmlns="" id="{5AFF6BD6-230B-4376-A259-F798D9A4D366}"/>
                </a:ext>
              </a:extLst>
            </p:cNvPr>
            <p:cNvSpPr txBox="1">
              <a:spLocks noChangeArrowheads="1"/>
            </p:cNvSpPr>
            <p:nvPr/>
          </p:nvSpPr>
          <p:spPr bwMode="auto">
            <a:xfrm>
              <a:off x="4891088" y="1343025"/>
              <a:ext cx="85725" cy="188913"/>
            </a:xfrm>
            <a:prstGeom prst="rect">
              <a:avLst/>
            </a:prstGeom>
            <a:noFill/>
            <a:ln w="9525">
              <a:noFill/>
              <a:miter lim="800000"/>
              <a:headEnd/>
              <a:tailEnd/>
            </a:ln>
          </p:spPr>
          <p:txBody>
            <a:bodyPr wrap="none" lIns="0" tIns="0" rIns="0" bIns="0"/>
            <a:lstStyle/>
            <a:p>
              <a:pPr algn="ctr"/>
              <a:r>
                <a:rPr lang="en-US" sz="1300" b="1">
                  <a:solidFill>
                    <a:schemeClr val="bg1"/>
                  </a:solidFill>
                </a:rPr>
                <a:t>1</a:t>
              </a:r>
            </a:p>
          </p:txBody>
        </p:sp>
        <p:sp>
          <p:nvSpPr>
            <p:cNvPr id="15" name="Oval 17">
              <a:extLst>
                <a:ext uri="{FF2B5EF4-FFF2-40B4-BE49-F238E27FC236}">
                  <a16:creationId xmlns:a16="http://schemas.microsoft.com/office/drawing/2014/main" xmlns="" id="{A454B2D8-118E-4BB8-B940-7CE5674B88E3}"/>
                </a:ext>
              </a:extLst>
            </p:cNvPr>
            <p:cNvSpPr>
              <a:spLocks noChangeArrowheads="1"/>
            </p:cNvSpPr>
            <p:nvPr/>
          </p:nvSpPr>
          <p:spPr bwMode="auto">
            <a:xfrm>
              <a:off x="4818063" y="3530600"/>
              <a:ext cx="222250" cy="222250"/>
            </a:xfrm>
            <a:prstGeom prst="ellipse">
              <a:avLst/>
            </a:prstGeom>
            <a:solidFill>
              <a:srgbClr val="EF1A23"/>
            </a:solidFill>
            <a:ln w="9525">
              <a:noFill/>
              <a:round/>
              <a:headEnd/>
              <a:tailEnd/>
            </a:ln>
          </p:spPr>
          <p:txBody>
            <a:bodyPr wrap="none" anchor="ctr"/>
            <a:lstStyle/>
            <a:p>
              <a:endParaRPr lang="it-IT"/>
            </a:p>
          </p:txBody>
        </p:sp>
        <p:sp>
          <p:nvSpPr>
            <p:cNvPr id="16" name="Text Box 18">
              <a:extLst>
                <a:ext uri="{FF2B5EF4-FFF2-40B4-BE49-F238E27FC236}">
                  <a16:creationId xmlns:a16="http://schemas.microsoft.com/office/drawing/2014/main" xmlns="" id="{501AC274-0D07-4D88-B180-D38863AFEC9E}"/>
                </a:ext>
              </a:extLst>
            </p:cNvPr>
            <p:cNvSpPr txBox="1">
              <a:spLocks noChangeArrowheads="1"/>
            </p:cNvSpPr>
            <p:nvPr/>
          </p:nvSpPr>
          <p:spPr bwMode="auto">
            <a:xfrm>
              <a:off x="4883150" y="3536950"/>
              <a:ext cx="85725" cy="188913"/>
            </a:xfrm>
            <a:prstGeom prst="rect">
              <a:avLst/>
            </a:prstGeom>
            <a:noFill/>
            <a:ln w="9525">
              <a:noFill/>
              <a:miter lim="800000"/>
              <a:headEnd/>
              <a:tailEnd/>
            </a:ln>
          </p:spPr>
          <p:txBody>
            <a:bodyPr wrap="none" lIns="0" tIns="0" rIns="0" bIns="0"/>
            <a:lstStyle/>
            <a:p>
              <a:pPr algn="ctr"/>
              <a:r>
                <a:rPr lang="en-US" sz="1300" b="1">
                  <a:solidFill>
                    <a:schemeClr val="bg1"/>
                  </a:solidFill>
                </a:rPr>
                <a:t>3</a:t>
              </a:r>
            </a:p>
          </p:txBody>
        </p:sp>
        <p:sp>
          <p:nvSpPr>
            <p:cNvPr id="17" name="Text Box 19">
              <a:extLst>
                <a:ext uri="{FF2B5EF4-FFF2-40B4-BE49-F238E27FC236}">
                  <a16:creationId xmlns:a16="http://schemas.microsoft.com/office/drawing/2014/main" xmlns="" id="{83F6FC65-299A-49DE-AF6B-A6C1734A1AC1}"/>
                </a:ext>
              </a:extLst>
            </p:cNvPr>
            <p:cNvSpPr txBox="1">
              <a:spLocks noChangeArrowheads="1"/>
            </p:cNvSpPr>
            <p:nvPr/>
          </p:nvSpPr>
          <p:spPr bwMode="auto">
            <a:xfrm>
              <a:off x="5075238" y="4929188"/>
              <a:ext cx="1663700" cy="161925"/>
            </a:xfrm>
            <a:prstGeom prst="rect">
              <a:avLst/>
            </a:prstGeom>
            <a:noFill/>
            <a:ln w="9525">
              <a:noFill/>
              <a:miter lim="800000"/>
              <a:headEnd/>
              <a:tailEnd/>
            </a:ln>
          </p:spPr>
          <p:txBody>
            <a:bodyPr wrap="none" lIns="0" tIns="0" rIns="0" bIns="0"/>
            <a:lstStyle/>
            <a:p>
              <a:pPr algn="l"/>
              <a:r>
                <a:rPr lang="it-IT" sz="1100" b="1"/>
                <a:t>Demolizione dell’RNA</a:t>
              </a:r>
              <a:endParaRPr lang="en-US">
                <a:latin typeface="Times New Roman" pitchFamily="18" charset="0"/>
              </a:endParaRPr>
            </a:p>
          </p:txBody>
        </p:sp>
        <p:sp>
          <p:nvSpPr>
            <p:cNvPr id="18" name="Oval 20">
              <a:extLst>
                <a:ext uri="{FF2B5EF4-FFF2-40B4-BE49-F238E27FC236}">
                  <a16:creationId xmlns:a16="http://schemas.microsoft.com/office/drawing/2014/main" xmlns="" id="{3502BE33-A035-4DA5-BF0D-73E3B05975D6}"/>
                </a:ext>
              </a:extLst>
            </p:cNvPr>
            <p:cNvSpPr>
              <a:spLocks noChangeArrowheads="1"/>
            </p:cNvSpPr>
            <p:nvPr/>
          </p:nvSpPr>
          <p:spPr bwMode="auto">
            <a:xfrm>
              <a:off x="4829175" y="4902200"/>
              <a:ext cx="222250" cy="222250"/>
            </a:xfrm>
            <a:prstGeom prst="ellipse">
              <a:avLst/>
            </a:prstGeom>
            <a:solidFill>
              <a:srgbClr val="EF1A23"/>
            </a:solidFill>
            <a:ln w="9525">
              <a:noFill/>
              <a:round/>
              <a:headEnd/>
              <a:tailEnd/>
            </a:ln>
          </p:spPr>
          <p:txBody>
            <a:bodyPr wrap="none" anchor="ctr"/>
            <a:lstStyle/>
            <a:p>
              <a:endParaRPr lang="it-IT"/>
            </a:p>
          </p:txBody>
        </p:sp>
        <p:sp>
          <p:nvSpPr>
            <p:cNvPr id="19" name="Text Box 21">
              <a:extLst>
                <a:ext uri="{FF2B5EF4-FFF2-40B4-BE49-F238E27FC236}">
                  <a16:creationId xmlns:a16="http://schemas.microsoft.com/office/drawing/2014/main" xmlns="" id="{F43910AA-30DF-40A0-AB7F-589464AF28ED}"/>
                </a:ext>
              </a:extLst>
            </p:cNvPr>
            <p:cNvSpPr txBox="1">
              <a:spLocks noChangeArrowheads="1"/>
            </p:cNvSpPr>
            <p:nvPr/>
          </p:nvSpPr>
          <p:spPr bwMode="auto">
            <a:xfrm>
              <a:off x="4894263" y="4908550"/>
              <a:ext cx="85725" cy="188913"/>
            </a:xfrm>
            <a:prstGeom prst="rect">
              <a:avLst/>
            </a:prstGeom>
            <a:noFill/>
            <a:ln w="9525">
              <a:noFill/>
              <a:miter lim="800000"/>
              <a:headEnd/>
              <a:tailEnd/>
            </a:ln>
          </p:spPr>
          <p:txBody>
            <a:bodyPr wrap="none" lIns="0" tIns="0" rIns="0" bIns="0"/>
            <a:lstStyle/>
            <a:p>
              <a:pPr algn="ctr"/>
              <a:r>
                <a:rPr lang="en-US" sz="1300" b="1">
                  <a:solidFill>
                    <a:schemeClr val="bg1"/>
                  </a:solidFill>
                </a:rPr>
                <a:t>4</a:t>
              </a:r>
            </a:p>
          </p:txBody>
        </p:sp>
        <p:sp>
          <p:nvSpPr>
            <p:cNvPr id="20" name="Text Box 22">
              <a:extLst>
                <a:ext uri="{FF2B5EF4-FFF2-40B4-BE49-F238E27FC236}">
                  <a16:creationId xmlns:a16="http://schemas.microsoft.com/office/drawing/2014/main" xmlns="" id="{0701FB0E-6B59-454E-9581-633D282873F5}"/>
                </a:ext>
              </a:extLst>
            </p:cNvPr>
            <p:cNvSpPr txBox="1">
              <a:spLocks noChangeArrowheads="1"/>
            </p:cNvSpPr>
            <p:nvPr/>
          </p:nvSpPr>
          <p:spPr bwMode="auto">
            <a:xfrm>
              <a:off x="5072063" y="5622925"/>
              <a:ext cx="1844675" cy="414338"/>
            </a:xfrm>
            <a:prstGeom prst="rect">
              <a:avLst/>
            </a:prstGeom>
            <a:noFill/>
            <a:ln w="9525">
              <a:noFill/>
              <a:miter lim="800000"/>
              <a:headEnd/>
              <a:tailEnd/>
            </a:ln>
          </p:spPr>
          <p:txBody>
            <a:bodyPr wrap="none" lIns="0" tIns="0" rIns="0" bIns="0"/>
            <a:lstStyle/>
            <a:p>
              <a:pPr algn="l"/>
              <a:r>
                <a:rPr lang="it-IT" sz="1100" b="1"/>
                <a:t>Sintesi del secondo</a:t>
              </a:r>
            </a:p>
            <a:p>
              <a:pPr algn="l"/>
              <a:r>
                <a:rPr lang="it-IT" sz="1100" b="1"/>
                <a:t>ﬁlamento di DNA</a:t>
              </a:r>
              <a:endParaRPr lang="en-US" sz="1200">
                <a:latin typeface="Times New Roman" pitchFamily="18" charset="0"/>
              </a:endParaRPr>
            </a:p>
          </p:txBody>
        </p:sp>
        <p:sp>
          <p:nvSpPr>
            <p:cNvPr id="21" name="Oval 23">
              <a:extLst>
                <a:ext uri="{FF2B5EF4-FFF2-40B4-BE49-F238E27FC236}">
                  <a16:creationId xmlns:a16="http://schemas.microsoft.com/office/drawing/2014/main" xmlns="" id="{00485024-91D5-4427-A5AF-04DA62663919}"/>
                </a:ext>
              </a:extLst>
            </p:cNvPr>
            <p:cNvSpPr>
              <a:spLocks noChangeArrowheads="1"/>
            </p:cNvSpPr>
            <p:nvPr/>
          </p:nvSpPr>
          <p:spPr bwMode="auto">
            <a:xfrm>
              <a:off x="4826000" y="5597525"/>
              <a:ext cx="222250" cy="222250"/>
            </a:xfrm>
            <a:prstGeom prst="ellipse">
              <a:avLst/>
            </a:prstGeom>
            <a:solidFill>
              <a:srgbClr val="EF1A23"/>
            </a:solidFill>
            <a:ln w="9525">
              <a:noFill/>
              <a:round/>
              <a:headEnd/>
              <a:tailEnd/>
            </a:ln>
          </p:spPr>
          <p:txBody>
            <a:bodyPr wrap="none" anchor="ctr"/>
            <a:lstStyle/>
            <a:p>
              <a:endParaRPr lang="it-IT"/>
            </a:p>
          </p:txBody>
        </p:sp>
        <p:sp>
          <p:nvSpPr>
            <p:cNvPr id="22" name="Text Box 24">
              <a:extLst>
                <a:ext uri="{FF2B5EF4-FFF2-40B4-BE49-F238E27FC236}">
                  <a16:creationId xmlns:a16="http://schemas.microsoft.com/office/drawing/2014/main" xmlns="" id="{869161C6-F561-44A5-A778-F525B06800C3}"/>
                </a:ext>
              </a:extLst>
            </p:cNvPr>
            <p:cNvSpPr txBox="1">
              <a:spLocks noChangeArrowheads="1"/>
            </p:cNvSpPr>
            <p:nvPr/>
          </p:nvSpPr>
          <p:spPr bwMode="auto">
            <a:xfrm>
              <a:off x="4891088" y="5603875"/>
              <a:ext cx="85725" cy="188913"/>
            </a:xfrm>
            <a:prstGeom prst="rect">
              <a:avLst/>
            </a:prstGeom>
            <a:noFill/>
            <a:ln w="9525">
              <a:noFill/>
              <a:miter lim="800000"/>
              <a:headEnd/>
              <a:tailEnd/>
            </a:ln>
          </p:spPr>
          <p:txBody>
            <a:bodyPr wrap="none" lIns="0" tIns="0" rIns="0" bIns="0"/>
            <a:lstStyle/>
            <a:p>
              <a:pPr algn="ctr"/>
              <a:r>
                <a:rPr lang="en-US" sz="1300" b="1">
                  <a:solidFill>
                    <a:schemeClr val="bg1"/>
                  </a:solidFill>
                </a:rPr>
                <a:t>5</a:t>
              </a:r>
            </a:p>
          </p:txBody>
        </p:sp>
        <p:sp>
          <p:nvSpPr>
            <p:cNvPr id="23" name="Text Box 25">
              <a:extLst>
                <a:ext uri="{FF2B5EF4-FFF2-40B4-BE49-F238E27FC236}">
                  <a16:creationId xmlns:a16="http://schemas.microsoft.com/office/drawing/2014/main" xmlns="" id="{B4D54C3F-2631-4169-865E-6B7987C00847}"/>
                </a:ext>
              </a:extLst>
            </p:cNvPr>
            <p:cNvSpPr txBox="1">
              <a:spLocks noChangeArrowheads="1"/>
            </p:cNvSpPr>
            <p:nvPr/>
          </p:nvSpPr>
          <p:spPr bwMode="auto">
            <a:xfrm>
              <a:off x="2282825" y="2732088"/>
              <a:ext cx="587375" cy="188912"/>
            </a:xfrm>
            <a:prstGeom prst="rect">
              <a:avLst/>
            </a:prstGeom>
            <a:noFill/>
            <a:ln w="9525">
              <a:noFill/>
              <a:miter lim="800000"/>
              <a:headEnd/>
              <a:tailEnd/>
            </a:ln>
          </p:spPr>
          <p:txBody>
            <a:bodyPr wrap="none" lIns="0" tIns="0" rIns="0" bIns="0"/>
            <a:lstStyle/>
            <a:p>
              <a:pPr algn="l"/>
              <a:r>
                <a:rPr lang="en-US" sz="1400" b="1"/>
                <a:t>mRNA</a:t>
              </a:r>
            </a:p>
          </p:txBody>
        </p:sp>
        <p:sp>
          <p:nvSpPr>
            <p:cNvPr id="24" name="Text Box 26">
              <a:extLst>
                <a:ext uri="{FF2B5EF4-FFF2-40B4-BE49-F238E27FC236}">
                  <a16:creationId xmlns:a16="http://schemas.microsoft.com/office/drawing/2014/main" xmlns="" id="{643342F6-18FE-482E-8276-040BFF673A32}"/>
                </a:ext>
              </a:extLst>
            </p:cNvPr>
            <p:cNvSpPr txBox="1">
              <a:spLocks noChangeArrowheads="1"/>
            </p:cNvSpPr>
            <p:nvPr/>
          </p:nvSpPr>
          <p:spPr bwMode="auto">
            <a:xfrm>
              <a:off x="2279650" y="633413"/>
              <a:ext cx="930275" cy="782637"/>
            </a:xfrm>
            <a:prstGeom prst="rect">
              <a:avLst/>
            </a:prstGeom>
            <a:noFill/>
            <a:ln w="9525">
              <a:noFill/>
              <a:miter lim="800000"/>
              <a:headEnd/>
              <a:tailEnd/>
            </a:ln>
          </p:spPr>
          <p:txBody>
            <a:bodyPr wrap="none" lIns="0" tIns="0" rIns="0" bIns="0"/>
            <a:lstStyle/>
            <a:p>
              <a:pPr algn="l"/>
              <a:r>
                <a:rPr lang="it-IT" sz="1400" b="1"/>
                <a:t>DNA </a:t>
              </a:r>
            </a:p>
            <a:p>
              <a:pPr algn="l"/>
              <a:r>
                <a:rPr lang="it-IT" sz="1400" b="1"/>
                <a:t>di un  gene </a:t>
              </a:r>
            </a:p>
            <a:p>
              <a:pPr algn="l"/>
              <a:r>
                <a:rPr lang="it-IT" sz="1400" b="1"/>
                <a:t>eucariote</a:t>
              </a:r>
              <a:endParaRPr lang="en-US" sz="1400" b="1"/>
            </a:p>
          </p:txBody>
        </p:sp>
        <p:sp>
          <p:nvSpPr>
            <p:cNvPr id="25" name="Text Box 27">
              <a:extLst>
                <a:ext uri="{FF2B5EF4-FFF2-40B4-BE49-F238E27FC236}">
                  <a16:creationId xmlns:a16="http://schemas.microsoft.com/office/drawing/2014/main" xmlns="" id="{CEDC6C8A-3E23-4D94-9D9B-B1E05A0BF5E4}"/>
                </a:ext>
              </a:extLst>
            </p:cNvPr>
            <p:cNvSpPr txBox="1">
              <a:spLocks noChangeArrowheads="1"/>
            </p:cNvSpPr>
            <p:nvPr/>
          </p:nvSpPr>
          <p:spPr bwMode="auto">
            <a:xfrm>
              <a:off x="3775075" y="512763"/>
              <a:ext cx="514350" cy="188912"/>
            </a:xfrm>
            <a:prstGeom prst="rect">
              <a:avLst/>
            </a:prstGeom>
            <a:noFill/>
            <a:ln w="9525">
              <a:noFill/>
              <a:miter lim="800000"/>
              <a:headEnd/>
              <a:tailEnd/>
            </a:ln>
          </p:spPr>
          <p:txBody>
            <a:bodyPr wrap="none" lIns="0" tIns="0" rIns="0" bIns="0"/>
            <a:lstStyle/>
            <a:p>
              <a:pPr algn="l"/>
              <a:r>
                <a:rPr lang="en-US" sz="1400" b="1"/>
                <a:t>Introne</a:t>
              </a:r>
            </a:p>
          </p:txBody>
        </p:sp>
        <p:sp>
          <p:nvSpPr>
            <p:cNvPr id="26" name="Text Box 28">
              <a:extLst>
                <a:ext uri="{FF2B5EF4-FFF2-40B4-BE49-F238E27FC236}">
                  <a16:creationId xmlns:a16="http://schemas.microsoft.com/office/drawing/2014/main" xmlns="" id="{78CF31A9-B058-438D-83E3-F2124834BC2C}"/>
                </a:ext>
              </a:extLst>
            </p:cNvPr>
            <p:cNvSpPr txBox="1">
              <a:spLocks noChangeArrowheads="1"/>
            </p:cNvSpPr>
            <p:nvPr/>
          </p:nvSpPr>
          <p:spPr bwMode="auto">
            <a:xfrm>
              <a:off x="3201988" y="512763"/>
              <a:ext cx="528637" cy="230187"/>
            </a:xfrm>
            <a:prstGeom prst="rect">
              <a:avLst/>
            </a:prstGeom>
            <a:noFill/>
            <a:ln w="9525">
              <a:noFill/>
              <a:miter lim="800000"/>
              <a:headEnd/>
              <a:tailEnd/>
            </a:ln>
          </p:spPr>
          <p:txBody>
            <a:bodyPr wrap="none" lIns="0" tIns="0" rIns="0" bIns="0"/>
            <a:lstStyle/>
            <a:p>
              <a:pPr algn="l"/>
              <a:r>
                <a:rPr lang="en-US" sz="1400" b="1"/>
                <a:t>Esone</a:t>
              </a:r>
            </a:p>
          </p:txBody>
        </p:sp>
        <p:sp>
          <p:nvSpPr>
            <p:cNvPr id="27" name="Text Box 29">
              <a:extLst>
                <a:ext uri="{FF2B5EF4-FFF2-40B4-BE49-F238E27FC236}">
                  <a16:creationId xmlns:a16="http://schemas.microsoft.com/office/drawing/2014/main" xmlns="" id="{FC5B00C9-2667-4442-B118-83646899EEE8}"/>
                </a:ext>
              </a:extLst>
            </p:cNvPr>
            <p:cNvSpPr txBox="1">
              <a:spLocks noChangeArrowheads="1"/>
            </p:cNvSpPr>
            <p:nvPr/>
          </p:nvSpPr>
          <p:spPr bwMode="auto">
            <a:xfrm>
              <a:off x="2273300" y="1674813"/>
              <a:ext cx="1006475" cy="442912"/>
            </a:xfrm>
            <a:prstGeom prst="rect">
              <a:avLst/>
            </a:prstGeom>
            <a:noFill/>
            <a:ln w="9525">
              <a:noFill/>
              <a:miter lim="800000"/>
              <a:headEnd/>
              <a:tailEnd/>
            </a:ln>
          </p:spPr>
          <p:txBody>
            <a:bodyPr wrap="none" lIns="0" tIns="0" rIns="0" bIns="0"/>
            <a:lstStyle/>
            <a:p>
              <a:pPr algn="l"/>
              <a:r>
                <a:rPr lang="it-IT" sz="1400" b="1"/>
                <a:t>Trascritto</a:t>
              </a:r>
            </a:p>
            <a:p>
              <a:pPr algn="l"/>
              <a:r>
                <a:rPr lang="it-IT" sz="1400" b="1"/>
                <a:t>di RNA</a:t>
              </a:r>
              <a:endParaRPr lang="en-US">
                <a:latin typeface="Times New Roman" pitchFamily="18" charset="0"/>
              </a:endParaRPr>
            </a:p>
          </p:txBody>
        </p:sp>
        <p:sp>
          <p:nvSpPr>
            <p:cNvPr id="28" name="Text Box 30">
              <a:extLst>
                <a:ext uri="{FF2B5EF4-FFF2-40B4-BE49-F238E27FC236}">
                  <a16:creationId xmlns:a16="http://schemas.microsoft.com/office/drawing/2014/main" xmlns="" id="{B5575CBB-C705-42AB-B2A5-3F13E909BD13}"/>
                </a:ext>
              </a:extLst>
            </p:cNvPr>
            <p:cNvSpPr txBox="1">
              <a:spLocks noChangeArrowheads="1"/>
            </p:cNvSpPr>
            <p:nvPr/>
          </p:nvSpPr>
          <p:spPr bwMode="auto">
            <a:xfrm>
              <a:off x="4505325" y="512763"/>
              <a:ext cx="469900" cy="230187"/>
            </a:xfrm>
            <a:prstGeom prst="rect">
              <a:avLst/>
            </a:prstGeom>
            <a:noFill/>
            <a:ln w="9525">
              <a:noFill/>
              <a:miter lim="800000"/>
              <a:headEnd/>
              <a:tailEnd/>
            </a:ln>
          </p:spPr>
          <p:txBody>
            <a:bodyPr wrap="none" lIns="0" tIns="0" rIns="0" bIns="0"/>
            <a:lstStyle/>
            <a:p>
              <a:pPr algn="l"/>
              <a:r>
                <a:rPr lang="en-US" sz="1400" b="1"/>
                <a:t>Esone</a:t>
              </a:r>
            </a:p>
          </p:txBody>
        </p:sp>
        <p:sp>
          <p:nvSpPr>
            <p:cNvPr id="29" name="Text Box 31">
              <a:extLst>
                <a:ext uri="{FF2B5EF4-FFF2-40B4-BE49-F238E27FC236}">
                  <a16:creationId xmlns:a16="http://schemas.microsoft.com/office/drawing/2014/main" xmlns="" id="{D6E9780F-906B-45A4-ACFD-A38EDEAD317B}"/>
                </a:ext>
              </a:extLst>
            </p:cNvPr>
            <p:cNvSpPr txBox="1">
              <a:spLocks noChangeArrowheads="1"/>
            </p:cNvSpPr>
            <p:nvPr/>
          </p:nvSpPr>
          <p:spPr bwMode="auto">
            <a:xfrm>
              <a:off x="5157788" y="512763"/>
              <a:ext cx="557212" cy="188912"/>
            </a:xfrm>
            <a:prstGeom prst="rect">
              <a:avLst/>
            </a:prstGeom>
            <a:noFill/>
            <a:ln w="9525">
              <a:noFill/>
              <a:miter lim="800000"/>
              <a:headEnd/>
              <a:tailEnd/>
            </a:ln>
          </p:spPr>
          <p:txBody>
            <a:bodyPr wrap="none" lIns="0" tIns="0" rIns="0" bIns="0"/>
            <a:lstStyle/>
            <a:p>
              <a:pPr algn="l"/>
              <a:r>
                <a:rPr lang="en-US" sz="1400" b="1"/>
                <a:t>Introne</a:t>
              </a:r>
            </a:p>
          </p:txBody>
        </p:sp>
        <p:sp>
          <p:nvSpPr>
            <p:cNvPr id="30" name="Text Box 32">
              <a:extLst>
                <a:ext uri="{FF2B5EF4-FFF2-40B4-BE49-F238E27FC236}">
                  <a16:creationId xmlns:a16="http://schemas.microsoft.com/office/drawing/2014/main" xmlns="" id="{B9105468-3F53-444C-B386-6DADAF82BA06}"/>
                </a:ext>
              </a:extLst>
            </p:cNvPr>
            <p:cNvSpPr txBox="1">
              <a:spLocks noChangeArrowheads="1"/>
            </p:cNvSpPr>
            <p:nvPr/>
          </p:nvSpPr>
          <p:spPr bwMode="auto">
            <a:xfrm>
              <a:off x="5791200" y="512763"/>
              <a:ext cx="469900" cy="230187"/>
            </a:xfrm>
            <a:prstGeom prst="rect">
              <a:avLst/>
            </a:prstGeom>
            <a:noFill/>
            <a:ln w="9525">
              <a:noFill/>
              <a:miter lim="800000"/>
              <a:headEnd/>
              <a:tailEnd/>
            </a:ln>
          </p:spPr>
          <p:txBody>
            <a:bodyPr wrap="none" lIns="0" tIns="0" rIns="0" bIns="0"/>
            <a:lstStyle/>
            <a:p>
              <a:pPr algn="l"/>
              <a:r>
                <a:rPr lang="en-US" sz="1400" b="1"/>
                <a:t>Esone</a:t>
              </a:r>
            </a:p>
          </p:txBody>
        </p:sp>
        <p:sp>
          <p:nvSpPr>
            <p:cNvPr id="31" name="Text Box 33">
              <a:extLst>
                <a:ext uri="{FF2B5EF4-FFF2-40B4-BE49-F238E27FC236}">
                  <a16:creationId xmlns:a16="http://schemas.microsoft.com/office/drawing/2014/main" xmlns="" id="{C7E3FEE1-EC54-4760-9824-270340A63569}"/>
                </a:ext>
              </a:extLst>
            </p:cNvPr>
            <p:cNvSpPr txBox="1">
              <a:spLocks noChangeArrowheads="1"/>
            </p:cNvSpPr>
            <p:nvPr/>
          </p:nvSpPr>
          <p:spPr bwMode="auto">
            <a:xfrm>
              <a:off x="2295525" y="4233863"/>
              <a:ext cx="1787525" cy="201612"/>
            </a:xfrm>
            <a:prstGeom prst="rect">
              <a:avLst/>
            </a:prstGeom>
            <a:noFill/>
            <a:ln w="9525">
              <a:noFill/>
              <a:miter lim="800000"/>
              <a:headEnd/>
              <a:tailEnd/>
            </a:ln>
          </p:spPr>
          <p:txBody>
            <a:bodyPr wrap="none" lIns="0" tIns="0" rIns="0" bIns="0"/>
            <a:lstStyle/>
            <a:p>
              <a:pPr algn="l"/>
              <a:r>
                <a:rPr lang="it-IT" sz="1400" b="1"/>
                <a:t>Trascrittasi inversa</a:t>
              </a:r>
              <a:endParaRPr lang="en-US">
                <a:latin typeface="Times New Roman" pitchFamily="18" charset="0"/>
              </a:endParaRPr>
            </a:p>
          </p:txBody>
        </p:sp>
        <p:sp>
          <p:nvSpPr>
            <p:cNvPr id="32" name="Text Box 34">
              <a:extLst>
                <a:ext uri="{FF2B5EF4-FFF2-40B4-BE49-F238E27FC236}">
                  <a16:creationId xmlns:a16="http://schemas.microsoft.com/office/drawing/2014/main" xmlns="" id="{8100B217-C2D3-44E1-90E5-4FC0FEBA9727}"/>
                </a:ext>
              </a:extLst>
            </p:cNvPr>
            <p:cNvSpPr txBox="1">
              <a:spLocks noChangeArrowheads="1"/>
            </p:cNvSpPr>
            <p:nvPr/>
          </p:nvSpPr>
          <p:spPr bwMode="auto">
            <a:xfrm>
              <a:off x="1993900" y="3862388"/>
              <a:ext cx="825500" cy="201612"/>
            </a:xfrm>
            <a:prstGeom prst="rect">
              <a:avLst/>
            </a:prstGeom>
            <a:noFill/>
            <a:ln w="9525">
              <a:noFill/>
              <a:miter lim="800000"/>
              <a:headEnd/>
              <a:tailEnd/>
            </a:ln>
          </p:spPr>
          <p:txBody>
            <a:bodyPr wrap="none" lIns="0" tIns="0" rIns="0" bIns="0"/>
            <a:lstStyle/>
            <a:p>
              <a:pPr algn="l"/>
              <a:r>
                <a:rPr lang="en-US" sz="1400" b="1"/>
                <a:t>Provetta</a:t>
              </a:r>
            </a:p>
          </p:txBody>
        </p:sp>
        <p:sp>
          <p:nvSpPr>
            <p:cNvPr id="33" name="Text Box 35">
              <a:extLst>
                <a:ext uri="{FF2B5EF4-FFF2-40B4-BE49-F238E27FC236}">
                  <a16:creationId xmlns:a16="http://schemas.microsoft.com/office/drawing/2014/main" xmlns="" id="{8207B1D8-8FF8-4EF2-BB35-D052009B7EBC}"/>
                </a:ext>
              </a:extLst>
            </p:cNvPr>
            <p:cNvSpPr txBox="1">
              <a:spLocks noChangeArrowheads="1"/>
            </p:cNvSpPr>
            <p:nvPr/>
          </p:nvSpPr>
          <p:spPr bwMode="auto">
            <a:xfrm>
              <a:off x="2297113" y="4668838"/>
              <a:ext cx="1560512" cy="423862"/>
            </a:xfrm>
            <a:prstGeom prst="rect">
              <a:avLst/>
            </a:prstGeom>
            <a:noFill/>
            <a:ln w="9525">
              <a:noFill/>
              <a:miter lim="800000"/>
              <a:headEnd/>
              <a:tailEnd/>
            </a:ln>
          </p:spPr>
          <p:txBody>
            <a:bodyPr wrap="none" lIns="0" tIns="0" rIns="0" bIns="0"/>
            <a:lstStyle/>
            <a:p>
              <a:pPr algn="l"/>
              <a:r>
                <a:rPr lang="it-IT" sz="1400" b="1"/>
                <a:t>Sintesi del</a:t>
              </a:r>
            </a:p>
            <a:p>
              <a:pPr algn="l"/>
              <a:r>
                <a:rPr lang="it-IT" sz="1400" b="1"/>
                <a:t>ﬁlamento di cDNA</a:t>
              </a:r>
              <a:endParaRPr lang="en-US">
                <a:latin typeface="Times New Roman" pitchFamily="18" charset="0"/>
              </a:endParaRPr>
            </a:p>
          </p:txBody>
        </p:sp>
        <p:sp>
          <p:nvSpPr>
            <p:cNvPr id="34" name="Line 36">
              <a:extLst>
                <a:ext uri="{FF2B5EF4-FFF2-40B4-BE49-F238E27FC236}">
                  <a16:creationId xmlns:a16="http://schemas.microsoft.com/office/drawing/2014/main" xmlns="" id="{6AFBB5E7-426C-4666-A2B7-B2D4E2F7695E}"/>
                </a:ext>
              </a:extLst>
            </p:cNvPr>
            <p:cNvSpPr>
              <a:spLocks noChangeShapeType="1"/>
            </p:cNvSpPr>
            <p:nvPr/>
          </p:nvSpPr>
          <p:spPr bwMode="auto">
            <a:xfrm flipH="1" flipV="1">
              <a:off x="3944938" y="4344988"/>
              <a:ext cx="423862" cy="96837"/>
            </a:xfrm>
            <a:prstGeom prst="line">
              <a:avLst/>
            </a:prstGeom>
            <a:noFill/>
            <a:ln w="25400">
              <a:solidFill>
                <a:schemeClr val="tx1"/>
              </a:solidFill>
              <a:round/>
              <a:headEnd/>
              <a:tailEnd/>
            </a:ln>
          </p:spPr>
          <p:txBody>
            <a:bodyPr wrap="none" anchor="ctr"/>
            <a:lstStyle/>
            <a:p>
              <a:endParaRPr lang="it-CH"/>
            </a:p>
          </p:txBody>
        </p:sp>
        <p:sp>
          <p:nvSpPr>
            <p:cNvPr id="35" name="Line 37">
              <a:extLst>
                <a:ext uri="{FF2B5EF4-FFF2-40B4-BE49-F238E27FC236}">
                  <a16:creationId xmlns:a16="http://schemas.microsoft.com/office/drawing/2014/main" xmlns="" id="{B106573B-2BC1-4878-B74C-4A6F7EF3C8D2}"/>
                </a:ext>
              </a:extLst>
            </p:cNvPr>
            <p:cNvSpPr>
              <a:spLocks noChangeShapeType="1"/>
            </p:cNvSpPr>
            <p:nvPr/>
          </p:nvSpPr>
          <p:spPr bwMode="auto">
            <a:xfrm flipV="1">
              <a:off x="3263900" y="4791075"/>
              <a:ext cx="419100" cy="7938"/>
            </a:xfrm>
            <a:prstGeom prst="line">
              <a:avLst/>
            </a:prstGeom>
            <a:noFill/>
            <a:ln w="25400">
              <a:solidFill>
                <a:schemeClr val="tx1"/>
              </a:solidFill>
              <a:round/>
              <a:headEnd/>
              <a:tailEnd/>
            </a:ln>
          </p:spPr>
          <p:txBody>
            <a:bodyPr wrap="none" anchor="ctr"/>
            <a:lstStyle/>
            <a:p>
              <a:endParaRPr lang="it-CH"/>
            </a:p>
          </p:txBody>
        </p:sp>
        <p:sp>
          <p:nvSpPr>
            <p:cNvPr id="36" name="Text Box 38">
              <a:extLst>
                <a:ext uri="{FF2B5EF4-FFF2-40B4-BE49-F238E27FC236}">
                  <a16:creationId xmlns:a16="http://schemas.microsoft.com/office/drawing/2014/main" xmlns="" id="{89CB7969-C74A-4019-9157-B48B5BCF7A98}"/>
                </a:ext>
              </a:extLst>
            </p:cNvPr>
            <p:cNvSpPr txBox="1">
              <a:spLocks noChangeArrowheads="1"/>
            </p:cNvSpPr>
            <p:nvPr/>
          </p:nvSpPr>
          <p:spPr bwMode="auto">
            <a:xfrm>
              <a:off x="2276475" y="6043613"/>
              <a:ext cx="1231900" cy="436562"/>
            </a:xfrm>
            <a:prstGeom prst="rect">
              <a:avLst/>
            </a:prstGeom>
            <a:noFill/>
            <a:ln w="9525">
              <a:noFill/>
              <a:miter lim="800000"/>
              <a:headEnd/>
              <a:tailEnd/>
            </a:ln>
          </p:spPr>
          <p:txBody>
            <a:bodyPr wrap="none" lIns="0" tIns="0" rIns="0" bIns="0"/>
            <a:lstStyle/>
            <a:p>
              <a:pPr algn="l"/>
              <a:r>
                <a:rPr lang="it-IT" sz="1400" b="1"/>
                <a:t>cDNA del gene</a:t>
              </a:r>
            </a:p>
            <a:p>
              <a:pPr algn="l"/>
              <a:r>
                <a:rPr lang="it-IT" sz="1400" b="1"/>
                <a:t>(senza introni)</a:t>
              </a:r>
              <a:endParaRPr lang="en-US">
                <a:latin typeface="Times New Roman" pitchFamily="18"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1D8DCCBD-804F-49FD-920B-11056E308713}"/>
              </a:ext>
            </a:extLst>
          </p:cNvPr>
          <p:cNvSpPr>
            <a:spLocks noGrp="1" noChangeArrowheads="1"/>
          </p:cNvSpPr>
          <p:nvPr>
            <p:ph type="title"/>
          </p:nvPr>
        </p:nvSpPr>
        <p:spPr>
          <a:xfrm>
            <a:off x="395536" y="476672"/>
            <a:ext cx="7696200" cy="4800600"/>
          </a:xfrm>
        </p:spPr>
        <p:txBody>
          <a:bodyPr/>
          <a:lstStyle/>
          <a:p>
            <a:pPr algn="l">
              <a:defRPr/>
            </a:pPr>
            <a:r>
              <a:rPr lang="it-IT" sz="2400" dirty="0">
                <a:ea typeface="+mj-ea"/>
                <a:cs typeface="+mj-cs"/>
              </a:rPr>
              <a:t>Anche il metodo 2 consente di ottenere una libreria, ma solo di quei geni che vengono espressi (trascritti) dalla cellula impiegata.</a:t>
            </a:r>
            <a:br>
              <a:rPr lang="it-IT" sz="2400" dirty="0">
                <a:ea typeface="+mj-ea"/>
                <a:cs typeface="+mj-cs"/>
              </a:rPr>
            </a:br>
            <a:r>
              <a:rPr lang="it-IT" sz="2400" dirty="0">
                <a:ea typeface="+mj-ea"/>
                <a:cs typeface="+mj-cs"/>
              </a:rPr>
              <a:t/>
            </a:r>
            <a:br>
              <a:rPr lang="it-IT" sz="2400" dirty="0">
                <a:ea typeface="+mj-ea"/>
                <a:cs typeface="+mj-cs"/>
              </a:rPr>
            </a:br>
            <a:r>
              <a:rPr lang="it-IT" altLang="it-CH" sz="2400" i="1" dirty="0">
                <a:solidFill>
                  <a:srgbClr val="006600"/>
                </a:solidFill>
              </a:rPr>
              <a:t>L</a:t>
            </a:r>
            <a:r>
              <a:rPr lang="ja-JP" altLang="it-IT" sz="2400" i="1" dirty="0">
                <a:solidFill>
                  <a:srgbClr val="006600"/>
                </a:solidFill>
              </a:rPr>
              <a:t>’</a:t>
            </a:r>
            <a:r>
              <a:rPr lang="it-IT" altLang="ja-JP" sz="2400" i="1" dirty="0">
                <a:solidFill>
                  <a:srgbClr val="006600"/>
                </a:solidFill>
              </a:rPr>
              <a:t>insieme di tali viene definito BIBLIOTECA di </a:t>
            </a:r>
            <a:r>
              <a:rPr lang="it-CH" sz="2400" i="1" dirty="0" err="1">
                <a:solidFill>
                  <a:srgbClr val="006600"/>
                </a:solidFill>
              </a:rPr>
              <a:t>cDNA</a:t>
            </a:r>
            <a:r>
              <a:rPr lang="it-CH" sz="2400" i="1" dirty="0">
                <a:solidFill>
                  <a:srgbClr val="006600"/>
                </a:solidFill>
              </a:rPr>
              <a:t> (o DNA complementare)</a:t>
            </a:r>
            <a:br>
              <a:rPr lang="it-CH" sz="2400" i="1" dirty="0">
                <a:solidFill>
                  <a:srgbClr val="006600"/>
                </a:solidFill>
              </a:rPr>
            </a:br>
            <a:r>
              <a:rPr lang="it-IT" altLang="it-CH" sz="2800" dirty="0"/>
              <a:t/>
            </a:r>
            <a:br>
              <a:rPr lang="it-IT" altLang="it-CH" sz="2800" dirty="0"/>
            </a:br>
            <a:endParaRPr lang="it-IT" sz="2800" dirty="0">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a:bodyPr>
          <a:lstStyle/>
          <a:p>
            <a:r>
              <a:rPr lang="it-CH" dirty="0"/>
              <a:t>B</a:t>
            </a:r>
            <a:r>
              <a:rPr lang="it-CH" dirty="0">
                <a:solidFill>
                  <a:schemeClr val="dk1"/>
                </a:solidFill>
                <a:latin typeface="+mn-lt"/>
                <a:ea typeface="+mn-ea"/>
                <a:cs typeface="+mn-cs"/>
              </a:rPr>
              <a:t>iblioteche di DNA</a:t>
            </a:r>
            <a:br>
              <a:rPr lang="it-CH" dirty="0">
                <a:solidFill>
                  <a:schemeClr val="dk1"/>
                </a:solidFill>
                <a:latin typeface="+mn-lt"/>
                <a:ea typeface="+mn-ea"/>
                <a:cs typeface="+mn-cs"/>
              </a:rPr>
            </a:br>
            <a:r>
              <a:rPr lang="it-CH" sz="4000" dirty="0">
                <a:solidFill>
                  <a:schemeClr val="dk1"/>
                </a:solidFill>
                <a:latin typeface="+mn-lt"/>
                <a:ea typeface="+mn-ea"/>
                <a:cs typeface="+mn-cs"/>
              </a:rPr>
              <a:t>(banche o librerie)</a:t>
            </a:r>
          </a:p>
        </p:txBody>
      </p:sp>
      <p:sp>
        <p:nvSpPr>
          <p:cNvPr id="3" name="Segnaposto contenuto 2"/>
          <p:cNvSpPr>
            <a:spLocks noGrp="1"/>
          </p:cNvSpPr>
          <p:nvPr>
            <p:ph idx="1"/>
          </p:nvPr>
        </p:nvSpPr>
        <p:spPr/>
        <p:txBody>
          <a:bodyPr>
            <a:normAutofit fontScale="77500" lnSpcReduction="20000"/>
          </a:bodyPr>
          <a:lstStyle/>
          <a:p>
            <a:r>
              <a:rPr lang="it-CH" dirty="0"/>
              <a:t>Librerie GENOMICHE:	</a:t>
            </a:r>
          </a:p>
          <a:p>
            <a:pPr marL="0" indent="0">
              <a:buNone/>
            </a:pPr>
            <a:r>
              <a:rPr lang="it-CH" dirty="0"/>
              <a:t>	insieme di tutti i frammenti di DNA clonati 	provenienti da un genoma</a:t>
            </a:r>
          </a:p>
          <a:p>
            <a:endParaRPr lang="it-CH" dirty="0"/>
          </a:p>
          <a:p>
            <a:r>
              <a:rPr lang="it-CH" dirty="0"/>
              <a:t>Librerie di </a:t>
            </a:r>
            <a:r>
              <a:rPr lang="it-CH" dirty="0" err="1"/>
              <a:t>cDNA</a:t>
            </a:r>
            <a:r>
              <a:rPr lang="it-CH" dirty="0"/>
              <a:t> (o DNA complementare)</a:t>
            </a:r>
          </a:p>
          <a:p>
            <a:pPr marL="0" indent="0">
              <a:buNone/>
            </a:pPr>
            <a:r>
              <a:rPr lang="it-CH" dirty="0"/>
              <a:t>	insieme di tutti i frammenti di </a:t>
            </a:r>
            <a:r>
              <a:rPr lang="it-CH" dirty="0" err="1"/>
              <a:t>cDNA</a:t>
            </a:r>
            <a:r>
              <a:rPr lang="it-CH" dirty="0"/>
              <a:t> clonati ottenuti da 	trascrizione inversa da </a:t>
            </a:r>
            <a:r>
              <a:rPr lang="it-CH" dirty="0" err="1"/>
              <a:t>mRNA</a:t>
            </a:r>
            <a:r>
              <a:rPr lang="it-CH" dirty="0"/>
              <a:t> presente in cellula 	specifica</a:t>
            </a:r>
          </a:p>
          <a:p>
            <a:pPr marL="0" indent="0">
              <a:buNone/>
            </a:pPr>
            <a:endParaRPr lang="it-CH" dirty="0"/>
          </a:p>
          <a:p>
            <a:r>
              <a:rPr lang="it-CH" dirty="0"/>
              <a:t>In</a:t>
            </a:r>
          </a:p>
          <a:p>
            <a:pPr lvl="1"/>
            <a:r>
              <a:rPr lang="it-CH" dirty="0"/>
              <a:t>Plasmidi batterici</a:t>
            </a:r>
          </a:p>
          <a:p>
            <a:pPr lvl="1"/>
            <a:r>
              <a:rPr lang="it-CH" dirty="0"/>
              <a:t>Fagi</a:t>
            </a:r>
          </a:p>
          <a:p>
            <a:pPr marL="0" indent="0">
              <a:buNone/>
            </a:pPr>
            <a:endParaRPr lang="it-CH" dirty="0"/>
          </a:p>
        </p:txBody>
      </p:sp>
    </p:spTree>
    <p:extLst>
      <p:ext uri="{BB962C8B-B14F-4D97-AF65-F5344CB8AC3E}">
        <p14:creationId xmlns:p14="http://schemas.microsoft.com/office/powerpoint/2010/main" val="2585204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rcRect/>
          <a:stretch>
            <a:fillRect/>
          </a:stretch>
        </p:blipFill>
        <p:spPr bwMode="auto">
          <a:xfrm>
            <a:off x="1619672" y="1340768"/>
            <a:ext cx="6344619" cy="3895717"/>
          </a:xfrm>
          <a:prstGeom prst="rect">
            <a:avLst/>
          </a:prstGeom>
          <a:noFill/>
          <a:ln w="9525">
            <a:noFill/>
            <a:miter lim="800000"/>
            <a:headEnd/>
            <a:tailEnd/>
          </a:ln>
        </p:spPr>
      </p:pic>
    </p:spTree>
    <p:extLst>
      <p:ext uri="{BB962C8B-B14F-4D97-AF65-F5344CB8AC3E}">
        <p14:creationId xmlns:p14="http://schemas.microsoft.com/office/powerpoint/2010/main" val="1043984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CH" dirty="0"/>
              <a:t>Biblioteche a confronto</a:t>
            </a:r>
            <a:br>
              <a:rPr lang="it-CH" dirty="0"/>
            </a:br>
            <a:endParaRPr lang="it-CH" dirty="0"/>
          </a:p>
        </p:txBody>
      </p:sp>
      <p:graphicFrame>
        <p:nvGraphicFramePr>
          <p:cNvPr id="4" name="Tabella 3"/>
          <p:cNvGraphicFramePr>
            <a:graphicFrameLocks noGrp="1"/>
          </p:cNvGraphicFramePr>
          <p:nvPr>
            <p:extLst>
              <p:ext uri="{D42A27DB-BD31-4B8C-83A1-F6EECF244321}">
                <p14:modId xmlns:p14="http://schemas.microsoft.com/office/powerpoint/2010/main" val="4130876711"/>
              </p:ext>
            </p:extLst>
          </p:nvPr>
        </p:nvGraphicFramePr>
        <p:xfrm>
          <a:off x="1043608" y="2335912"/>
          <a:ext cx="7224464" cy="2958972"/>
        </p:xfrm>
        <a:graphic>
          <a:graphicData uri="http://schemas.openxmlformats.org/drawingml/2006/table">
            <a:tbl>
              <a:tblPr/>
              <a:tblGrid>
                <a:gridCol w="3540224">
                  <a:extLst>
                    <a:ext uri="{9D8B030D-6E8A-4147-A177-3AD203B41FA5}">
                      <a16:colId xmlns:a16="http://schemas.microsoft.com/office/drawing/2014/main" xmlns="" val="20000"/>
                    </a:ext>
                  </a:extLst>
                </a:gridCol>
                <a:gridCol w="3684240">
                  <a:extLst>
                    <a:ext uri="{9D8B030D-6E8A-4147-A177-3AD203B41FA5}">
                      <a16:colId xmlns:a16="http://schemas.microsoft.com/office/drawing/2014/main" xmlns="" val="20001"/>
                    </a:ext>
                  </a:extLst>
                </a:gridCol>
              </a:tblGrid>
              <a:tr h="195404">
                <a:tc>
                  <a:txBody>
                    <a:bodyPr/>
                    <a:lstStyle/>
                    <a:p>
                      <a:pPr>
                        <a:lnSpc>
                          <a:spcPct val="115000"/>
                        </a:lnSpc>
                        <a:spcAft>
                          <a:spcPts val="1000"/>
                        </a:spcAft>
                      </a:pPr>
                      <a:r>
                        <a:rPr lang="it-CH" sz="1800">
                          <a:latin typeface="Calibri"/>
                          <a:ea typeface="Calibri"/>
                          <a:cs typeface="Times New Roman"/>
                        </a:rPr>
                        <a:t>Libreria genomica</a:t>
                      </a: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CH" sz="1800">
                          <a:latin typeface="Calibri"/>
                          <a:ea typeface="Calibri"/>
                          <a:cs typeface="Times New Roman"/>
                        </a:rPr>
                        <a:t>Libreria cDNA</a:t>
                      </a: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78840">
                <a:tc>
                  <a:txBody>
                    <a:bodyPr/>
                    <a:lstStyle/>
                    <a:p>
                      <a:pPr>
                        <a:lnSpc>
                          <a:spcPct val="115000"/>
                        </a:lnSpc>
                        <a:spcAft>
                          <a:spcPts val="0"/>
                        </a:spcAft>
                      </a:pPr>
                      <a:r>
                        <a:rPr lang="it-CH" sz="1800" dirty="0">
                          <a:latin typeface="Calibri"/>
                          <a:ea typeface="Calibri"/>
                          <a:cs typeface="Times New Roman"/>
                        </a:rPr>
                        <a:t>Presenza di tutto il DNA in concentrazioni uguali</a:t>
                      </a: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CH" sz="1800" dirty="0">
                          <a:latin typeface="Calibri"/>
                          <a:ea typeface="Calibri"/>
                          <a:cs typeface="Times New Roman"/>
                        </a:rPr>
                        <a:t>Presenza delle sequenze che codificano e prive di introni</a:t>
                      </a: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78840">
                <a:tc>
                  <a:txBody>
                    <a:bodyPr/>
                    <a:lstStyle/>
                    <a:p>
                      <a:pPr>
                        <a:lnSpc>
                          <a:spcPct val="115000"/>
                        </a:lnSpc>
                        <a:spcAft>
                          <a:spcPts val="0"/>
                        </a:spcAft>
                      </a:pPr>
                      <a:endParaRPr lang="it-CH" sz="1800" dirty="0">
                        <a:latin typeface="Calibri"/>
                        <a:ea typeface="Calibri"/>
                        <a:cs typeface="Times New Roman"/>
                      </a:endParaRP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CH" sz="1800" dirty="0">
                          <a:latin typeface="Calibri"/>
                          <a:ea typeface="Calibri"/>
                          <a:cs typeface="Times New Roman"/>
                        </a:rPr>
                        <a:t>Permettono di determinare la sequenza di AA delle proteine</a:t>
                      </a: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9420">
                <a:tc>
                  <a:txBody>
                    <a:bodyPr/>
                    <a:lstStyle/>
                    <a:p>
                      <a:pPr>
                        <a:lnSpc>
                          <a:spcPct val="115000"/>
                        </a:lnSpc>
                        <a:spcAft>
                          <a:spcPts val="1000"/>
                        </a:spcAft>
                      </a:pPr>
                      <a:endParaRPr lang="it-CH" sz="1800">
                        <a:latin typeface="Calibri"/>
                        <a:ea typeface="Calibri"/>
                        <a:cs typeface="Times New Roman"/>
                      </a:endParaRP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CH" sz="1800">
                          <a:latin typeface="Calibri"/>
                          <a:ea typeface="Calibri"/>
                          <a:cs typeface="Times New Roman"/>
                        </a:rPr>
                        <a:t>Variano da cellula a cellula</a:t>
                      </a: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78840">
                <a:tc>
                  <a:txBody>
                    <a:bodyPr/>
                    <a:lstStyle/>
                    <a:p>
                      <a:pPr>
                        <a:lnSpc>
                          <a:spcPct val="115000"/>
                        </a:lnSpc>
                        <a:spcAft>
                          <a:spcPts val="1000"/>
                        </a:spcAft>
                      </a:pPr>
                      <a:endParaRPr lang="it-CH" sz="1800">
                        <a:latin typeface="Calibri"/>
                        <a:ea typeface="Calibri"/>
                        <a:cs typeface="Times New Roman"/>
                      </a:endParaRP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CH" sz="1800" dirty="0">
                          <a:latin typeface="Calibri"/>
                          <a:ea typeface="Calibri"/>
                          <a:cs typeface="Times New Roman"/>
                        </a:rPr>
                        <a:t>Informano sui geni espressi da una determinata cellula (quando e quanto vengono espressi)</a:t>
                      </a:r>
                    </a:p>
                  </a:txBody>
                  <a:tcPr marL="43641" marR="4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795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E6094817-4D70-4F74-831C-E941DAA0CFE5}"/>
              </a:ext>
            </a:extLst>
          </p:cNvPr>
          <p:cNvSpPr>
            <a:spLocks noGrp="1" noChangeArrowheads="1"/>
          </p:cNvSpPr>
          <p:nvPr>
            <p:ph type="ctrTitle"/>
          </p:nvPr>
        </p:nvSpPr>
        <p:spPr>
          <a:xfrm>
            <a:off x="685800" y="990600"/>
            <a:ext cx="7772400" cy="1143000"/>
          </a:xfrm>
        </p:spPr>
        <p:txBody>
          <a:bodyPr/>
          <a:lstStyle/>
          <a:p>
            <a:r>
              <a:rPr lang="it-IT" altLang="it-CH" sz="4800" b="1" u="sng">
                <a:solidFill>
                  <a:srgbClr val="FF6600"/>
                </a:solidFill>
                <a:effectLst>
                  <a:outerShdw blurRad="38100" dist="38100" dir="2700000" algn="tl">
                    <a:srgbClr val="000000"/>
                  </a:outerShdw>
                </a:effectLst>
              </a:rPr>
              <a:t>SONDE</a:t>
            </a:r>
          </a:p>
        </p:txBody>
      </p:sp>
      <p:sp>
        <p:nvSpPr>
          <p:cNvPr id="34819" name="Rectangle 3">
            <a:extLst>
              <a:ext uri="{FF2B5EF4-FFF2-40B4-BE49-F238E27FC236}">
                <a16:creationId xmlns:a16="http://schemas.microsoft.com/office/drawing/2014/main" xmlns="" id="{608163B4-0034-4500-B9AC-9E13047636F0}"/>
              </a:ext>
            </a:extLst>
          </p:cNvPr>
          <p:cNvSpPr>
            <a:spLocks noGrp="1" noChangeArrowheads="1"/>
          </p:cNvSpPr>
          <p:nvPr>
            <p:ph type="subTitle" idx="1"/>
          </p:nvPr>
        </p:nvSpPr>
        <p:spPr>
          <a:xfrm>
            <a:off x="1371600" y="2819400"/>
            <a:ext cx="6400800" cy="1752600"/>
          </a:xfrm>
        </p:spPr>
        <p:txBody>
          <a:bodyPr>
            <a:normAutofit fontScale="92500" lnSpcReduction="10000"/>
          </a:bodyPr>
          <a:lstStyle/>
          <a:p>
            <a:r>
              <a:rPr lang="it-IT" altLang="it-CH" dirty="0">
                <a:solidFill>
                  <a:schemeClr val="tx1"/>
                </a:solidFill>
              </a:rPr>
              <a:t>Ottenuta una libreria genomica, l</a:t>
            </a:r>
            <a:r>
              <a:rPr lang="ja-JP" altLang="it-IT" dirty="0">
                <a:solidFill>
                  <a:schemeClr val="tx1"/>
                </a:solidFill>
              </a:rPr>
              <a:t>’</a:t>
            </a:r>
            <a:r>
              <a:rPr lang="it-IT" altLang="ja-JP" dirty="0">
                <a:solidFill>
                  <a:schemeClr val="tx1"/>
                </a:solidFill>
              </a:rPr>
              <a:t>ostacolo più grosso resta quello di identificare i cloni contenenti il gene desiderato.</a:t>
            </a:r>
            <a:endParaRPr lang="it-IT" altLang="it-CH" dirty="0">
              <a:solidFill>
                <a:schemeClr val="tx1"/>
              </a:solidFill>
            </a:endParaRPr>
          </a:p>
        </p:txBody>
      </p:sp>
      <p:sp>
        <p:nvSpPr>
          <p:cNvPr id="4" name="Titolo 1">
            <a:extLst>
              <a:ext uri="{FF2B5EF4-FFF2-40B4-BE49-F238E27FC236}">
                <a16:creationId xmlns:a16="http://schemas.microsoft.com/office/drawing/2014/main" xmlns="" id="{31061004-FA04-42A7-91CA-EADE6D9FDE0A}"/>
              </a:ext>
            </a:extLst>
          </p:cNvPr>
          <p:cNvSpPr txBox="1">
            <a:spLocks/>
          </p:cNvSpPr>
          <p:nvPr/>
        </p:nvSpPr>
        <p:spPr>
          <a:xfrm>
            <a:off x="241516" y="908720"/>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CH" dirty="0"/>
              <a:t>Sonde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VO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348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txBox="1">
            <a:spLocks noGrp="1" noChangeArrowheads="1"/>
          </p:cNvSpPr>
          <p:nvPr/>
        </p:nvSpPr>
        <p:spPr bwMode="auto">
          <a:xfrm>
            <a:off x="6819900" y="6562725"/>
            <a:ext cx="2133600" cy="295275"/>
          </a:xfrm>
          <a:prstGeom prst="rect">
            <a:avLst/>
          </a:prstGeom>
          <a:noFill/>
          <a:ln w="9525">
            <a:noFill/>
            <a:miter lim="800000"/>
            <a:headEnd/>
            <a:tailEnd/>
          </a:ln>
        </p:spPr>
        <p:txBody>
          <a:bodyPr/>
          <a:lstStyle/>
          <a:p>
            <a:fld id="{D655BD77-F7E6-4348-84C4-2ED0D3CFDA81}" type="slidenum">
              <a:rPr lang="it-IT" sz="1200" b="1">
                <a:solidFill>
                  <a:schemeClr val="tx2"/>
                </a:solidFill>
                <a:latin typeface="Times New Roman" pitchFamily="18" charset="0"/>
              </a:rPr>
              <a:pPr/>
              <a:t>7</a:t>
            </a:fld>
            <a:endParaRPr lang="it-IT" sz="1200" b="1">
              <a:solidFill>
                <a:schemeClr val="tx2"/>
              </a:solidFill>
              <a:latin typeface="Times New Roman" pitchFamily="18" charset="0"/>
            </a:endParaRPr>
          </a:p>
        </p:txBody>
      </p:sp>
      <p:sp>
        <p:nvSpPr>
          <p:cNvPr id="22531" name="Rectangle 2"/>
          <p:cNvSpPr>
            <a:spLocks noGrp="1" noChangeArrowheads="1"/>
          </p:cNvSpPr>
          <p:nvPr>
            <p:ph type="title" idx="4294967295"/>
          </p:nvPr>
        </p:nvSpPr>
        <p:spPr>
          <a:xfrm>
            <a:off x="182563" y="192088"/>
            <a:ext cx="8770937" cy="914400"/>
          </a:xfrm>
        </p:spPr>
        <p:txBody>
          <a:bodyPr/>
          <a:lstStyle/>
          <a:p>
            <a:pPr eaLnBrk="1" hangingPunct="1"/>
            <a:endParaRPr lang="it-IT" sz="3200" i="1" dirty="0">
              <a:solidFill>
                <a:srgbClr val="FF6600"/>
              </a:solidFill>
            </a:endParaRPr>
          </a:p>
        </p:txBody>
      </p:sp>
      <p:sp>
        <p:nvSpPr>
          <p:cNvPr id="562179" name="Rectangle 3"/>
          <p:cNvSpPr>
            <a:spLocks noGrp="1" noChangeArrowheads="1"/>
          </p:cNvSpPr>
          <p:nvPr>
            <p:ph type="body" idx="4294967295"/>
          </p:nvPr>
        </p:nvSpPr>
        <p:spPr>
          <a:xfrm>
            <a:off x="150813" y="5000625"/>
            <a:ext cx="8993187" cy="1562100"/>
          </a:xfrm>
        </p:spPr>
        <p:txBody>
          <a:bodyPr/>
          <a:lstStyle/>
          <a:p>
            <a:pPr eaLnBrk="1" hangingPunct="1">
              <a:lnSpc>
                <a:spcPct val="90000"/>
              </a:lnSpc>
              <a:buClr>
                <a:schemeClr val="accent1"/>
              </a:buClr>
            </a:pPr>
            <a:r>
              <a:rPr lang="it-IT" sz="2400"/>
              <a:t>La polizia </a:t>
            </a:r>
            <a:r>
              <a:rPr lang="it-IT" sz="2400" b="1"/>
              <a:t>esaminò il DNA</a:t>
            </a:r>
            <a:r>
              <a:rPr lang="it-IT" sz="2400"/>
              <a:t> di 5000 giovani uomini della zona</a:t>
            </a:r>
          </a:p>
          <a:p>
            <a:pPr eaLnBrk="1" hangingPunct="1">
              <a:lnSpc>
                <a:spcPct val="90000"/>
              </a:lnSpc>
              <a:buClr>
                <a:schemeClr val="accent1"/>
              </a:buClr>
            </a:pPr>
            <a:r>
              <a:rPr lang="it-IT" sz="2400"/>
              <a:t>Il DNA di C. Pitchfork coincideva con quello presente sulla scena dei due delitti e l’uomo si dichiarò colpevole, chiudendo così il primo caso di omicidio risolto con il test del DNA</a:t>
            </a:r>
          </a:p>
        </p:txBody>
      </p:sp>
      <p:sp>
        <p:nvSpPr>
          <p:cNvPr id="562180" name="Line 4"/>
          <p:cNvSpPr>
            <a:spLocks noChangeShapeType="1"/>
          </p:cNvSpPr>
          <p:nvPr/>
        </p:nvSpPr>
        <p:spPr bwMode="auto">
          <a:xfrm>
            <a:off x="182563" y="1117600"/>
            <a:ext cx="8775700" cy="0"/>
          </a:xfrm>
          <a:prstGeom prst="line">
            <a:avLst/>
          </a:prstGeom>
          <a:noFill/>
          <a:ln w="76200">
            <a:solidFill>
              <a:schemeClr val="accent1">
                <a:lumMod val="60000"/>
                <a:lumOff val="40000"/>
              </a:schemeClr>
            </a:solidFill>
            <a:round/>
            <a:headEnd/>
            <a:tailEnd/>
          </a:ln>
        </p:spPr>
        <p:txBody>
          <a:bodyPr wrap="none" anchor="ctr"/>
          <a:lstStyle/>
          <a:p>
            <a:pPr>
              <a:defRPr/>
            </a:pPr>
            <a:endParaRPr lang="it-IT">
              <a:latin typeface="Arial" pitchFamily="109" charset="0"/>
              <a:cs typeface="Arial" charset="0"/>
            </a:endParaRPr>
          </a:p>
        </p:txBody>
      </p:sp>
      <p:pic>
        <p:nvPicPr>
          <p:cNvPr id="22534" name="Picture 2"/>
          <p:cNvPicPr>
            <a:picLocks noChangeAspect="1"/>
          </p:cNvPicPr>
          <p:nvPr/>
        </p:nvPicPr>
        <p:blipFill>
          <a:blip r:embed="rId3" cstate="print"/>
          <a:srcRect/>
          <a:stretch>
            <a:fillRect/>
          </a:stretch>
        </p:blipFill>
        <p:spPr bwMode="auto">
          <a:xfrm>
            <a:off x="1827213" y="1263650"/>
            <a:ext cx="5486400" cy="3657600"/>
          </a:xfrm>
          <a:prstGeom prst="rect">
            <a:avLst/>
          </a:prstGeom>
          <a:noFill/>
          <a:ln w="9525">
            <a:noFill/>
            <a:miter lim="800000"/>
            <a:headEnd/>
            <a:tailEnd/>
          </a:ln>
        </p:spPr>
      </p:pic>
      <p:sp>
        <p:nvSpPr>
          <p:cNvPr id="22535" name="Segnaposto numero diapositiva 6"/>
          <p:cNvSpPr>
            <a:spLocks noGrp="1"/>
          </p:cNvSpPr>
          <p:nvPr>
            <p:ph type="sldNum" sz="quarter" idx="10"/>
          </p:nvPr>
        </p:nvSpPr>
        <p:spPr>
          <a:noFill/>
        </p:spPr>
        <p:txBody>
          <a:bodyPr/>
          <a:lstStyle/>
          <a:p>
            <a:fld id="{4E965B7F-1E2F-42BB-A0E8-1061418D595A}" type="slidenum">
              <a:rPr lang="it-IT" smtClean="0">
                <a:latin typeface="Times New Roman" pitchFamily="18" charset="0"/>
                <a:cs typeface="Arial" pitchFamily="34" charset="0"/>
              </a:rPr>
              <a:pPr/>
              <a:t>7</a:t>
            </a:fld>
            <a:endParaRPr lang="it-IT">
              <a:latin typeface="Times New Roman" pitchFamily="18" charset="0"/>
              <a:cs typeface="Arial" pitchFamily="34" charset="0"/>
            </a:endParaRPr>
          </a:p>
        </p:txBody>
      </p:sp>
    </p:spTree>
    <p:extLst>
      <p:ext uri="{BB962C8B-B14F-4D97-AF65-F5344CB8AC3E}">
        <p14:creationId xmlns:p14="http://schemas.microsoft.com/office/powerpoint/2010/main" val="2779994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2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allAtOnce"/>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3EB272FA-157C-40CF-9B6D-013A45C56DFF}"/>
              </a:ext>
            </a:extLst>
          </p:cNvPr>
          <p:cNvSpPr>
            <a:spLocks noGrp="1" noChangeArrowheads="1"/>
          </p:cNvSpPr>
          <p:nvPr>
            <p:ph type="title"/>
          </p:nvPr>
        </p:nvSpPr>
        <p:spPr>
          <a:xfrm>
            <a:off x="611188" y="620713"/>
            <a:ext cx="7848600" cy="5029200"/>
          </a:xfrm>
        </p:spPr>
        <p:txBody>
          <a:bodyPr/>
          <a:lstStyle/>
          <a:p>
            <a:r>
              <a:rPr lang="it-IT" altLang="it-CH" sz="2800"/>
              <a:t>Quando almeno una parte della sequenza del gene è conosciuta, è possibile sintetizzare chimicamente brevi sequenze nucleotidiche complementari ad essa.</a:t>
            </a:r>
            <a:br>
              <a:rPr lang="it-IT" altLang="it-CH" sz="2800"/>
            </a:br>
            <a:r>
              <a:rPr lang="it-IT" altLang="it-CH" sz="2800"/>
              <a:t/>
            </a:r>
            <a:br>
              <a:rPr lang="it-IT" altLang="it-CH" sz="2800"/>
            </a:br>
            <a:r>
              <a:rPr lang="it-IT" altLang="it-CH" sz="2800" u="sng"/>
              <a:t>Tale molecola viene chiamata </a:t>
            </a:r>
            <a:r>
              <a:rPr lang="it-IT" altLang="it-CH" sz="2800" u="sng">
                <a:solidFill>
                  <a:srgbClr val="FF0000"/>
                </a:solidFill>
              </a:rPr>
              <a:t>SONDA</a:t>
            </a:r>
            <a:br>
              <a:rPr lang="it-IT" altLang="it-CH" sz="2800" u="sng">
                <a:solidFill>
                  <a:srgbClr val="FF0000"/>
                </a:solidFill>
              </a:rPr>
            </a:br>
            <a:r>
              <a:rPr lang="it-IT" altLang="it-CH" sz="2800" u="sng">
                <a:solidFill>
                  <a:srgbClr val="FF0000"/>
                </a:solidFill>
              </a:rPr>
              <a:t/>
            </a:r>
            <a:br>
              <a:rPr lang="it-IT" altLang="it-CH" sz="2800" u="sng">
                <a:solidFill>
                  <a:srgbClr val="FF0000"/>
                </a:solidFill>
              </a:rPr>
            </a:br>
            <a:r>
              <a:rPr lang="it-IT" altLang="it-CH" sz="2800" u="sng">
                <a:solidFill>
                  <a:srgbClr val="FF0000"/>
                </a:solidFill>
              </a:rPr>
              <a:t/>
            </a:r>
            <a:br>
              <a:rPr lang="it-IT" altLang="it-CH" sz="2800" u="sng">
                <a:solidFill>
                  <a:srgbClr val="FF0000"/>
                </a:solidFill>
              </a:rPr>
            </a:br>
            <a:r>
              <a:rPr lang="it-IT" altLang="it-CH" sz="2800" u="sng">
                <a:solidFill>
                  <a:srgbClr val="FF0000"/>
                </a:solidFill>
              </a:rPr>
              <a:t/>
            </a:r>
            <a:br>
              <a:rPr lang="it-IT" altLang="it-CH" sz="2800" u="sng">
                <a:solidFill>
                  <a:srgbClr val="FF0000"/>
                </a:solidFill>
              </a:rPr>
            </a:br>
            <a:r>
              <a:rPr lang="it-IT" altLang="it-CH" sz="2400"/>
              <a:t>La localizzazione della sonda viene seguita marcandola con un isotopo radioattivo</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793638CE-974C-4EAA-BFB3-EC6FF91BF61C}"/>
              </a:ext>
            </a:extLst>
          </p:cNvPr>
          <p:cNvSpPr>
            <a:spLocks noGrp="1" noChangeArrowheads="1"/>
          </p:cNvSpPr>
          <p:nvPr>
            <p:ph type="title"/>
          </p:nvPr>
        </p:nvSpPr>
        <p:spPr>
          <a:xfrm>
            <a:off x="4953000" y="609600"/>
            <a:ext cx="3505200" cy="5486400"/>
          </a:xfrm>
        </p:spPr>
        <p:txBody>
          <a:bodyPr/>
          <a:lstStyle/>
          <a:p>
            <a:pPr>
              <a:defRPr/>
            </a:pPr>
            <a:r>
              <a:rPr lang="it-IT" sz="2400" dirty="0">
                <a:ea typeface="+mj-ea"/>
                <a:cs typeface="+mj-cs"/>
              </a:rPr>
              <a:t>Uso di una sonda di acido nucleico per identificare un gene clonato in colonie batteriche</a:t>
            </a:r>
            <a:endParaRPr lang="it-IT" dirty="0">
              <a:ea typeface="+mj-ea"/>
              <a:cs typeface="+mj-cs"/>
            </a:endParaRPr>
          </a:p>
        </p:txBody>
      </p:sp>
      <p:pic>
        <p:nvPicPr>
          <p:cNvPr id="33794" name="Picture 3">
            <a:extLst>
              <a:ext uri="{FF2B5EF4-FFF2-40B4-BE49-F238E27FC236}">
                <a16:creationId xmlns:a16="http://schemas.microsoft.com/office/drawing/2014/main" xmlns="" id="{41F567F6-D1DC-486C-B4AF-4EEEFD647D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81000"/>
            <a:ext cx="35369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CH" dirty="0"/>
          </a:p>
        </p:txBody>
      </p:sp>
      <p:pic>
        <p:nvPicPr>
          <p:cNvPr id="4" name="Immagine 3" descr="albero 012"/>
          <p:cNvPicPr/>
          <p:nvPr/>
        </p:nvPicPr>
        <p:blipFill>
          <a:blip r:embed="rId2" cstate="print"/>
          <a:srcRect/>
          <a:stretch>
            <a:fillRect/>
          </a:stretch>
        </p:blipFill>
        <p:spPr bwMode="auto">
          <a:xfrm>
            <a:off x="3707904" y="260648"/>
            <a:ext cx="4608512" cy="6597352"/>
          </a:xfrm>
          <a:prstGeom prst="rect">
            <a:avLst/>
          </a:prstGeom>
          <a:noFill/>
          <a:ln w="9525">
            <a:noFill/>
            <a:miter lim="800000"/>
            <a:headEnd/>
            <a:tailEnd/>
          </a:ln>
        </p:spPr>
      </p:pic>
    </p:spTree>
    <p:extLst>
      <p:ext uri="{BB962C8B-B14F-4D97-AF65-F5344CB8AC3E}">
        <p14:creationId xmlns:p14="http://schemas.microsoft.com/office/powerpoint/2010/main" val="21671852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74638"/>
            <a:ext cx="8147248" cy="164219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it-CH" dirty="0"/>
              <a:t>SEQUENZIAMENTO DEL DNA</a:t>
            </a:r>
            <a:br>
              <a:rPr lang="it-CH" dirty="0"/>
            </a:br>
            <a:r>
              <a:rPr lang="it-CH" sz="2700" dirty="0"/>
              <a:t>(Metodo a terminazione di catena o metodo di </a:t>
            </a:r>
            <a:br>
              <a:rPr lang="it-CH" sz="2700" dirty="0"/>
            </a:br>
            <a:r>
              <a:rPr lang="it-CH" sz="2700" dirty="0" err="1"/>
              <a:t>Sanger</a:t>
            </a:r>
            <a:r>
              <a:rPr lang="it-CH" sz="2700" dirty="0"/>
              <a:t>)</a:t>
            </a:r>
            <a:br>
              <a:rPr lang="it-CH" sz="2700" dirty="0"/>
            </a:br>
            <a:endParaRPr lang="it-CH" sz="2700" dirty="0"/>
          </a:p>
        </p:txBody>
      </p:sp>
      <p:sp>
        <p:nvSpPr>
          <p:cNvPr id="4" name="Segnaposto contenuto 2">
            <a:extLst>
              <a:ext uri="{FF2B5EF4-FFF2-40B4-BE49-F238E27FC236}">
                <a16:creationId xmlns:a16="http://schemas.microsoft.com/office/drawing/2014/main" xmlns="" id="{625EFF19-5697-4D52-A4C9-DC09C86B10A2}"/>
              </a:ext>
            </a:extLst>
          </p:cNvPr>
          <p:cNvSpPr>
            <a:spLocks noGrp="1"/>
          </p:cNvSpPr>
          <p:nvPr>
            <p:ph idx="1"/>
          </p:nvPr>
        </p:nvSpPr>
        <p:spPr>
          <a:xfrm>
            <a:off x="228600" y="2420888"/>
            <a:ext cx="8686800" cy="4641850"/>
          </a:xfrm>
        </p:spPr>
        <p:txBody>
          <a:bodyPr>
            <a:normAutofit/>
          </a:bodyPr>
          <a:lstStyle/>
          <a:p>
            <a:r>
              <a:rPr lang="it-CH" sz="2000" dirty="0">
                <a:hlinkClick r:id="rId2"/>
              </a:rPr>
              <a:t>https://highered.mheducation.com/sites/9834092339/student_view0/chapter18/sanger_sequencing.html</a:t>
            </a:r>
            <a:endParaRPr lang="it-CH" sz="2000" dirty="0"/>
          </a:p>
          <a:p>
            <a:endParaRPr lang="it-CH" sz="2000" dirty="0"/>
          </a:p>
          <a:p>
            <a:r>
              <a:rPr lang="it-IT" altLang="it-CH" sz="2000" dirty="0"/>
              <a:t>Consegnare  fotocopia pag. 444 </a:t>
            </a:r>
            <a:r>
              <a:rPr lang="ja-JP" altLang="it-IT" sz="2000" dirty="0"/>
              <a:t>“</a:t>
            </a:r>
            <a:r>
              <a:rPr lang="it-IT" altLang="ja-JP" sz="2000" dirty="0"/>
              <a:t>Sequenziamento del DNA con il metodo di </a:t>
            </a:r>
            <a:r>
              <a:rPr lang="it-IT" altLang="ja-JP" sz="2000" dirty="0" err="1"/>
              <a:t>Sanger</a:t>
            </a:r>
            <a:r>
              <a:rPr lang="ja-JP" altLang="it-IT" sz="2000" dirty="0"/>
              <a:t>”</a:t>
            </a:r>
            <a:endParaRPr lang="it-CH" sz="2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contenuto 2"/>
          <p:cNvSpPr>
            <a:spLocks noGrp="1"/>
          </p:cNvSpPr>
          <p:nvPr>
            <p:ph idx="1"/>
          </p:nvPr>
        </p:nvSpPr>
        <p:spPr/>
        <p:txBody>
          <a:bodyPr/>
          <a:lstStyle/>
          <a:p>
            <a:endParaRPr lang="it-CH" dirty="0"/>
          </a:p>
        </p:txBody>
      </p:sp>
      <p:pic>
        <p:nvPicPr>
          <p:cNvPr id="1026" name="Picture 2" descr="albero"/>
          <p:cNvPicPr>
            <a:picLocks noChangeAspect="1" noChangeArrowheads="1"/>
          </p:cNvPicPr>
          <p:nvPr/>
        </p:nvPicPr>
        <p:blipFill>
          <a:blip r:embed="rId2" cstate="print"/>
          <a:srcRect r="2453" b="32881"/>
          <a:stretch>
            <a:fillRect/>
          </a:stretch>
        </p:blipFill>
        <p:spPr bwMode="auto">
          <a:xfrm>
            <a:off x="-520832" y="116632"/>
            <a:ext cx="9655557"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contenuto 2"/>
          <p:cNvSpPr>
            <a:spLocks noGrp="1"/>
          </p:cNvSpPr>
          <p:nvPr>
            <p:ph idx="1"/>
          </p:nvPr>
        </p:nvSpPr>
        <p:spPr/>
        <p:txBody>
          <a:bodyPr/>
          <a:lstStyle/>
          <a:p>
            <a:pPr marL="0" indent="0">
              <a:buNone/>
            </a:pPr>
            <a:r>
              <a:rPr lang="it-CH" dirty="0" err="1"/>
              <a:t>https</a:t>
            </a:r>
            <a:r>
              <a:rPr lang="it-CH" dirty="0"/>
              <a:t>://</a:t>
            </a:r>
            <a:r>
              <a:rPr lang="it-CH" dirty="0" err="1"/>
              <a:t>www.youtube.com</a:t>
            </a:r>
            <a:r>
              <a:rPr lang="it-CH" dirty="0"/>
              <a:t>/</a:t>
            </a:r>
            <a:r>
              <a:rPr lang="it-CH" dirty="0" err="1"/>
              <a:t>watch?v</a:t>
            </a:r>
            <a:r>
              <a:rPr lang="it-CH" dirty="0"/>
              <a:t>=</a:t>
            </a:r>
            <a:r>
              <a:rPr lang="it-CH" dirty="0" err="1"/>
              <a:t>6iFDphWXjw4</a:t>
            </a:r>
            <a:endParaRPr lang="it-CH" dirty="0"/>
          </a:p>
        </p:txBody>
      </p:sp>
    </p:spTree>
    <p:extLst>
      <p:ext uri="{BB962C8B-B14F-4D97-AF65-F5344CB8AC3E}">
        <p14:creationId xmlns:p14="http://schemas.microsoft.com/office/powerpoint/2010/main" val="418262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txBox="1">
            <a:spLocks noGrp="1" noChangeArrowheads="1"/>
          </p:cNvSpPr>
          <p:nvPr/>
        </p:nvSpPr>
        <p:spPr bwMode="auto">
          <a:xfrm>
            <a:off x="6819900" y="6562725"/>
            <a:ext cx="2133600" cy="295275"/>
          </a:xfrm>
          <a:prstGeom prst="rect">
            <a:avLst/>
          </a:prstGeom>
          <a:noFill/>
          <a:ln w="9525">
            <a:noFill/>
            <a:miter lim="800000"/>
            <a:headEnd/>
            <a:tailEnd/>
          </a:ln>
        </p:spPr>
        <p:txBody>
          <a:bodyPr/>
          <a:lstStyle/>
          <a:p>
            <a:fld id="{760A4762-CD49-4952-A8AB-A936BAC039DB}" type="slidenum">
              <a:rPr lang="it-IT" sz="1200" b="1">
                <a:solidFill>
                  <a:schemeClr val="tx2"/>
                </a:solidFill>
                <a:latin typeface="Times New Roman" pitchFamily="18" charset="0"/>
              </a:rPr>
              <a:pPr/>
              <a:t>9</a:t>
            </a:fld>
            <a:endParaRPr lang="it-IT" sz="1200" b="1">
              <a:solidFill>
                <a:schemeClr val="tx2"/>
              </a:solidFill>
              <a:latin typeface="Times New Roman" pitchFamily="18" charset="0"/>
            </a:endParaRPr>
          </a:p>
        </p:txBody>
      </p:sp>
      <p:sp>
        <p:nvSpPr>
          <p:cNvPr id="20483" name="Rectangle 2"/>
          <p:cNvSpPr>
            <a:spLocks noGrp="1" noChangeArrowheads="1"/>
          </p:cNvSpPr>
          <p:nvPr>
            <p:ph type="title" idx="4294967295"/>
          </p:nvPr>
        </p:nvSpPr>
        <p:spPr>
          <a:xfrm>
            <a:off x="182563" y="192088"/>
            <a:ext cx="8770937" cy="914400"/>
          </a:xfrm>
        </p:spPr>
        <p:txBody>
          <a:bodyPr/>
          <a:lstStyle/>
          <a:p>
            <a:pPr eaLnBrk="1" hangingPunct="1"/>
            <a:r>
              <a:rPr lang="it-IT" sz="3200" i="1" dirty="0">
                <a:solidFill>
                  <a:srgbClr val="FF6600"/>
                </a:solidFill>
              </a:rPr>
              <a:t>Esempio 2: Diagnosi di malattia genetica</a:t>
            </a:r>
          </a:p>
        </p:txBody>
      </p:sp>
      <p:sp>
        <p:nvSpPr>
          <p:cNvPr id="562179" name="Rectangle 3"/>
          <p:cNvSpPr>
            <a:spLocks noGrp="1" noChangeArrowheads="1"/>
          </p:cNvSpPr>
          <p:nvPr>
            <p:ph type="body" idx="4294967295"/>
          </p:nvPr>
        </p:nvSpPr>
        <p:spPr>
          <a:xfrm>
            <a:off x="150813" y="5000624"/>
            <a:ext cx="8807450" cy="1857369"/>
          </a:xfrm>
        </p:spPr>
        <p:txBody>
          <a:bodyPr>
            <a:normAutofit fontScale="55000" lnSpcReduction="20000"/>
          </a:bodyPr>
          <a:lstStyle/>
          <a:p>
            <a:pPr>
              <a:lnSpc>
                <a:spcPct val="90000"/>
              </a:lnSpc>
              <a:buClr>
                <a:schemeClr val="accent1"/>
              </a:buClr>
            </a:pPr>
            <a:r>
              <a:rPr lang="it-IT" dirty="0"/>
              <a:t>L’anemia di Fanconi è una rara forma di anemia caratterizzata da carenza di tutti i tipi di cellule del sangue, ritardo dell’accrescimento, malformazioni e tendenza a sviluppare tumori</a:t>
            </a:r>
          </a:p>
          <a:p>
            <a:pPr>
              <a:lnSpc>
                <a:spcPct val="90000"/>
              </a:lnSpc>
              <a:buClr>
                <a:schemeClr val="accent1"/>
              </a:buClr>
            </a:pPr>
            <a:r>
              <a:rPr lang="it-IT" dirty="0"/>
              <a:t>È una malattia grave, che si manifesta in età scolare e ha un andamento progressivo. Le cellule dei pazienti mostrano un’evidente instabilità cromosomica (presenza di rotture e alterazioni dei cromosomi). </a:t>
            </a:r>
          </a:p>
          <a:p>
            <a:pPr>
              <a:lnSpc>
                <a:spcPct val="90000"/>
              </a:lnSpc>
              <a:buClr>
                <a:schemeClr val="accent1"/>
              </a:buClr>
            </a:pPr>
            <a:r>
              <a:rPr lang="it-IT" dirty="0"/>
              <a:t>La ricerca di mutazioni nei geni responsabili della malattia è  importante per la diagnosi prenatale e la ricerca dei portatori nell’ambito familiare.</a:t>
            </a:r>
            <a:endParaRPr lang="it-IT" sz="2400" dirty="0"/>
          </a:p>
        </p:txBody>
      </p:sp>
      <p:sp>
        <p:nvSpPr>
          <p:cNvPr id="562180" name="Line 4"/>
          <p:cNvSpPr>
            <a:spLocks noChangeShapeType="1"/>
          </p:cNvSpPr>
          <p:nvPr/>
        </p:nvSpPr>
        <p:spPr bwMode="auto">
          <a:xfrm>
            <a:off x="182563" y="1117600"/>
            <a:ext cx="8775700" cy="0"/>
          </a:xfrm>
          <a:prstGeom prst="line">
            <a:avLst/>
          </a:prstGeom>
          <a:noFill/>
          <a:ln w="76200">
            <a:solidFill>
              <a:schemeClr val="accent1">
                <a:lumMod val="60000"/>
                <a:lumOff val="40000"/>
              </a:schemeClr>
            </a:solidFill>
            <a:round/>
            <a:headEnd/>
            <a:tailEnd/>
          </a:ln>
        </p:spPr>
        <p:txBody>
          <a:bodyPr wrap="none" anchor="ctr"/>
          <a:lstStyle/>
          <a:p>
            <a:pPr>
              <a:defRPr/>
            </a:pPr>
            <a:endParaRPr lang="it-IT">
              <a:latin typeface="Arial" pitchFamily="109" charset="0"/>
              <a:cs typeface="Arial" charset="0"/>
            </a:endParaRPr>
          </a:p>
        </p:txBody>
      </p:sp>
      <p:sp>
        <p:nvSpPr>
          <p:cNvPr id="20487" name="Segnaposto numero diapositiva 6"/>
          <p:cNvSpPr>
            <a:spLocks noGrp="1"/>
          </p:cNvSpPr>
          <p:nvPr>
            <p:ph type="sldNum" sz="quarter" idx="10"/>
          </p:nvPr>
        </p:nvSpPr>
        <p:spPr>
          <a:noFill/>
        </p:spPr>
        <p:txBody>
          <a:bodyPr/>
          <a:lstStyle/>
          <a:p>
            <a:fld id="{C943BB91-E955-4549-92D9-D243556CC775}" type="slidenum">
              <a:rPr lang="it-IT" smtClean="0">
                <a:latin typeface="Times New Roman" pitchFamily="18" charset="0"/>
                <a:cs typeface="Arial" pitchFamily="34" charset="0"/>
              </a:rPr>
              <a:pPr/>
              <a:t>9</a:t>
            </a:fld>
            <a:endParaRPr lang="it-IT">
              <a:latin typeface="Times New Roman" pitchFamily="18" charset="0"/>
              <a:cs typeface="Arial" pitchFamily="34" charset="0"/>
            </a:endParaRPr>
          </a:p>
        </p:txBody>
      </p:sp>
      <p:pic>
        <p:nvPicPr>
          <p:cNvPr id="2" name="Immagine 1">
            <a:extLst>
              <a:ext uri="{FF2B5EF4-FFF2-40B4-BE49-F238E27FC236}">
                <a16:creationId xmlns:a16="http://schemas.microsoft.com/office/drawing/2014/main" xmlns="" id="{1D21100E-84AF-4ACC-BB73-3DECA0D50A74}"/>
              </a:ext>
            </a:extLst>
          </p:cNvPr>
          <p:cNvPicPr>
            <a:picLocks noChangeAspect="1"/>
          </p:cNvPicPr>
          <p:nvPr/>
        </p:nvPicPr>
        <p:blipFill>
          <a:blip r:embed="rId3"/>
          <a:stretch>
            <a:fillRect/>
          </a:stretch>
        </p:blipFill>
        <p:spPr>
          <a:xfrm>
            <a:off x="2590800" y="1290409"/>
            <a:ext cx="3464421" cy="3515182"/>
          </a:xfrm>
          <a:prstGeom prst="rect">
            <a:avLst/>
          </a:prstGeom>
        </p:spPr>
      </p:pic>
    </p:spTree>
    <p:extLst>
      <p:ext uri="{BB962C8B-B14F-4D97-AF65-F5344CB8AC3E}">
        <p14:creationId xmlns:p14="http://schemas.microsoft.com/office/powerpoint/2010/main" val="2801670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animEffect transition="in" filter="fade">
                                      <p:cBhvr>
                                        <p:cTn id="7" dur="500"/>
                                        <p:tgtEl>
                                          <p:spTgt spid="562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2179">
                                            <p:txEl>
                                              <p:pRg st="1" end="1"/>
                                            </p:txEl>
                                          </p:spTgt>
                                        </p:tgtEl>
                                        <p:attrNameLst>
                                          <p:attrName>style.visibility</p:attrName>
                                        </p:attrNameLst>
                                      </p:cBhvr>
                                      <p:to>
                                        <p:strVal val="visible"/>
                                      </p:to>
                                    </p:set>
                                    <p:animEffect transition="in" filter="fade">
                                      <p:cBhvr>
                                        <p:cTn id="12" dur="500"/>
                                        <p:tgtEl>
                                          <p:spTgt spid="562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2179">
                                            <p:txEl>
                                              <p:pRg st="2" end="2"/>
                                            </p:txEl>
                                          </p:spTgt>
                                        </p:tgtEl>
                                        <p:attrNameLst>
                                          <p:attrName>style.visibility</p:attrName>
                                        </p:attrNameLst>
                                      </p:cBhvr>
                                      <p:to>
                                        <p:strVal val="visible"/>
                                      </p:to>
                                    </p:set>
                                    <p:animEffect transition="in" filter="fade">
                                      <p:cBhvr>
                                        <p:cTn id="17" dur="500"/>
                                        <p:tgtEl>
                                          <p:spTgt spid="562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uiExpan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TotalTime>
  <Words>1609</Words>
  <Application>Microsoft Office PowerPoint</Application>
  <PresentationFormat>Presentazione su schermo (4:3)</PresentationFormat>
  <Paragraphs>343</Paragraphs>
  <Slides>74</Slides>
  <Notes>12</Notes>
  <HiddenSlides>0</HiddenSlides>
  <MMClips>0</MMClips>
  <ScaleCrop>false</ScaleCrop>
  <HeadingPairs>
    <vt:vector size="4" baseType="variant">
      <vt:variant>
        <vt:lpstr>Tema</vt:lpstr>
      </vt:variant>
      <vt:variant>
        <vt:i4>1</vt:i4>
      </vt:variant>
      <vt:variant>
        <vt:lpstr>Titoli diapositive</vt:lpstr>
      </vt:variant>
      <vt:variant>
        <vt:i4>74</vt:i4>
      </vt:variant>
    </vt:vector>
  </HeadingPairs>
  <TitlesOfParts>
    <vt:vector size="75" baseType="lpstr">
      <vt:lpstr>Tema di Office</vt:lpstr>
      <vt:lpstr>TECNOLOGIA DEL DNA</vt:lpstr>
      <vt:lpstr>Biotecnologia</vt:lpstr>
      <vt:lpstr>Tecnologia del DNA  (o ingegneria genetica)</vt:lpstr>
      <vt:lpstr>Alcune applicazioni:</vt:lpstr>
      <vt:lpstr>Esempio 1: Indagini sulla scena del delitto</vt:lpstr>
      <vt:lpstr>Presentazione standard di PowerPoint</vt:lpstr>
      <vt:lpstr>Presentazione standard di PowerPoint</vt:lpstr>
      <vt:lpstr>Presentazione standard di PowerPoint</vt:lpstr>
      <vt:lpstr>Esempio 2: Diagnosi di malattia genetica</vt:lpstr>
      <vt:lpstr>Aspetti storici:</vt:lpstr>
      <vt:lpstr>Scoperte Editing genetico</vt:lpstr>
      <vt:lpstr>Scoperte terapia genica</vt:lpstr>
      <vt:lpstr>Alcuni attori delle biotecnologie</vt:lpstr>
      <vt:lpstr>Alcuni metodi di analisi del DNA </vt:lpstr>
      <vt:lpstr>Prelevare il DNA - estrazione</vt:lpstr>
      <vt:lpstr>cellula</vt:lpstr>
      <vt:lpstr>1. Demolizione struttura cellulare</vt:lpstr>
      <vt:lpstr>Presentazione standard di PowerPoint</vt:lpstr>
      <vt:lpstr> Kit estrazione del DNA </vt:lpstr>
      <vt:lpstr>Presentazione standard di PowerPoint</vt:lpstr>
      <vt:lpstr>Presentazione standard di PowerPoint</vt:lpstr>
      <vt:lpstr>Presentazione standard di PowerPoint</vt:lpstr>
      <vt:lpstr>Tecniche per analisi, visualizzazione e clonazione del DNA</vt:lpstr>
      <vt:lpstr>GLI ENZIMI DI RESTRIZIONE o (ENDONUCLEASI DI RESTRIZIONE)</vt:lpstr>
      <vt:lpstr>Domande</vt:lpstr>
      <vt:lpstr>La cellula batterica protegge il suo DNA dalla restrizione aggiungendo gruppi metilici (CH3) alle A e C delle sequenze che altrimenti verrebbero riconosciute dall’enzima di restrizione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Applicazione: clonazione di geni in batteri  (clonazione in vivo)</vt:lpstr>
      <vt:lpstr>Presentazione standard di PowerPoint</vt:lpstr>
      <vt:lpstr>Presentazione standard di PowerPoint</vt:lpstr>
      <vt:lpstr>Scelta del vettore di clonaggio:  i vettori utilizzati sono molti e la scelta dipende spesso dalla grandezza del segmento da clonare:</vt:lpstr>
      <vt:lpstr>Domande ER</vt:lpstr>
      <vt:lpstr>ELETTROFORESI SU GEL</vt:lpstr>
      <vt:lpstr>Presentazione standard di PowerPoint</vt:lpstr>
      <vt:lpstr>Presentazione standard di PowerPoint</vt:lpstr>
      <vt:lpstr>Presentazione standard di PowerPoint</vt:lpstr>
      <vt:lpstr>Presentazione standard di PowerPoint</vt:lpstr>
      <vt:lpstr>Differenze tra clonaggio in vivo e PCR</vt:lpstr>
      <vt:lpstr>Presentazione standard di PowerPoint</vt:lpstr>
      <vt:lpstr>Presentazione standard di PowerPoint</vt:lpstr>
      <vt:lpstr>Presentazione standard di PowerPoint</vt:lpstr>
      <vt:lpstr>Presentazione standard di PowerPoint</vt:lpstr>
      <vt:lpstr>Presentazione standard di PowerPoint</vt:lpstr>
      <vt:lpstr>PCR- REAZIONE A CATENA DELLA POLIMERASI (Kary Mullis, 1983, Nobel 1993)</vt:lpstr>
      <vt:lpstr>Presentazione standard di PowerPoint</vt:lpstr>
      <vt:lpstr>Ingredienti PCR </vt:lpstr>
      <vt:lpstr>Cicli PCR</vt:lpstr>
      <vt:lpstr>Fasi</vt:lpstr>
      <vt:lpstr>Presentazione standard di PowerPoint</vt:lpstr>
      <vt:lpstr>Osservazioni</vt:lpstr>
      <vt:lpstr>Domanda</vt:lpstr>
      <vt:lpstr>Presentazione standard di PowerPoint</vt:lpstr>
      <vt:lpstr>Presentazione standard di PowerPoint</vt:lpstr>
      <vt:lpstr>Differenze tra clonaggio in vivo e PCR</vt:lpstr>
      <vt:lpstr>Presentazione standard di PowerPoint</vt:lpstr>
      <vt:lpstr>Metodo 1 </vt:lpstr>
      <vt:lpstr>Un inconveniente della clonazione di genoma eucariotico deriva dalla presenza degli introni, spesso lunghe sequenze che destabilizzano il vettore.   Può quindi essere preferibile il metodo 2, che consente di costruire un gene artificiale mancante di introni.</vt:lpstr>
      <vt:lpstr>Metodo 2</vt:lpstr>
      <vt:lpstr>Anche il metodo 2 consente di ottenere una libreria, ma solo di quei geni che vengono espressi (trascritti) dalla cellula impiegata.  L’insieme di tali viene definito BIBLIOTECA di cDNA (o DNA complementare)  </vt:lpstr>
      <vt:lpstr>Biblioteche di DNA (banche o librerie)</vt:lpstr>
      <vt:lpstr>Presentazione standard di PowerPoint</vt:lpstr>
      <vt:lpstr>Biblioteche a confronto </vt:lpstr>
      <vt:lpstr>SONDE</vt:lpstr>
      <vt:lpstr>Quando almeno una parte della sequenza del gene è conosciuta, è possibile sintetizzare chimicamente brevi sequenze nucleotidiche complementari ad essa.  Tale molecola viene chiamata SONDA    La localizzazione della sonda viene seguita marcandola con un isotopo radioattivo</vt:lpstr>
      <vt:lpstr>Uso di una sonda di acido nucleico per identificare un gene clonato in colonie batteriche</vt:lpstr>
      <vt:lpstr>Presentazione standard di PowerPoint</vt:lpstr>
      <vt:lpstr>SEQUENZIAMENTO DEL DNA (Metodo a terminazione di catena o metodo di  Sanger) </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INGEGNERIA GENETICA</dc:title>
  <dc:creator>Della Chiesa</dc:creator>
  <cp:lastModifiedBy>Vania Dellachiesa</cp:lastModifiedBy>
  <cp:revision>237</cp:revision>
  <dcterms:created xsi:type="dcterms:W3CDTF">2014-06-03T11:50:23Z</dcterms:created>
  <dcterms:modified xsi:type="dcterms:W3CDTF">2019-10-03T13:26:11Z</dcterms:modified>
</cp:coreProperties>
</file>