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5" r:id="rId2"/>
    <p:sldId id="273" r:id="rId3"/>
    <p:sldId id="275" r:id="rId4"/>
    <p:sldId id="276" r:id="rId5"/>
    <p:sldId id="277" r:id="rId6"/>
    <p:sldId id="274" r:id="rId7"/>
    <p:sldId id="268" r:id="rId8"/>
    <p:sldId id="279" r:id="rId9"/>
    <p:sldId id="269" r:id="rId10"/>
    <p:sldId id="270" r:id="rId11"/>
    <p:sldId id="271" r:id="rId12"/>
    <p:sldId id="272" r:id="rId13"/>
    <p:sldId id="278" r:id="rId14"/>
    <p:sldId id="258" r:id="rId15"/>
    <p:sldId id="257" r:id="rId16"/>
    <p:sldId id="259" r:id="rId17"/>
    <p:sldId id="260" r:id="rId18"/>
    <p:sldId id="261" r:id="rId19"/>
    <p:sldId id="262" r:id="rId20"/>
    <p:sldId id="264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4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44876-C4C3-8344-9CA9-62A5550C6EE2}" type="datetimeFigureOut">
              <a:rPr lang="it-IT" smtClean="0"/>
              <a:t>01/03/20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119091-090B-4841-806D-0B6102E2073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5162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6527-9D1C-AE49-B9AE-2DF5D371F295}" type="datetimeFigureOut">
              <a:rPr lang="it-IT" smtClean="0"/>
              <a:t>01/03/20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37B3C-9001-E841-B1A8-4B9916EF32A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1190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6527-9D1C-AE49-B9AE-2DF5D371F295}" type="datetimeFigureOut">
              <a:rPr lang="it-IT" smtClean="0"/>
              <a:t>01/03/20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37B3C-9001-E841-B1A8-4B9916EF32A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5108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6527-9D1C-AE49-B9AE-2DF5D371F295}" type="datetimeFigureOut">
              <a:rPr lang="it-IT" smtClean="0"/>
              <a:t>01/03/20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37B3C-9001-E841-B1A8-4B9916EF32A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862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6527-9D1C-AE49-B9AE-2DF5D371F295}" type="datetimeFigureOut">
              <a:rPr lang="it-IT" smtClean="0"/>
              <a:t>01/03/20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37B3C-9001-E841-B1A8-4B9916EF32A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7422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6527-9D1C-AE49-B9AE-2DF5D371F295}" type="datetimeFigureOut">
              <a:rPr lang="it-IT" smtClean="0"/>
              <a:t>01/03/20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37B3C-9001-E841-B1A8-4B9916EF32A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6213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6527-9D1C-AE49-B9AE-2DF5D371F295}" type="datetimeFigureOut">
              <a:rPr lang="it-IT" smtClean="0"/>
              <a:t>01/03/20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37B3C-9001-E841-B1A8-4B9916EF32A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2939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6527-9D1C-AE49-B9AE-2DF5D371F295}" type="datetimeFigureOut">
              <a:rPr lang="it-IT" smtClean="0"/>
              <a:t>01/03/20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37B3C-9001-E841-B1A8-4B9916EF32A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3617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6527-9D1C-AE49-B9AE-2DF5D371F295}" type="datetimeFigureOut">
              <a:rPr lang="it-IT" smtClean="0"/>
              <a:t>01/03/20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37B3C-9001-E841-B1A8-4B9916EF32A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564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6527-9D1C-AE49-B9AE-2DF5D371F295}" type="datetimeFigureOut">
              <a:rPr lang="it-IT" smtClean="0"/>
              <a:t>01/03/20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37B3C-9001-E841-B1A8-4B9916EF32A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0831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6527-9D1C-AE49-B9AE-2DF5D371F295}" type="datetimeFigureOut">
              <a:rPr lang="it-IT" smtClean="0"/>
              <a:t>01/03/20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37B3C-9001-E841-B1A8-4B9916EF32A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0740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F6527-9D1C-AE49-B9AE-2DF5D371F295}" type="datetimeFigureOut">
              <a:rPr lang="it-IT" smtClean="0"/>
              <a:t>01/03/20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37B3C-9001-E841-B1A8-4B9916EF32A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0000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F6527-9D1C-AE49-B9AE-2DF5D371F295}" type="datetimeFigureOut">
              <a:rPr lang="it-IT" smtClean="0"/>
              <a:t>01/03/20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37B3C-9001-E841-B1A8-4B9916EF32AD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06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226011" y="2014152"/>
            <a:ext cx="2536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200" b="1" dirty="0" smtClean="0">
                <a:solidFill>
                  <a:srgbClr val="FF0000"/>
                </a:solidFill>
              </a:rPr>
              <a:t>VIRUS</a:t>
            </a:r>
            <a:endParaRPr lang="it-IT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18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811" y="1078787"/>
            <a:ext cx="5639757" cy="567133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786253" y="0"/>
            <a:ext cx="6499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mtClean="0">
                <a:solidFill>
                  <a:srgbClr val="FF0000"/>
                </a:solidFill>
              </a:rPr>
              <a:t>3. Riproduzione </a:t>
            </a:r>
            <a:r>
              <a:rPr lang="it-IT" sz="2800" b="1" dirty="0" smtClean="0">
                <a:solidFill>
                  <a:srgbClr val="FF0000"/>
                </a:solidFill>
              </a:rPr>
              <a:t>del virus HIV </a:t>
            </a:r>
            <a:r>
              <a:rPr lang="it-IT" sz="3200" b="1" dirty="0" smtClean="0">
                <a:solidFill>
                  <a:srgbClr val="00B050"/>
                </a:solidFill>
              </a:rPr>
              <a:t>(retrovirus)</a:t>
            </a:r>
            <a:endParaRPr lang="it-IT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40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Risultati immagini per coronavirus how go into cell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255" y="1631093"/>
            <a:ext cx="4042616" cy="35711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/>
          <p:cNvSpPr txBox="1"/>
          <p:nvPr/>
        </p:nvSpPr>
        <p:spPr>
          <a:xfrm rot="16200000">
            <a:off x="-675928" y="2860509"/>
            <a:ext cx="3399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Coronavirus (</a:t>
            </a:r>
            <a:r>
              <a:rPr lang="it-IT" sz="2800" b="1" dirty="0" err="1" smtClean="0">
                <a:solidFill>
                  <a:srgbClr val="FF0000"/>
                </a:solidFill>
              </a:rPr>
              <a:t>ssRNA</a:t>
            </a:r>
            <a:r>
              <a:rPr lang="it-IT" sz="2800" b="1" dirty="0" smtClean="0">
                <a:solidFill>
                  <a:srgbClr val="FF0000"/>
                </a:solidFill>
              </a:rPr>
              <a:t>+)</a:t>
            </a:r>
            <a:endParaRPr lang="it-IT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634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s://upload.wikimedia.org/wikipedia/commons/f/f4/Coronavirus_replication.png?157977419061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54" y="172995"/>
            <a:ext cx="7500551" cy="64378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8936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196" y="0"/>
            <a:ext cx="6223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44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530" y="383060"/>
            <a:ext cx="8489162" cy="647494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 rot="16200000">
            <a:off x="-3489017" y="3035052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0000"/>
                </a:solidFill>
              </a:rPr>
              <a:t>DIAGNOSI VIRALE CON PCR</a:t>
            </a:r>
            <a:endParaRPr lang="it-IT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669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075" y="2347784"/>
            <a:ext cx="6728900" cy="418894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83" y="247135"/>
            <a:ext cx="4918325" cy="376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80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537158"/>
              </p:ext>
            </p:extLst>
          </p:nvPr>
        </p:nvGraphicFramePr>
        <p:xfrm>
          <a:off x="630194" y="321274"/>
          <a:ext cx="10960443" cy="6301947"/>
        </p:xfrm>
        <a:graphic>
          <a:graphicData uri="http://schemas.openxmlformats.org/drawingml/2006/table">
            <a:tbl>
              <a:tblPr/>
              <a:tblGrid>
                <a:gridCol w="10960443"/>
              </a:tblGrid>
              <a:tr h="663364">
                <a:tc>
                  <a:txBody>
                    <a:bodyPr/>
                    <a:lstStyle/>
                    <a:p>
                      <a:r>
                        <a:rPr lang="it-IT" sz="1500" b="1" dirty="0">
                          <a:effectLst/>
                          <a:latin typeface="Calibri" charset="0"/>
                        </a:rPr>
                        <a:t>HSV 1 - Herpes Simplex Virus Tipo 1 - Analisi qualitativa Diagnosi molecolare delle infezioni da HSV1 mediante amplificazione genica (PCR) </a:t>
                      </a:r>
                      <a:endParaRPr lang="it-IT" sz="1500" dirty="0">
                        <a:effectLst/>
                        <a:latin typeface="Calibri" charset="0"/>
                      </a:endParaRPr>
                    </a:p>
                  </a:txBody>
                  <a:tcPr marL="53013" marR="530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38583">
                <a:tc>
                  <a:txBody>
                    <a:bodyPr/>
                    <a:lstStyle/>
                    <a:p>
                      <a:r>
                        <a:rPr lang="it-IT" sz="1500" dirty="0">
                          <a:effectLst/>
                          <a:latin typeface="Calibri" charset="0"/>
                        </a:rPr>
                        <a:t>L’HSV </a:t>
                      </a:r>
                      <a:r>
                        <a:rPr lang="it-IT" sz="1500" dirty="0" err="1">
                          <a:effectLst/>
                          <a:latin typeface="Calibri" charset="0"/>
                        </a:rPr>
                        <a:t>é</a:t>
                      </a:r>
                      <a:r>
                        <a:rPr lang="it-IT" sz="1500" dirty="0">
                          <a:effectLst/>
                          <a:latin typeface="Calibri" charset="0"/>
                        </a:rPr>
                        <a:t> l’agente etiologico responsabile della dermatosi vescicolare. </a:t>
                      </a:r>
                    </a:p>
                    <a:p>
                      <a:r>
                        <a:rPr lang="it-IT" sz="1500" dirty="0">
                          <a:effectLst/>
                          <a:latin typeface="Calibri" charset="0"/>
                        </a:rPr>
                        <a:t>Esistono due differenti tipi virali: </a:t>
                      </a:r>
                    </a:p>
                    <a:p>
                      <a:r>
                        <a:rPr lang="it-IT" sz="1500" dirty="0">
                          <a:effectLst/>
                          <a:latin typeface="Calibri" charset="0"/>
                        </a:rPr>
                        <a:t> Tipo I, responsabile dell’Herpes labialis </a:t>
                      </a:r>
                    </a:p>
                    <a:p>
                      <a:r>
                        <a:rPr lang="it-IT" sz="1500" dirty="0">
                          <a:effectLst/>
                          <a:latin typeface="Calibri" charset="0"/>
                        </a:rPr>
                        <a:t> Tipo 2, responsabile dell’Herpes </a:t>
                      </a:r>
                      <a:r>
                        <a:rPr lang="it-IT" sz="1500" dirty="0" err="1">
                          <a:effectLst/>
                          <a:latin typeface="Calibri" charset="0"/>
                        </a:rPr>
                        <a:t>genitalis</a:t>
                      </a:r>
                      <a:r>
                        <a:rPr lang="it-IT" sz="1500" dirty="0">
                          <a:effectLst/>
                          <a:latin typeface="Calibri" charset="0"/>
                        </a:rPr>
                        <a:t> </a:t>
                      </a:r>
                    </a:p>
                    <a:p>
                      <a:r>
                        <a:rPr lang="it-IT" sz="1500" dirty="0">
                          <a:effectLst/>
                          <a:latin typeface="Calibri" charset="0"/>
                        </a:rPr>
                        <a:t/>
                      </a:r>
                      <a:br>
                        <a:rPr lang="it-IT" sz="1500" dirty="0">
                          <a:effectLst/>
                          <a:latin typeface="Calibri" charset="0"/>
                        </a:rPr>
                      </a:br>
                      <a:endParaRPr lang="it-IT" sz="1500" dirty="0">
                        <a:effectLst/>
                        <a:latin typeface="Calibri" charset="0"/>
                      </a:endParaRPr>
                    </a:p>
                    <a:p>
                      <a:r>
                        <a:rPr lang="it-IT" sz="1500" dirty="0">
                          <a:effectLst/>
                          <a:latin typeface="Calibri" charset="0"/>
                        </a:rPr>
                        <a:t>Le infezioni prenatali determinano rischi di malformazioni per il feto. </a:t>
                      </a:r>
                    </a:p>
                    <a:p>
                      <a:r>
                        <a:rPr lang="it-IT" sz="1500" dirty="0">
                          <a:effectLst/>
                          <a:latin typeface="Calibri" charset="0"/>
                        </a:rPr>
                        <a:t>Le infezioni del neonato possono dare luogo a sintomi gravi. </a:t>
                      </a:r>
                    </a:p>
                    <a:p>
                      <a:r>
                        <a:rPr lang="it-IT" sz="1500" dirty="0">
                          <a:effectLst/>
                          <a:latin typeface="Calibri" charset="0"/>
                        </a:rPr>
                        <a:t>Dal punto di vista clinico l'infezione nel neonato può presentarsi in 3 forme: </a:t>
                      </a:r>
                    </a:p>
                    <a:p>
                      <a:r>
                        <a:rPr lang="it-IT" sz="1500" dirty="0">
                          <a:effectLst/>
                          <a:latin typeface="Calibri" charset="0"/>
                        </a:rPr>
                        <a:t>1) infezione disseminata, con il coinvolgimento di più organi, incluso o meno il SNC; </a:t>
                      </a:r>
                    </a:p>
                    <a:p>
                      <a:r>
                        <a:rPr lang="it-IT" sz="1500" dirty="0">
                          <a:effectLst/>
                          <a:latin typeface="Calibri" charset="0"/>
                        </a:rPr>
                        <a:t>2) encefalite con o senza interessamento dell'occhio della cute e della bocca; </a:t>
                      </a:r>
                    </a:p>
                    <a:p>
                      <a:r>
                        <a:rPr lang="it-IT" sz="1500" dirty="0">
                          <a:effectLst/>
                          <a:latin typeface="Calibri" charset="0"/>
                        </a:rPr>
                        <a:t>3) localizzata alla pelle, all'occhio, ed alla bocca </a:t>
                      </a:r>
                    </a:p>
                    <a:p>
                      <a:r>
                        <a:rPr lang="it-IT" sz="1500" dirty="0">
                          <a:effectLst/>
                          <a:latin typeface="Calibri" charset="0"/>
                        </a:rPr>
                        <a:t>La diagnosi di certezza può essere fatta mediante isolamento del virus: l'HSV può essere coltivato con relativa facilità. L'individuazione del virus generalmente richiede 1-3 giorni dopo l'inoculazione in terreno di coltura. Metodiche più rapide prevedono l'impiego della </a:t>
                      </a:r>
                      <a:r>
                        <a:rPr lang="it-IT" sz="1500" dirty="0" err="1">
                          <a:effectLst/>
                          <a:latin typeface="Calibri" charset="0"/>
                        </a:rPr>
                        <a:t>Polymerase</a:t>
                      </a:r>
                      <a:r>
                        <a:rPr lang="it-IT" sz="1500" dirty="0">
                          <a:effectLst/>
                          <a:latin typeface="Calibri" charset="0"/>
                        </a:rPr>
                        <a:t> Chain </a:t>
                      </a:r>
                      <a:r>
                        <a:rPr lang="it-IT" sz="1500" dirty="0" err="1">
                          <a:effectLst/>
                          <a:latin typeface="Calibri" charset="0"/>
                        </a:rPr>
                        <a:t>Reaction</a:t>
                      </a:r>
                      <a:r>
                        <a:rPr lang="it-IT" sz="1500" dirty="0">
                          <a:effectLst/>
                          <a:latin typeface="Calibri" charset="0"/>
                        </a:rPr>
                        <a:t>(PCR). Il virus può essere isolato dalle vescicole cutanee, dalla bocca o dal </a:t>
                      </a:r>
                      <a:r>
                        <a:rPr lang="it-IT" sz="1500" dirty="0" err="1">
                          <a:effectLst/>
                          <a:latin typeface="Calibri" charset="0"/>
                        </a:rPr>
                        <a:t>nasofaringe</a:t>
                      </a:r>
                      <a:r>
                        <a:rPr lang="it-IT" sz="1500" dirty="0">
                          <a:effectLst/>
                          <a:latin typeface="Calibri" charset="0"/>
                        </a:rPr>
                        <a:t>, dagli occhi, dalle urine, dal sangue e dal liquido cefalorachidiano. </a:t>
                      </a:r>
                    </a:p>
                  </a:txBody>
                  <a:tcPr marL="53013" marR="53013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3172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287739"/>
              </p:ext>
            </p:extLst>
          </p:nvPr>
        </p:nvGraphicFramePr>
        <p:xfrm>
          <a:off x="338044" y="1098750"/>
          <a:ext cx="11400874" cy="914400"/>
        </p:xfrm>
        <a:graphic>
          <a:graphicData uri="http://schemas.openxmlformats.org/drawingml/2006/table">
            <a:tbl>
              <a:tblPr/>
              <a:tblGrid>
                <a:gridCol w="4802367"/>
                <a:gridCol w="6598507"/>
              </a:tblGrid>
              <a:tr h="0">
                <a:tc>
                  <a:txBody>
                    <a:bodyPr/>
                    <a:lstStyle/>
                    <a:p>
                      <a:r>
                        <a:rPr lang="it-IT" sz="2000" b="1" dirty="0" smtClean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Diagnosi molecolare delle infezioni da HSV1 mediante amplificazione genica (PCR):</a:t>
                      </a:r>
                      <a:endParaRPr lang="it-IT" sz="2000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000">
                          <a:effectLst/>
                          <a:latin typeface="Calibri" charset="0"/>
                        </a:rPr>
                        <a:t>Amplificazione: regione 42 del genoma del patogeno </a:t>
                      </a: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it-IT" sz="1500" dirty="0">
                        <a:effectLst/>
                        <a:latin typeface="Calibri" charset="0"/>
                      </a:endParaRP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effectLst/>
                          <a:latin typeface="Calibri" charset="0"/>
                        </a:rPr>
                        <a:t>Amplificazione genica (PCR); rilevamento in gel di </a:t>
                      </a:r>
                      <a:r>
                        <a:rPr lang="it-IT" sz="2000" dirty="0" err="1">
                          <a:effectLst/>
                          <a:latin typeface="Calibri" charset="0"/>
                        </a:rPr>
                        <a:t>agarosio</a:t>
                      </a:r>
                      <a:r>
                        <a:rPr lang="it-IT" sz="2000" dirty="0"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77293"/>
              </p:ext>
            </p:extLst>
          </p:nvPr>
        </p:nvGraphicFramePr>
        <p:xfrm>
          <a:off x="2543432" y="3352564"/>
          <a:ext cx="10515600" cy="1828800"/>
        </p:xfrm>
        <a:graphic>
          <a:graphicData uri="http://schemas.openxmlformats.org/drawingml/2006/table">
            <a:tbl>
              <a:tblPr/>
              <a:tblGrid>
                <a:gridCol w="3153032"/>
                <a:gridCol w="7362568"/>
              </a:tblGrid>
              <a:tr h="0">
                <a:tc gridSpan="2">
                  <a:txBody>
                    <a:bodyPr/>
                    <a:lstStyle/>
                    <a:p>
                      <a:r>
                        <a:rPr lang="it-IT" sz="2000" b="1" dirty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Campioni biologici su cui è possibile eseguire il </a:t>
                      </a:r>
                      <a:r>
                        <a:rPr lang="it-IT" sz="2000" b="1" dirty="0" smtClean="0">
                          <a:solidFill>
                            <a:srgbClr val="FF0000"/>
                          </a:solidFill>
                          <a:effectLst/>
                          <a:latin typeface="Calibri" charset="0"/>
                        </a:rPr>
                        <a:t>test</a:t>
                      </a:r>
                    </a:p>
                    <a:p>
                      <a:endParaRPr lang="it-IT" sz="2000" b="1" dirty="0">
                        <a:solidFill>
                          <a:srgbClr val="FF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2000" dirty="0">
                        <a:effectLst/>
                        <a:latin typeface="Calibri" charset="0"/>
                      </a:endParaRP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 smtClean="0">
                          <a:effectLst/>
                          <a:latin typeface="Calibri" charset="0"/>
                        </a:rPr>
                        <a:t>Prelievo ematico </a:t>
                      </a: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effectLst/>
                          <a:latin typeface="Calibri" charset="0"/>
                        </a:rPr>
                        <a:t>2 ml </a:t>
                      </a: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it-IT" sz="2000">
                          <a:effectLst/>
                          <a:latin typeface="Calibri" charset="0"/>
                        </a:rPr>
                        <a:t>Liquido Amniotico </a:t>
                      </a: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effectLst/>
                          <a:latin typeface="Calibri" charset="0"/>
                        </a:rPr>
                        <a:t>10 ml </a:t>
                      </a: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it-IT" sz="2000">
                          <a:effectLst/>
                          <a:latin typeface="Calibri" charset="0"/>
                        </a:rPr>
                        <a:t>Villi Coriali </a:t>
                      </a: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s-IS" sz="2000">
                          <a:effectLst/>
                          <a:latin typeface="Calibri" charset="0"/>
                        </a:rPr>
                        <a:t>10 mg </a:t>
                      </a: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it-IT" sz="2000">
                          <a:effectLst/>
                          <a:latin typeface="Calibri" charset="0"/>
                        </a:rPr>
                        <a:t>Liquido seminale </a:t>
                      </a: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effectLst/>
                          <a:latin typeface="Calibri" charset="0"/>
                        </a:rPr>
                        <a:t>1 ml </a:t>
                      </a:r>
                    </a:p>
                  </a:txBody>
                  <a:tcPr marL="63500" marR="635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8721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595" y="321276"/>
            <a:ext cx="4966042" cy="627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54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540"/>
            <a:ext cx="7821827" cy="296488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902" y="3171610"/>
            <a:ext cx="4506097" cy="368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87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0"/>
            <a:ext cx="9048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42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309816" y="488407"/>
            <a:ext cx="91810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  <a:effectLst/>
                <a:latin typeface="Calibri" charset="0"/>
              </a:rPr>
              <a:t>Lettura dei risultati della PCR </a:t>
            </a:r>
          </a:p>
          <a:p>
            <a:r>
              <a:rPr lang="it-IT" dirty="0" smtClean="0">
                <a:effectLst/>
                <a:latin typeface="Calibri" charset="0"/>
              </a:rPr>
              <a:t>Abbiamo cinque campioni da analizzare, per ricercare gli </a:t>
            </a:r>
            <a:r>
              <a:rPr lang="it-IT" dirty="0" err="1" smtClean="0">
                <a:effectLst/>
                <a:latin typeface="Calibri" charset="0"/>
              </a:rPr>
              <a:t>herpex</a:t>
            </a:r>
            <a:r>
              <a:rPr lang="it-IT" dirty="0" smtClean="0">
                <a:effectLst/>
                <a:latin typeface="Calibri" charset="0"/>
              </a:rPr>
              <a:t> virus HSV1 e HSV2. </a:t>
            </a:r>
          </a:p>
          <a:p>
            <a:r>
              <a:rPr lang="it-IT" dirty="0" smtClean="0">
                <a:effectLst/>
                <a:latin typeface="Calibri" charset="0"/>
              </a:rPr>
              <a:t>Vi sono campioni positivi per HSV1 e HSV2? </a:t>
            </a:r>
            <a:endParaRPr lang="it-IT" dirty="0">
              <a:effectLst/>
              <a:latin typeface="Calibri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906" y="1504070"/>
            <a:ext cx="7437716" cy="502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42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0"/>
            <a:ext cx="8938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31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8977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43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0"/>
            <a:ext cx="9306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38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0"/>
            <a:ext cx="9320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1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819" y="359596"/>
            <a:ext cx="7746395" cy="604634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82885" y="359596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Alcuni esempi</a:t>
            </a:r>
            <a:r>
              <a:rPr lang="is-IS" b="1" dirty="0" smtClean="0">
                <a:solidFill>
                  <a:srgbClr val="FF0000"/>
                </a:solidFill>
              </a:rPr>
              <a:t>…..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257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675" y="1352188"/>
            <a:ext cx="8718479" cy="497155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16062" y="136666"/>
            <a:ext cx="6979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1. Ciclo litico e ciclo lisogeno del fago lambda a </a:t>
            </a:r>
            <a:r>
              <a:rPr lang="it-IT" sz="3200" b="1" dirty="0" smtClean="0">
                <a:solidFill>
                  <a:srgbClr val="00B050"/>
                </a:solidFill>
              </a:rPr>
              <a:t>DNA</a:t>
            </a:r>
            <a:endParaRPr lang="it-IT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71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011" y="1018868"/>
            <a:ext cx="9648402" cy="579158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387011" y="0"/>
            <a:ext cx="7211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2. Ciclo </a:t>
            </a:r>
            <a:r>
              <a:rPr lang="it-IT" sz="2400" b="1" dirty="0" smtClean="0">
                <a:solidFill>
                  <a:srgbClr val="FF0000"/>
                </a:solidFill>
              </a:rPr>
              <a:t>riproduttivo di un virus a </a:t>
            </a:r>
            <a:r>
              <a:rPr lang="it-IT" sz="3200" b="1" dirty="0" smtClean="0">
                <a:solidFill>
                  <a:srgbClr val="00B050"/>
                </a:solidFill>
              </a:rPr>
              <a:t>RNA</a:t>
            </a:r>
            <a:r>
              <a:rPr lang="it-IT" sz="2400" b="1" dirty="0" smtClean="0">
                <a:solidFill>
                  <a:srgbClr val="FF0000"/>
                </a:solidFill>
              </a:rPr>
              <a:t> con </a:t>
            </a:r>
            <a:r>
              <a:rPr lang="it-IT" sz="2400" b="1" dirty="0" err="1" smtClean="0">
                <a:solidFill>
                  <a:srgbClr val="FF0000"/>
                </a:solidFill>
              </a:rPr>
              <a:t>pericapside</a:t>
            </a:r>
            <a:endParaRPr lang="it-IT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216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136</Words>
  <Application>Microsoft Macintosh PowerPoint</Application>
  <PresentationFormat>Widescreen</PresentationFormat>
  <Paragraphs>35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4" baseType="lpstr">
      <vt:lpstr>Calibri</vt:lpstr>
      <vt:lpstr>Calibri Light</vt:lpstr>
      <vt:lpstr>Arial</vt:lpstr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Utente di Microsoft Office</cp:lastModifiedBy>
  <cp:revision>17</cp:revision>
  <dcterms:created xsi:type="dcterms:W3CDTF">2020-02-16T16:06:55Z</dcterms:created>
  <dcterms:modified xsi:type="dcterms:W3CDTF">2020-03-01T07:51:19Z</dcterms:modified>
</cp:coreProperties>
</file>