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1"/>
  </p:notesMasterIdLst>
  <p:handoutMasterIdLst>
    <p:handoutMasterId r:id="rId42"/>
  </p:handoutMasterIdLst>
  <p:sldIdLst>
    <p:sldId id="300" r:id="rId2"/>
    <p:sldId id="505" r:id="rId3"/>
    <p:sldId id="518" r:id="rId4"/>
    <p:sldId id="390" r:id="rId5"/>
    <p:sldId id="266" r:id="rId6"/>
    <p:sldId id="488" r:id="rId7"/>
    <p:sldId id="489" r:id="rId8"/>
    <p:sldId id="490" r:id="rId9"/>
    <p:sldId id="303" r:id="rId10"/>
    <p:sldId id="493" r:id="rId11"/>
    <p:sldId id="321" r:id="rId12"/>
    <p:sldId id="322" r:id="rId13"/>
    <p:sldId id="492" r:id="rId14"/>
    <p:sldId id="271" r:id="rId15"/>
    <p:sldId id="423" r:id="rId16"/>
    <p:sldId id="424" r:id="rId17"/>
    <p:sldId id="319" r:id="rId18"/>
    <p:sldId id="445" r:id="rId19"/>
    <p:sldId id="426" r:id="rId20"/>
    <p:sldId id="435" r:id="rId21"/>
    <p:sldId id="439" r:id="rId22"/>
    <p:sldId id="438" r:id="rId23"/>
    <p:sldId id="440" r:id="rId24"/>
    <p:sldId id="521" r:id="rId25"/>
    <p:sldId id="519" r:id="rId26"/>
    <p:sldId id="520" r:id="rId27"/>
    <p:sldId id="441" r:id="rId28"/>
    <p:sldId id="428" r:id="rId29"/>
    <p:sldId id="431" r:id="rId30"/>
    <p:sldId id="494" r:id="rId31"/>
    <p:sldId id="508" r:id="rId32"/>
    <p:sldId id="432" r:id="rId33"/>
    <p:sldId id="433" r:id="rId34"/>
    <p:sldId id="425" r:id="rId35"/>
    <p:sldId id="522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31AF5E-2DCD-4311-A6BB-ED20C280BC3B}" v="199" dt="2018-10-23T08:00:48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128" autoAdjust="0"/>
    <p:restoredTop sz="94662" autoAdjust="0"/>
  </p:normalViewPr>
  <p:slideViewPr>
    <p:cSldViewPr>
      <p:cViewPr varScale="1">
        <p:scale>
          <a:sx n="81" d="100"/>
          <a:sy n="81" d="100"/>
        </p:scale>
        <p:origin x="91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24139-8E88-4459-95BD-F7A36559D0DD}" type="datetimeFigureOut">
              <a:rPr lang="it-CH" smtClean="0"/>
              <a:t>24.11.2018</a:t>
            </a:fld>
            <a:endParaRPr lang="it-CH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83878-3FD4-48D6-9C20-0545B6C641A5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230571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9543D-2F66-4067-9757-A9C47055E67E}" type="datetimeFigureOut">
              <a:rPr lang="it-CH" smtClean="0"/>
              <a:pPr/>
              <a:t>24.11.2018</a:t>
            </a:fld>
            <a:endParaRPr lang="it-CH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982BB-3969-442F-A8B5-89642369CDBD}" type="slidenum">
              <a:rPr lang="it-CH" smtClean="0"/>
              <a:pPr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36994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iki/Spermatozoo" TargetMode="External"/><Relationship Id="rId3" Type="http://schemas.openxmlformats.org/officeDocument/2006/relationships/hyperlink" Target="http://it.wikipedia.org/wiki/Riproduzione_sessuale" TargetMode="External"/><Relationship Id="rId7" Type="http://schemas.openxmlformats.org/officeDocument/2006/relationships/hyperlink" Target="http://it.wikipedia.org/wiki/Flagello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it.wikipedia.org/wiki/Fisiologia" TargetMode="External"/><Relationship Id="rId5" Type="http://schemas.openxmlformats.org/officeDocument/2006/relationships/hyperlink" Target="http://it.wikipedia.org/wiki/Morfologia" TargetMode="External"/><Relationship Id="rId10" Type="http://schemas.openxmlformats.org/officeDocument/2006/relationships/hyperlink" Target="http://it.wikipedia.org/wiki/Uovo_(biologia)" TargetMode="External"/><Relationship Id="rId4" Type="http://schemas.openxmlformats.org/officeDocument/2006/relationships/hyperlink" Target="http://it.wikipedia.org/wiki/Gamete" TargetMode="External"/><Relationship Id="rId9" Type="http://schemas.openxmlformats.org/officeDocument/2006/relationships/hyperlink" Target="http://it.wikipedia.org/wiki/Ovocita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latin typeface="Century Schoolbook" pitchFamily="18" charset="0"/>
              </a:rPr>
              <a:t>eventi  dalla fecondazione fino alla produzione dei gameti</a:t>
            </a:r>
          </a:p>
          <a:p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982BB-3969-442F-A8B5-89642369CDBD}" type="slidenum">
              <a:rPr lang="it-CH" smtClean="0"/>
              <a:pPr/>
              <a:t>2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026651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E22DB-E733-4CFE-AA60-16FDF0D66A74}" type="slidenum">
              <a:rPr lang="en-US" smtClean="0">
                <a:latin typeface="Times New Roman" pitchFamily="18" charset="0"/>
              </a:rPr>
              <a:pPr/>
              <a:t>29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50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>
                <a:latin typeface="Times New Roman" pitchFamily="18" charset="0"/>
                <a:ea typeface="ＭＳ Ｐゴシック" pitchFamily="34" charset="-128"/>
              </a:rPr>
              <a:t>Figura 8.16 Il risultato della disposizione casuale dei cromosomi nella metafase I.</a:t>
            </a:r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E22DB-E733-4CFE-AA60-16FDF0D66A74}" type="slidenum">
              <a:rPr lang="en-US" smtClean="0">
                <a:latin typeface="Times New Roman" pitchFamily="18" charset="0"/>
              </a:rPr>
              <a:pPr/>
              <a:t>30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50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>
                <a:latin typeface="Times New Roman" pitchFamily="18" charset="0"/>
                <a:ea typeface="ＭＳ Ｐゴシック" pitchFamily="34" charset="-128"/>
              </a:rPr>
              <a:t>Figura 8.16 Il risultato della disposizione casuale dei cromosomi nella metafase I.</a:t>
            </a:r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E22DB-E733-4CFE-AA60-16FDF0D66A74}" type="slidenum">
              <a:rPr lang="en-US" smtClean="0">
                <a:latin typeface="Times New Roman" pitchFamily="18" charset="0"/>
              </a:rPr>
              <a:pPr/>
              <a:t>31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50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>
                <a:latin typeface="Times New Roman" pitchFamily="18" charset="0"/>
                <a:ea typeface="ＭＳ Ｐゴシック" pitchFamily="34" charset="-128"/>
              </a:rPr>
              <a:t>Figura 8.16 Il risultato della disposizione casuale dei cromosomi nella metafase I.</a:t>
            </a:r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CH" altLang="it-CH" dirty="0"/>
              <a:t>L'</a:t>
            </a:r>
            <a:r>
              <a:rPr lang="it-CH" altLang="it-CH" b="1" dirty="0"/>
              <a:t>oogamia</a:t>
            </a:r>
            <a:r>
              <a:rPr lang="it-CH" altLang="it-CH" dirty="0"/>
              <a:t> è una forma di </a:t>
            </a:r>
            <a:r>
              <a:rPr lang="it-CH" altLang="it-CH" dirty="0">
                <a:hlinkClick r:id="rId3" action="ppaction://hlinkfile" tooltip="Riproduzione sessuale"/>
              </a:rPr>
              <a:t>riproduzione sessuale</a:t>
            </a:r>
            <a:r>
              <a:rPr lang="it-CH" altLang="it-CH" dirty="0"/>
              <a:t> che presuppone la differenziazione di cellule sessuali differenziate (</a:t>
            </a:r>
            <a:r>
              <a:rPr lang="it-CH" altLang="it-CH" dirty="0">
                <a:hlinkClick r:id="rId4" action="ppaction://hlinkfile" tooltip="Gamete"/>
              </a:rPr>
              <a:t>gameti</a:t>
            </a:r>
            <a:r>
              <a:rPr lang="it-CH" altLang="it-CH" dirty="0"/>
              <a:t>), in cui uno dei due gameti è mobile e l'altro fisso. Rappresenta un'evoluzione dei fenomeni sessuali e si presenta perciò nelle forme di vita più evolute.</a:t>
            </a:r>
          </a:p>
          <a:p>
            <a:r>
              <a:rPr lang="it-CH" altLang="it-CH" dirty="0"/>
              <a:t>I due gameti si differenziano sia </a:t>
            </a:r>
            <a:r>
              <a:rPr lang="it-CH" altLang="it-CH" dirty="0">
                <a:hlinkClick r:id="rId5" action="ppaction://hlinkfile" tooltip="Morfologia"/>
              </a:rPr>
              <a:t>morfologicamente</a:t>
            </a:r>
            <a:r>
              <a:rPr lang="it-CH" altLang="it-CH" dirty="0"/>
              <a:t> sia </a:t>
            </a:r>
            <a:r>
              <a:rPr lang="it-CH" altLang="it-CH" dirty="0">
                <a:hlinkClick r:id="rId6" action="ppaction://hlinkfile" tooltip="Fisiologia"/>
              </a:rPr>
              <a:t>fisiologicamente</a:t>
            </a:r>
            <a:r>
              <a:rPr lang="it-CH" altLang="it-CH" dirty="0"/>
              <a:t>. Il gamete mobile è di piccole dimensioni, è dotato spesso di organuli di movimento (</a:t>
            </a:r>
            <a:r>
              <a:rPr lang="it-CH" altLang="it-CH" dirty="0">
                <a:hlinkClick r:id="rId7" action="ppaction://hlinkfile" tooltip="Flagello"/>
              </a:rPr>
              <a:t>flagelli</a:t>
            </a:r>
            <a:r>
              <a:rPr lang="it-CH" altLang="it-CH" dirty="0"/>
              <a:t>) ed ha una vita autonoma breve. Il gamete immobile è invece di grandi dimensioni e beneficia dell'accumulo di sostanze nutritive di riserva che, nelle forme più evolute, può essere demandato a strutture cellulari adiacenti. Per convenzione si attribuisce il sesso maschile al gamete mobile e quello femminile al gamete immobile; al primo viene spesso attribuito la denominazione di </a:t>
            </a:r>
            <a:r>
              <a:rPr lang="it-CH" altLang="it-CH" dirty="0">
                <a:hlinkClick r:id="rId8" action="ppaction://hlinkfile" tooltip="Spermatozoo"/>
              </a:rPr>
              <a:t>spermatozoo</a:t>
            </a:r>
            <a:r>
              <a:rPr lang="it-CH" altLang="it-CH" dirty="0"/>
              <a:t>, al secondo quella di </a:t>
            </a:r>
            <a:r>
              <a:rPr lang="it-CH" altLang="it-CH" dirty="0">
                <a:hlinkClick r:id="rId9" action="ppaction://hlinkfile" tooltip="Ovocita"/>
              </a:rPr>
              <a:t>ovocita</a:t>
            </a:r>
            <a:r>
              <a:rPr lang="it-CH" altLang="it-CH" dirty="0"/>
              <a:t> o </a:t>
            </a:r>
            <a:r>
              <a:rPr lang="it-CH" altLang="it-CH" dirty="0">
                <a:hlinkClick r:id="rId10" action="ppaction://hlinkfile" tooltip="Uovo (biologia)"/>
              </a:rPr>
              <a:t>cellula uovo</a:t>
            </a:r>
            <a:r>
              <a:rPr lang="it-CH" altLang="it-CH" dirty="0"/>
              <a:t>.</a:t>
            </a:r>
          </a:p>
          <a:p>
            <a:endParaRPr lang="it-CH" altLang="it-CH" dirty="0"/>
          </a:p>
        </p:txBody>
      </p:sp>
      <p:sp>
        <p:nvSpPr>
          <p:cNvPr id="13210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377D38-1295-447A-8A33-CF72563DE076}" type="slidenum">
              <a:rPr lang="it-IT" altLang="it-CH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it-IT" altLang="it-CH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982BB-3969-442F-A8B5-89642369CDBD}" type="slidenum">
              <a:rPr lang="it-CH" smtClean="0"/>
              <a:pPr/>
              <a:t>8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84722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CH" dirty="0"/>
              <a:t>- duplicazione DNA precede</a:t>
            </a:r>
          </a:p>
          <a:p>
            <a:pPr marL="0" indent="0">
              <a:buNone/>
            </a:pPr>
            <a:r>
              <a:rPr lang="it-CH" dirty="0"/>
              <a:t>	- due divisioni cellulari</a:t>
            </a:r>
          </a:p>
          <a:p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982BB-3969-442F-A8B5-89642369CDBD}" type="slidenum">
              <a:rPr lang="it-CH" smtClean="0"/>
              <a:pPr/>
              <a:t>10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31778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dirty="0" err="1"/>
              <a:t>Duplic</a:t>
            </a:r>
            <a:r>
              <a:rPr lang="it-CH" dirty="0"/>
              <a:t> cromosomi</a:t>
            </a:r>
          </a:p>
          <a:p>
            <a:r>
              <a:rPr lang="it-CH" dirty="0"/>
              <a:t>E? </a:t>
            </a:r>
            <a:r>
              <a:rPr lang="it-CH" dirty="0" err="1"/>
              <a:t>duplic</a:t>
            </a:r>
            <a:r>
              <a:rPr lang="it-CH" dirty="0"/>
              <a:t> centrosomi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982BB-3969-442F-A8B5-89642369CDBD}" type="slidenum">
              <a:rPr lang="it-CH" smtClean="0"/>
              <a:pPr/>
              <a:t>11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212969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dirty="0"/>
              <a:t>2 divisioni meiotiche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982BB-3969-442F-A8B5-89642369CDBD}" type="slidenum">
              <a:rPr lang="it-CH" smtClean="0"/>
              <a:pPr/>
              <a:t>12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567547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CH" altLang="it-CH"/>
          </a:p>
        </p:txBody>
      </p:sp>
      <p:sp>
        <p:nvSpPr>
          <p:cNvPr id="52228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A9D0BB7-BF38-4031-95F4-01AA697EBA25}" type="slidenum">
              <a:rPr lang="it-CH" altLang="it-CH">
                <a:latin typeface="Arial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it-CH" altLang="it-CH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dirty="0"/>
              <a:t>Analogia? Le fasi </a:t>
            </a:r>
            <a:r>
              <a:rPr lang="it-CH" baseline="0" dirty="0"/>
              <a:t> e precedute da duplicazione</a:t>
            </a:r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982BB-3969-442F-A8B5-89642369CDBD}" type="slidenum">
              <a:rPr lang="it-CH" smtClean="0"/>
              <a:pPr/>
              <a:t>18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450383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CH" altLang="it-CH"/>
          </a:p>
        </p:txBody>
      </p:sp>
      <p:sp>
        <p:nvSpPr>
          <p:cNvPr id="52228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A9D0BB7-BF38-4031-95F4-01AA697EBA25}" type="slidenum">
              <a:rPr lang="it-CH" altLang="it-CH">
                <a:latin typeface="Arial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it-CH" altLang="it-CH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77EA-44F1-4E94-B664-6CEB327AD1DF}" type="datetimeFigureOut">
              <a:rPr lang="it-CH" smtClean="0"/>
              <a:pPr/>
              <a:t>24.11.2018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F3A7-B34D-4D16-ACD0-5D96F3BDDCD3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77EA-44F1-4E94-B664-6CEB327AD1DF}" type="datetimeFigureOut">
              <a:rPr lang="it-CH" smtClean="0"/>
              <a:pPr/>
              <a:t>24.11.2018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F3A7-B34D-4D16-ACD0-5D96F3BDDCD3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77EA-44F1-4E94-B664-6CEB327AD1DF}" type="datetimeFigureOut">
              <a:rPr lang="it-CH" smtClean="0"/>
              <a:pPr/>
              <a:t>24.11.2018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F3A7-B34D-4D16-ACD0-5D96F3BDDCD3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77EA-44F1-4E94-B664-6CEB327AD1DF}" type="datetimeFigureOut">
              <a:rPr lang="it-CH" smtClean="0"/>
              <a:pPr/>
              <a:t>24.11.2018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F3A7-B34D-4D16-ACD0-5D96F3BDDCD3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77EA-44F1-4E94-B664-6CEB327AD1DF}" type="datetimeFigureOut">
              <a:rPr lang="it-CH" smtClean="0"/>
              <a:pPr/>
              <a:t>24.11.2018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F3A7-B34D-4D16-ACD0-5D96F3BDDCD3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77EA-44F1-4E94-B664-6CEB327AD1DF}" type="datetimeFigureOut">
              <a:rPr lang="it-CH" smtClean="0"/>
              <a:pPr/>
              <a:t>24.11.2018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F3A7-B34D-4D16-ACD0-5D96F3BDDCD3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77EA-44F1-4E94-B664-6CEB327AD1DF}" type="datetimeFigureOut">
              <a:rPr lang="it-CH" smtClean="0"/>
              <a:pPr/>
              <a:t>24.11.2018</a:t>
            </a:fld>
            <a:endParaRPr lang="it-CH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F3A7-B34D-4D16-ACD0-5D96F3BDDCD3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77EA-44F1-4E94-B664-6CEB327AD1DF}" type="datetimeFigureOut">
              <a:rPr lang="it-CH" smtClean="0"/>
              <a:pPr/>
              <a:t>24.11.2018</a:t>
            </a:fld>
            <a:endParaRPr lang="it-CH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F3A7-B34D-4D16-ACD0-5D96F3BDDCD3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77EA-44F1-4E94-B664-6CEB327AD1DF}" type="datetimeFigureOut">
              <a:rPr lang="it-CH" smtClean="0"/>
              <a:pPr/>
              <a:t>24.11.2018</a:t>
            </a:fld>
            <a:endParaRPr lang="it-CH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F3A7-B34D-4D16-ACD0-5D96F3BDDCD3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77EA-44F1-4E94-B664-6CEB327AD1DF}" type="datetimeFigureOut">
              <a:rPr lang="it-CH" smtClean="0"/>
              <a:pPr/>
              <a:t>24.11.2018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F3A7-B34D-4D16-ACD0-5D96F3BDDCD3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77EA-44F1-4E94-B664-6CEB327AD1DF}" type="datetimeFigureOut">
              <a:rPr lang="it-CH" smtClean="0"/>
              <a:pPr/>
              <a:t>24.11.2018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F3A7-B34D-4D16-ACD0-5D96F3BDDCD3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877EA-44F1-4E94-B664-6CEB327AD1DF}" type="datetimeFigureOut">
              <a:rPr lang="it-CH" smtClean="0"/>
              <a:pPr/>
              <a:t>24.11.2018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7F3A7-B34D-4D16-ACD0-5D96F3BDDCD3}" type="slidenum">
              <a:rPr lang="it-CH" smtClean="0"/>
              <a:pPr/>
              <a:t>‹N›</a:t>
            </a:fld>
            <a:endParaRPr lang="it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2.jpeg"/><Relationship Id="rId4" Type="http://schemas.openxmlformats.org/officeDocument/2006/relationships/hyperlink" Target="file:///\\localhost\..\..\Program%20Files\TurningPoint\2003\Questions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2.jpeg"/><Relationship Id="rId4" Type="http://schemas.openxmlformats.org/officeDocument/2006/relationships/hyperlink" Target="file:///\\localhost\..\..\Program%20Files\TurningPoint\2003\Questions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2.jpeg"/><Relationship Id="rId4" Type="http://schemas.openxmlformats.org/officeDocument/2006/relationships/hyperlink" Target="file:///\\localhost\..\..\Program%20Files\TurningPoint\2003\Questions.htm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772400" cy="1470025"/>
          </a:xfrm>
        </p:spPr>
        <p:txBody>
          <a:bodyPr>
            <a:noAutofit/>
          </a:bodyPr>
          <a:lstStyle/>
          <a:p>
            <a:pPr defTabSz="457200"/>
            <a:r>
              <a:rPr lang="it-CH" sz="8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MEIOSI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C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it-CH" altLang="it-CH" sz="3600" dirty="0"/>
              <a:t>MEIOSI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683568" y="208205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CH" dirty="0"/>
              <a:t>Da cellule diploidi a..</a:t>
            </a:r>
          </a:p>
          <a:p>
            <a:pPr marL="0" indent="0">
              <a:buNone/>
            </a:pPr>
            <a:r>
              <a:rPr lang="it-CH" dirty="0"/>
              <a:t>				.. cellule aploidi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dirty="0"/>
              <a:t>Come?</a:t>
            </a:r>
          </a:p>
          <a:p>
            <a:pPr marL="0" indent="0">
              <a:buNone/>
            </a:pPr>
            <a:r>
              <a:rPr lang="it-CH"/>
              <a:t>	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12804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CH" dirty="0"/>
              <a:t>INTERFASE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endParaRPr lang="it-CH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9555" y="1340767"/>
            <a:ext cx="4447959" cy="390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674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CH" dirty="0"/>
              <a:t>MEIOSI</a:t>
            </a:r>
          </a:p>
          <a:p>
            <a:endParaRPr lang="it-CH" dirty="0"/>
          </a:p>
          <a:p>
            <a:pPr>
              <a:buNone/>
            </a:pPr>
            <a:r>
              <a:rPr lang="it-CH" dirty="0"/>
              <a:t>	</a:t>
            </a:r>
          </a:p>
          <a:p>
            <a:endParaRPr lang="it-CH" dirty="0"/>
          </a:p>
          <a:p>
            <a:endParaRPr lang="it-CH" dirty="0"/>
          </a:p>
          <a:p>
            <a:pPr>
              <a:buNone/>
            </a:pPr>
            <a:r>
              <a:rPr lang="it-CH" dirty="0"/>
              <a:t>	</a:t>
            </a:r>
          </a:p>
          <a:p>
            <a:endParaRPr lang="it-CH" dirty="0"/>
          </a:p>
          <a:p>
            <a:pPr>
              <a:buNone/>
            </a:pPr>
            <a:endParaRPr lang="it-C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6859" y="1844824"/>
            <a:ext cx="4358844" cy="480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3465A00-F578-40E0-AE3B-DFD31C6EA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66335" r="5648"/>
          <a:stretch/>
        </p:blipFill>
        <p:spPr bwMode="auto">
          <a:xfrm>
            <a:off x="3466859" y="466964"/>
            <a:ext cx="4196741" cy="13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98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 idx="4294967295"/>
          </p:nvPr>
        </p:nvSpPr>
        <p:spPr>
          <a:xfrm>
            <a:off x="714375" y="260648"/>
            <a:ext cx="8106097" cy="692696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it-CH" altLang="it-CH" sz="3600" dirty="0"/>
              <a:t>LE DUE DIVISIONI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714375" y="1285875"/>
            <a:ext cx="2714625" cy="4854575"/>
            <a:chOff x="714375" y="1285875"/>
            <a:chExt cx="2714625" cy="4854575"/>
          </a:xfrm>
        </p:grpSpPr>
        <p:pic>
          <p:nvPicPr>
            <p:cNvPr id="2253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75" y="1785938"/>
              <a:ext cx="2714625" cy="435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2" name="CasellaDiTesto 7"/>
            <p:cNvSpPr txBox="1">
              <a:spLocks noChangeArrowheads="1"/>
            </p:cNvSpPr>
            <p:nvPr/>
          </p:nvSpPr>
          <p:spPr bwMode="auto">
            <a:xfrm>
              <a:off x="1000125" y="1285875"/>
              <a:ext cx="20716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CH" altLang="it-CH" sz="2000" b="1" dirty="0">
                  <a:latin typeface="Arial" charset="0"/>
                  <a:cs typeface="Arial" charset="0"/>
                </a:rPr>
                <a:t>Prima divisione</a:t>
              </a:r>
            </a:p>
          </p:txBody>
        </p:sp>
      </p:grpSp>
      <p:grpSp>
        <p:nvGrpSpPr>
          <p:cNvPr id="2" name="Gruppo 19"/>
          <p:cNvGrpSpPr>
            <a:grpSpLocks/>
          </p:cNvGrpSpPr>
          <p:nvPr/>
        </p:nvGrpSpPr>
        <p:grpSpPr bwMode="auto">
          <a:xfrm>
            <a:off x="5602288" y="1363663"/>
            <a:ext cx="2970212" cy="4779962"/>
            <a:chOff x="5530872" y="1314378"/>
            <a:chExt cx="2970218" cy="4780029"/>
          </a:xfrm>
        </p:grpSpPr>
        <p:pic>
          <p:nvPicPr>
            <p:cNvPr id="22542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872" y="1857364"/>
              <a:ext cx="2970218" cy="4237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3" name="CasellaDiTesto 8"/>
            <p:cNvSpPr txBox="1">
              <a:spLocks noChangeArrowheads="1"/>
            </p:cNvSpPr>
            <p:nvPr/>
          </p:nvSpPr>
          <p:spPr bwMode="auto">
            <a:xfrm>
              <a:off x="5786446" y="1314378"/>
              <a:ext cx="24288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CH" altLang="it-CH" sz="2000" b="1" dirty="0">
                  <a:latin typeface="Arial" charset="0"/>
                  <a:cs typeface="Arial" charset="0"/>
                </a:rPr>
                <a:t>Seconda divisione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074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305342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(Interfase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)</a:t>
            </a:r>
          </a:p>
          <a:p>
            <a:pPr algn="just"/>
            <a:endParaRPr lang="it-IT" sz="2400" dirty="0">
              <a:latin typeface="Century Schoolbook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Meiosi I : </a:t>
            </a:r>
          </a:p>
          <a:p>
            <a:pPr algn="just"/>
            <a:r>
              <a:rPr lang="it-IT" sz="2400" dirty="0">
                <a:latin typeface="Century Schoolbook" pitchFamily="18" charset="0"/>
              </a:rPr>
              <a:t>- </a:t>
            </a:r>
            <a:r>
              <a:rPr lang="it-IT" sz="2400" dirty="0">
                <a:solidFill>
                  <a:srgbClr val="FF0000"/>
                </a:solidFill>
                <a:latin typeface="Century Schoolbook" pitchFamily="18" charset="0"/>
              </a:rPr>
              <a:t>Profase I</a:t>
            </a:r>
          </a:p>
          <a:p>
            <a:pPr algn="just"/>
            <a:r>
              <a:rPr lang="it-IT" sz="2400" dirty="0">
                <a:latin typeface="Century Schoolbook" pitchFamily="18" charset="0"/>
              </a:rPr>
              <a:t>- Metafase I </a:t>
            </a:r>
          </a:p>
          <a:p>
            <a:pPr algn="just"/>
            <a:r>
              <a:rPr lang="it-IT" sz="2400" dirty="0">
                <a:latin typeface="Century Schoolbook" pitchFamily="18" charset="0"/>
              </a:rPr>
              <a:t>- Anafase I </a:t>
            </a:r>
          </a:p>
          <a:p>
            <a:pPr algn="just"/>
            <a:r>
              <a:rPr lang="it-IT" sz="2400" dirty="0">
                <a:latin typeface="Century Schoolbook" pitchFamily="18" charset="0"/>
              </a:rPr>
              <a:t>- Telofase I e Citodieresi </a:t>
            </a:r>
          </a:p>
          <a:p>
            <a:pPr algn="just"/>
            <a:endParaRPr lang="it-IT" sz="2400" dirty="0">
              <a:latin typeface="Century Schoolbook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Meiosi II : </a:t>
            </a:r>
          </a:p>
          <a:p>
            <a:pPr algn="just"/>
            <a:r>
              <a:rPr lang="it-IT" sz="2400" dirty="0">
                <a:latin typeface="Century Schoolbook" pitchFamily="18" charset="0"/>
              </a:rPr>
              <a:t>- Profase II</a:t>
            </a:r>
          </a:p>
          <a:p>
            <a:pPr algn="just"/>
            <a:r>
              <a:rPr lang="it-IT" sz="2400" dirty="0">
                <a:latin typeface="Century Schoolbook" pitchFamily="18" charset="0"/>
              </a:rPr>
              <a:t>- Metafase II </a:t>
            </a:r>
          </a:p>
          <a:p>
            <a:pPr algn="just"/>
            <a:r>
              <a:rPr lang="it-IT" sz="2400" dirty="0">
                <a:latin typeface="Century Schoolbook" pitchFamily="18" charset="0"/>
              </a:rPr>
              <a:t>- Anafase II </a:t>
            </a:r>
          </a:p>
          <a:p>
            <a:pPr algn="just"/>
            <a:r>
              <a:rPr lang="it-IT" sz="2400" dirty="0">
                <a:latin typeface="Century Schoolbook" pitchFamily="18" charset="0"/>
              </a:rPr>
              <a:t>- Telofase II e Citodieresi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259632" y="260649"/>
            <a:ext cx="7056784" cy="936104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FASI DELLA MEIOSI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37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07"/>
            <a:ext cx="8955390" cy="674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0" y="6021288"/>
            <a:ext cx="2411760" cy="288032"/>
          </a:xfrm>
          <a:prstGeom prst="rect">
            <a:avLst/>
          </a:prstGeom>
          <a:noFill/>
          <a:ln>
            <a:solidFill>
              <a:srgbClr val="960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049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6" y="188640"/>
            <a:ext cx="8631444" cy="648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068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71550"/>
            <a:ext cx="76200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8065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it-CH" sz="4000" dirty="0"/>
              <a:t>DIFFERENZE E ANALOGIE CON MITOSI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dirty="0"/>
              <a:t>MITOSI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CH" dirty="0"/>
              <a:t>Conserva corredo cromosomico</a:t>
            </a:r>
          </a:p>
          <a:p>
            <a:pPr marL="0" indent="0">
              <a:buNone/>
            </a:pPr>
            <a:endParaRPr lang="it-CH" dirty="0"/>
          </a:p>
          <a:p>
            <a:r>
              <a:rPr lang="it-CH" dirty="0"/>
              <a:t>Una divisione</a:t>
            </a:r>
          </a:p>
          <a:p>
            <a:pPr marL="0" indent="0">
              <a:buNone/>
            </a:pPr>
            <a:endParaRPr lang="it-CH" dirty="0"/>
          </a:p>
          <a:p>
            <a:r>
              <a:rPr lang="it-CH" dirty="0"/>
              <a:t>Conserva combinazioni genetiche	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CH" dirty="0"/>
              <a:t>MEIOSI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CH" dirty="0"/>
              <a:t>Riduce corredo</a:t>
            </a:r>
          </a:p>
          <a:p>
            <a:endParaRPr lang="it-CH" dirty="0"/>
          </a:p>
          <a:p>
            <a:pPr marL="0" indent="0">
              <a:buNone/>
            </a:pPr>
            <a:endParaRPr lang="it-CH" dirty="0"/>
          </a:p>
          <a:p>
            <a:r>
              <a:rPr lang="it-CH" dirty="0"/>
              <a:t>Due divisioni</a:t>
            </a:r>
          </a:p>
          <a:p>
            <a:pPr marL="0" indent="0">
              <a:buNone/>
            </a:pPr>
            <a:endParaRPr lang="it-CH" dirty="0"/>
          </a:p>
          <a:p>
            <a:r>
              <a:rPr lang="it-CH" dirty="0">
                <a:solidFill>
                  <a:srgbClr val="FF0000"/>
                </a:solidFill>
              </a:rPr>
              <a:t>Porta a nuove combinazioni genetiche</a:t>
            </a:r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48330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it-CH" sz="4000" dirty="0"/>
              <a:t>ORIGINE DELLA VARIABILITÀ GENETICA nella riproduzione sessuata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CH" dirty="0"/>
              <a:t>1. </a:t>
            </a:r>
            <a:r>
              <a:rPr lang="it-CH" dirty="0" err="1"/>
              <a:t>Crossing</a:t>
            </a:r>
            <a:r>
              <a:rPr lang="it-CH" dirty="0"/>
              <a:t>-over </a:t>
            </a:r>
          </a:p>
          <a:p>
            <a:pPr>
              <a:buNone/>
            </a:pPr>
            <a:r>
              <a:rPr lang="it-CH" dirty="0"/>
              <a:t>2. Assortimento indipendente</a:t>
            </a:r>
          </a:p>
          <a:p>
            <a:pPr>
              <a:buNone/>
            </a:pPr>
            <a:r>
              <a:rPr lang="it-CH" dirty="0"/>
              <a:t>3. Fecondazione</a:t>
            </a:r>
          </a:p>
        </p:txBody>
      </p:sp>
    </p:spTree>
    <p:extLst>
      <p:ext uri="{BB962C8B-B14F-4D97-AF65-F5344CB8AC3E}">
        <p14:creationId xmlns:p14="http://schemas.microsoft.com/office/powerpoint/2010/main" val="23690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CH" dirty="0"/>
              <a:t>Ciclo vitale uomo</a:t>
            </a:r>
          </a:p>
        </p:txBody>
      </p:sp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4638"/>
            <a:ext cx="4824536" cy="64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51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 idx="4294967295"/>
          </p:nvPr>
        </p:nvSpPr>
        <p:spPr>
          <a:xfrm>
            <a:off x="0" y="71438"/>
            <a:ext cx="8229600" cy="1143000"/>
          </a:xfrm>
        </p:spPr>
        <p:txBody>
          <a:bodyPr/>
          <a:lstStyle/>
          <a:p>
            <a:r>
              <a:rPr lang="it-CH" altLang="it-CH" dirty="0"/>
              <a:t>Meiosi</a:t>
            </a: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785938"/>
            <a:ext cx="2714625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CasellaDiTesto 7"/>
          <p:cNvSpPr txBox="1">
            <a:spLocks noChangeArrowheads="1"/>
          </p:cNvSpPr>
          <p:nvPr/>
        </p:nvSpPr>
        <p:spPr bwMode="auto">
          <a:xfrm>
            <a:off x="1000125" y="1285875"/>
            <a:ext cx="2071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CH" altLang="it-CH" sz="2000" b="1">
                <a:latin typeface="Arial" charset="0"/>
                <a:cs typeface="Arial" charset="0"/>
              </a:rPr>
              <a:t>Prima divisione</a:t>
            </a:r>
          </a:p>
        </p:txBody>
      </p:sp>
      <p:grpSp>
        <p:nvGrpSpPr>
          <p:cNvPr id="2" name="Gruppo 19"/>
          <p:cNvGrpSpPr>
            <a:grpSpLocks/>
          </p:cNvGrpSpPr>
          <p:nvPr/>
        </p:nvGrpSpPr>
        <p:grpSpPr bwMode="auto">
          <a:xfrm>
            <a:off x="5602288" y="1363663"/>
            <a:ext cx="2970212" cy="4779962"/>
            <a:chOff x="5530872" y="1314378"/>
            <a:chExt cx="2970218" cy="4780029"/>
          </a:xfrm>
        </p:grpSpPr>
        <p:pic>
          <p:nvPicPr>
            <p:cNvPr id="22542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872" y="1857364"/>
              <a:ext cx="2970218" cy="4237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3" name="CasellaDiTesto 8"/>
            <p:cNvSpPr txBox="1">
              <a:spLocks noChangeArrowheads="1"/>
            </p:cNvSpPr>
            <p:nvPr/>
          </p:nvSpPr>
          <p:spPr bwMode="auto">
            <a:xfrm>
              <a:off x="5786446" y="1314378"/>
              <a:ext cx="24288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CH" altLang="it-CH" sz="2000" b="1">
                  <a:latin typeface="Arial" charset="0"/>
                  <a:cs typeface="Arial" charset="0"/>
                </a:rPr>
                <a:t>Seconda divisione</a:t>
              </a:r>
            </a:p>
          </p:txBody>
        </p:sp>
      </p:grpSp>
      <p:sp>
        <p:nvSpPr>
          <p:cNvPr id="10" name="Ovale 9"/>
          <p:cNvSpPr/>
          <p:nvPr/>
        </p:nvSpPr>
        <p:spPr>
          <a:xfrm>
            <a:off x="1143000" y="1928813"/>
            <a:ext cx="1500188" cy="1071562"/>
          </a:xfrm>
          <a:prstGeom prst="ellipse">
            <a:avLst/>
          </a:prstGeom>
          <a:noFill/>
          <a:ln w="57150">
            <a:solidFill>
              <a:srgbClr val="C0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CH" sz="1800"/>
          </a:p>
        </p:txBody>
      </p:sp>
      <p:sp>
        <p:nvSpPr>
          <p:cNvPr id="11" name="Ovale 10"/>
          <p:cNvSpPr/>
          <p:nvPr/>
        </p:nvSpPr>
        <p:spPr>
          <a:xfrm>
            <a:off x="1071563" y="3071813"/>
            <a:ext cx="1643062" cy="928687"/>
          </a:xfrm>
          <a:prstGeom prst="ellipse">
            <a:avLst/>
          </a:prstGeom>
          <a:noFill/>
          <a:ln w="57150">
            <a:solidFill>
              <a:srgbClr val="C0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CH" sz="1800"/>
          </a:p>
        </p:txBody>
      </p:sp>
      <p:grpSp>
        <p:nvGrpSpPr>
          <p:cNvPr id="3" name="Gruppo 16"/>
          <p:cNvGrpSpPr>
            <a:grpSpLocks/>
          </p:cNvGrpSpPr>
          <p:nvPr/>
        </p:nvGrpSpPr>
        <p:grpSpPr bwMode="auto">
          <a:xfrm rot="-300678">
            <a:off x="2763838" y="1554163"/>
            <a:ext cx="2071687" cy="1214437"/>
            <a:chOff x="3857620" y="1071546"/>
            <a:chExt cx="2071702" cy="1214446"/>
          </a:xfrm>
        </p:grpSpPr>
        <p:sp>
          <p:nvSpPr>
            <p:cNvPr id="16" name="Freccia a destra 15"/>
            <p:cNvSpPr/>
            <p:nvPr/>
          </p:nvSpPr>
          <p:spPr>
            <a:xfrm rot="10800000">
              <a:off x="3857620" y="1071546"/>
              <a:ext cx="2071702" cy="1214446"/>
            </a:xfrm>
            <a:prstGeom prst="rightArrow">
              <a:avLst/>
            </a:prstGeom>
            <a:solidFill>
              <a:schemeClr val="accent1"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CH" sz="1800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4000496" y="1428736"/>
              <a:ext cx="1909497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2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</a:rPr>
                <a:t>Crossing-over</a:t>
              </a:r>
              <a:endParaRPr lang="it-CH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endParaRPr>
            </a:p>
          </p:txBody>
        </p:sp>
      </p:grpSp>
      <p:grpSp>
        <p:nvGrpSpPr>
          <p:cNvPr id="4" name="Gruppo 17"/>
          <p:cNvGrpSpPr>
            <a:grpSpLocks/>
          </p:cNvGrpSpPr>
          <p:nvPr/>
        </p:nvGrpSpPr>
        <p:grpSpPr bwMode="auto">
          <a:xfrm rot="467998">
            <a:off x="2879725" y="3148013"/>
            <a:ext cx="2122488" cy="1357312"/>
            <a:chOff x="3571868" y="3286124"/>
            <a:chExt cx="2122208" cy="1357322"/>
          </a:xfrm>
        </p:grpSpPr>
        <p:sp>
          <p:nvSpPr>
            <p:cNvPr id="15" name="Freccia a destra 14"/>
            <p:cNvSpPr/>
            <p:nvPr/>
          </p:nvSpPr>
          <p:spPr>
            <a:xfrm rot="10800000">
              <a:off x="3543279" y="3266280"/>
              <a:ext cx="2071415" cy="1357323"/>
            </a:xfrm>
            <a:prstGeom prst="rightArrow">
              <a:avLst/>
            </a:prstGeom>
            <a:solidFill>
              <a:schemeClr val="accent1"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CH" sz="1800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3786182" y="3571875"/>
              <a:ext cx="190789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CH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</a:rPr>
                <a:t>Assortimento </a:t>
              </a:r>
            </a:p>
            <a:p>
              <a:pPr algn="ctr">
                <a:defRPr/>
              </a:pPr>
              <a:r>
                <a:rPr lang="it-CH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</a:rPr>
                <a:t>indipendente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525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CROSSING</a:t>
            </a:r>
            <a:r>
              <a:rPr lang="it-CH" dirty="0"/>
              <a:t>-</a:t>
            </a:r>
            <a:r>
              <a:rPr kumimoji="0" lang="it-CH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</a:t>
            </a:r>
            <a:br>
              <a:rPr kumimoji="0" lang="it-CH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C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4" name="Picture 2" descr="https://encrypted-tbn2.gstatic.com/images?q=tbn:ANd9GcSFW5wtLLFcaFJON8PgW732SlqDLS_ZZZm-TSBi86CpYxDFIJL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84784"/>
            <a:ext cx="3973262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6484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sz="3200" dirty="0" err="1"/>
              <a:t>CROSSING</a:t>
            </a:r>
            <a:r>
              <a:rPr lang="it-CH" sz="3200" dirty="0"/>
              <a:t>-OVER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2800" dirty="0">
                <a:latin typeface="Century Schoolbook" pitchFamily="18" charset="0"/>
              </a:rPr>
              <a:t>scambio reciproco di segmenti di cromosomi</a:t>
            </a:r>
          </a:p>
          <a:p>
            <a:pPr algn="just"/>
            <a:r>
              <a:rPr lang="it-IT" sz="2800" dirty="0">
                <a:latin typeface="Century Schoolbook" pitchFamily="18" charset="0"/>
              </a:rPr>
              <a:t>In fase di tetradi</a:t>
            </a:r>
          </a:p>
          <a:p>
            <a:pPr algn="just"/>
            <a:r>
              <a:rPr lang="it-IT" sz="2800" dirty="0">
                <a:latin typeface="Century Schoolbook" pitchFamily="18" charset="0"/>
              </a:rPr>
              <a:t>Il punto dello scambio è detto chiasma</a:t>
            </a:r>
          </a:p>
          <a:p>
            <a:pPr algn="just"/>
            <a:r>
              <a:rPr lang="it-IT" sz="2800" dirty="0">
                <a:latin typeface="Century Schoolbook" pitchFamily="18" charset="0"/>
              </a:rPr>
              <a:t>avviene tra cromatidi omologhi non fratelli</a:t>
            </a:r>
          </a:p>
          <a:p>
            <a:pPr algn="just"/>
            <a:r>
              <a:rPr lang="it-IT" sz="2800" dirty="0">
                <a:latin typeface="Century Schoolbook" pitchFamily="18" charset="0"/>
              </a:rPr>
              <a:t>Spesso più eventi per coppia di omologhi (1-3)</a:t>
            </a:r>
          </a:p>
          <a:p>
            <a:pPr algn="just"/>
            <a:r>
              <a:rPr lang="it-IT" sz="2800" dirty="0">
                <a:latin typeface="Century Schoolbook" pitchFamily="18" charset="0"/>
              </a:rPr>
              <a:t>Casuale</a:t>
            </a:r>
          </a:p>
          <a:p>
            <a:pPr algn="just"/>
            <a:r>
              <a:rPr lang="it-IT" sz="2800" dirty="0">
                <a:latin typeface="Century Schoolbook" pitchFamily="18" charset="0"/>
              </a:rPr>
              <a:t>1 crossing over: tanti geni</a:t>
            </a:r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56474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EB7CF1B-D32F-4750-BC12-E47F53119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1133475"/>
            <a:ext cx="83153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23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385935" cy="480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700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6922715" cy="604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666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E21535-27B0-4240-A07A-CA7010ED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7D59893-D9D0-4CCB-9D71-D909ED329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710986" cy="3879006"/>
          </a:xfrm>
        </p:spPr>
      </p:pic>
    </p:spTree>
    <p:extLst>
      <p:ext uri="{BB962C8B-B14F-4D97-AF65-F5344CB8AC3E}">
        <p14:creationId xmlns:p14="http://schemas.microsoft.com/office/powerpoint/2010/main" val="1610654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3568" y="-27384"/>
            <a:ext cx="80648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RISULTATO DEL </a:t>
            </a:r>
            <a:r>
              <a:rPr lang="it-I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CROSSING-OVER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</a:t>
            </a:r>
          </a:p>
          <a:p>
            <a:endParaRPr lang="it-IT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423852" cy="498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537294" y="1556792"/>
            <a:ext cx="40671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dirty="0">
              <a:latin typeface="Century Schoolbook" pitchFamily="18" charset="0"/>
            </a:endParaRPr>
          </a:p>
          <a:p>
            <a:pPr algn="just"/>
            <a:r>
              <a:rPr lang="it-IT" dirty="0">
                <a:latin typeface="Century Schoolbook" pitchFamily="18" charset="0"/>
              </a:rPr>
              <a:t>cromosomi ricombinanti</a:t>
            </a:r>
          </a:p>
          <a:p>
            <a:pPr algn="just"/>
            <a:endParaRPr lang="it-IT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33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it-CH" dirty="0"/>
            </a:br>
            <a:r>
              <a:rPr lang="it-CH" dirty="0"/>
              <a:t>ASSORTIMENTO INDIPENDENTE DEI CROMOSOMI</a:t>
            </a:r>
            <a:br>
              <a:rPr lang="it-CH" dirty="0"/>
            </a:br>
            <a:endParaRPr lang="it-CH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66197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0</a:t>
            </a:r>
          </a:p>
        </p:txBody>
      </p:sp>
      <p:pic>
        <p:nvPicPr>
          <p:cNvPr id="196611" name="Picture 4" descr="08_16IndependentOrient_3-U"/>
          <p:cNvPicPr>
            <a:picLocks noChangeAspect="1" noChangeArrowheads="1"/>
          </p:cNvPicPr>
          <p:nvPr/>
        </p:nvPicPr>
        <p:blipFill rotWithShape="1">
          <a:blip r:embed="rId5" cstate="print"/>
          <a:srcRect b="66574"/>
          <a:stretch/>
        </p:blipFill>
        <p:spPr bwMode="auto">
          <a:xfrm>
            <a:off x="296863" y="581025"/>
            <a:ext cx="8548687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2" name="Text Box 5"/>
          <p:cNvSpPr txBox="1">
            <a:spLocks noChangeArrowheads="1"/>
          </p:cNvSpPr>
          <p:nvPr/>
        </p:nvSpPr>
        <p:spPr bwMode="auto">
          <a:xfrm>
            <a:off x="3259138" y="1336675"/>
            <a:ext cx="2697162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2000" b="1" dirty="0"/>
              <a:t>Due </a:t>
            </a:r>
            <a:r>
              <a:rPr lang="en-US" sz="2000" b="1" dirty="0" err="1"/>
              <a:t>configurazioni</a:t>
            </a:r>
            <a:endParaRPr lang="en-US" sz="2000" b="1" dirty="0"/>
          </a:p>
          <a:p>
            <a:pPr algn="ctr"/>
            <a:r>
              <a:rPr lang="en-US" sz="2000" b="1" dirty="0" err="1"/>
              <a:t>cromosomiche</a:t>
            </a:r>
            <a:r>
              <a:rPr lang="en-US" sz="2000" b="1" dirty="0"/>
              <a:t> </a:t>
            </a:r>
            <a:br>
              <a:rPr lang="en-US" sz="2000" b="1" dirty="0"/>
            </a:br>
            <a:r>
              <a:rPr lang="en-US" sz="2000" b="1" dirty="0" err="1"/>
              <a:t>ugualmente</a:t>
            </a:r>
            <a:r>
              <a:rPr lang="en-US" sz="2000" b="1" dirty="0"/>
              <a:t> </a:t>
            </a:r>
            <a:r>
              <a:rPr lang="en-US" sz="2000" b="1" dirty="0" err="1"/>
              <a:t>probabili</a:t>
            </a:r>
            <a:endParaRPr lang="en-US" sz="2000" b="1" dirty="0"/>
          </a:p>
          <a:p>
            <a:pPr algn="ctr"/>
            <a:r>
              <a:rPr lang="en-US" sz="2000" b="1" dirty="0"/>
              <a:t>(</a:t>
            </a:r>
            <a:r>
              <a:rPr lang="en-US" sz="2000" b="1" dirty="0" err="1"/>
              <a:t>metafase</a:t>
            </a:r>
            <a:r>
              <a:rPr lang="en-US" sz="2000" b="1" dirty="0"/>
              <a:t> I)</a:t>
            </a:r>
          </a:p>
        </p:txBody>
      </p:sp>
      <p:sp>
        <p:nvSpPr>
          <p:cNvPr id="196613" name="Text Box 6"/>
          <p:cNvSpPr txBox="1">
            <a:spLocks noChangeArrowheads="1"/>
          </p:cNvSpPr>
          <p:nvPr/>
        </p:nvSpPr>
        <p:spPr bwMode="auto">
          <a:xfrm>
            <a:off x="1255713" y="612775"/>
            <a:ext cx="1512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000" b="1"/>
              <a:t>Caso 1</a:t>
            </a:r>
          </a:p>
        </p:txBody>
      </p:sp>
      <p:sp>
        <p:nvSpPr>
          <p:cNvPr id="196614" name="Text Box 7"/>
          <p:cNvSpPr txBox="1">
            <a:spLocks noChangeArrowheads="1"/>
          </p:cNvSpPr>
          <p:nvPr/>
        </p:nvSpPr>
        <p:spPr bwMode="auto">
          <a:xfrm>
            <a:off x="6278563" y="615950"/>
            <a:ext cx="16891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000" b="1"/>
              <a:t>Caso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519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8E37A-354A-4569-A1AB-F8083006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pPr algn="l"/>
            <a:r>
              <a:rPr lang="it-CH" sz="3200" dirty="0"/>
              <a:t>Altri cicli vitali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F884A9-A45F-4995-B39D-7A1484B34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4" name="Picture 2" descr="Figura 12">
            <a:extLst>
              <a:ext uri="{FF2B5EF4-FFF2-40B4-BE49-F238E27FC236}">
                <a16:creationId xmlns:a16="http://schemas.microsoft.com/office/drawing/2014/main" id="{FE9A72DE-079A-4389-BF3D-F915BC17A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3698" r="78"/>
          <a:stretch/>
        </p:blipFill>
        <p:spPr bwMode="auto">
          <a:xfrm>
            <a:off x="315865" y="836712"/>
            <a:ext cx="8828135" cy="6927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5029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0</a:t>
            </a:r>
          </a:p>
        </p:txBody>
      </p:sp>
      <p:pic>
        <p:nvPicPr>
          <p:cNvPr id="196611" name="Picture 4" descr="08_16IndependentOrient_3-U"/>
          <p:cNvPicPr>
            <a:picLocks noChangeAspect="1" noChangeArrowheads="1"/>
          </p:cNvPicPr>
          <p:nvPr/>
        </p:nvPicPr>
        <p:blipFill rotWithShape="1">
          <a:blip r:embed="rId5" cstate="print"/>
          <a:srcRect b="33988"/>
          <a:stretch/>
        </p:blipFill>
        <p:spPr bwMode="auto">
          <a:xfrm>
            <a:off x="296863" y="581025"/>
            <a:ext cx="8548687" cy="37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2" name="Text Box 5"/>
          <p:cNvSpPr txBox="1">
            <a:spLocks noChangeArrowheads="1"/>
          </p:cNvSpPr>
          <p:nvPr/>
        </p:nvSpPr>
        <p:spPr bwMode="auto">
          <a:xfrm>
            <a:off x="3259138" y="1336675"/>
            <a:ext cx="2697162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2000" b="1"/>
              <a:t>Due configurazioni</a:t>
            </a:r>
          </a:p>
          <a:p>
            <a:pPr algn="ctr"/>
            <a:r>
              <a:rPr lang="en-US" sz="2000" b="1"/>
              <a:t>cromosomiche </a:t>
            </a:r>
            <a:br>
              <a:rPr lang="en-US" sz="2000" b="1"/>
            </a:br>
            <a:r>
              <a:rPr lang="en-US" sz="2000" b="1"/>
              <a:t>ugualmente probabili</a:t>
            </a:r>
          </a:p>
          <a:p>
            <a:pPr algn="ctr"/>
            <a:r>
              <a:rPr lang="en-US" sz="2000" b="1"/>
              <a:t>(metafase I)</a:t>
            </a:r>
          </a:p>
        </p:txBody>
      </p:sp>
      <p:sp>
        <p:nvSpPr>
          <p:cNvPr id="196613" name="Text Box 6"/>
          <p:cNvSpPr txBox="1">
            <a:spLocks noChangeArrowheads="1"/>
          </p:cNvSpPr>
          <p:nvPr/>
        </p:nvSpPr>
        <p:spPr bwMode="auto">
          <a:xfrm>
            <a:off x="1255713" y="612775"/>
            <a:ext cx="1512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000" b="1"/>
              <a:t>Caso 1</a:t>
            </a:r>
          </a:p>
        </p:txBody>
      </p:sp>
      <p:sp>
        <p:nvSpPr>
          <p:cNvPr id="196614" name="Text Box 7"/>
          <p:cNvSpPr txBox="1">
            <a:spLocks noChangeArrowheads="1"/>
          </p:cNvSpPr>
          <p:nvPr/>
        </p:nvSpPr>
        <p:spPr bwMode="auto">
          <a:xfrm>
            <a:off x="6278563" y="615950"/>
            <a:ext cx="16891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000" b="1"/>
              <a:t>Caso 2</a:t>
            </a:r>
          </a:p>
        </p:txBody>
      </p:sp>
      <p:sp>
        <p:nvSpPr>
          <p:cNvPr id="196615" name="Text Box 8"/>
          <p:cNvSpPr txBox="1">
            <a:spLocks noChangeArrowheads="1"/>
          </p:cNvSpPr>
          <p:nvPr/>
        </p:nvSpPr>
        <p:spPr bwMode="auto">
          <a:xfrm>
            <a:off x="3778250" y="3498850"/>
            <a:ext cx="16637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000" b="1"/>
              <a:t>Metafase </a:t>
            </a:r>
            <a:r>
              <a:rPr lang="en-US" sz="2000" b="1">
                <a:latin typeface="Times" pitchFamily="18" charset="0"/>
              </a:rPr>
              <a:t>II</a:t>
            </a:r>
            <a:endParaRPr lang="en-US" sz="2000" b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9D21D-55D9-4734-B0A1-18A8A43DC79A}" type="slidenum">
              <a:rPr lang="it-IT"/>
              <a:pPr>
                <a:defRPr/>
              </a:pPr>
              <a:t>30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627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0</a:t>
            </a:r>
          </a:p>
        </p:txBody>
      </p:sp>
      <p:pic>
        <p:nvPicPr>
          <p:cNvPr id="196611" name="Picture 4" descr="08_16IndependentOrient_3-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863" y="581025"/>
            <a:ext cx="8548687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2" name="Text Box 5"/>
          <p:cNvSpPr txBox="1">
            <a:spLocks noChangeArrowheads="1"/>
          </p:cNvSpPr>
          <p:nvPr/>
        </p:nvSpPr>
        <p:spPr bwMode="auto">
          <a:xfrm>
            <a:off x="3259138" y="1336675"/>
            <a:ext cx="2697162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2000" b="1"/>
              <a:t>Due configurazioni</a:t>
            </a:r>
          </a:p>
          <a:p>
            <a:pPr algn="ctr"/>
            <a:r>
              <a:rPr lang="en-US" sz="2000" b="1"/>
              <a:t>cromosomiche </a:t>
            </a:r>
            <a:br>
              <a:rPr lang="en-US" sz="2000" b="1"/>
            </a:br>
            <a:r>
              <a:rPr lang="en-US" sz="2000" b="1"/>
              <a:t>ugualmente probabili</a:t>
            </a:r>
          </a:p>
          <a:p>
            <a:pPr algn="ctr"/>
            <a:r>
              <a:rPr lang="en-US" sz="2000" b="1"/>
              <a:t>(metafase I)</a:t>
            </a:r>
          </a:p>
        </p:txBody>
      </p:sp>
      <p:sp>
        <p:nvSpPr>
          <p:cNvPr id="196613" name="Text Box 6"/>
          <p:cNvSpPr txBox="1">
            <a:spLocks noChangeArrowheads="1"/>
          </p:cNvSpPr>
          <p:nvPr/>
        </p:nvSpPr>
        <p:spPr bwMode="auto">
          <a:xfrm>
            <a:off x="1255713" y="612775"/>
            <a:ext cx="1512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000" b="1"/>
              <a:t>Caso 1</a:t>
            </a:r>
          </a:p>
        </p:txBody>
      </p:sp>
      <p:sp>
        <p:nvSpPr>
          <p:cNvPr id="196614" name="Text Box 7"/>
          <p:cNvSpPr txBox="1">
            <a:spLocks noChangeArrowheads="1"/>
          </p:cNvSpPr>
          <p:nvPr/>
        </p:nvSpPr>
        <p:spPr bwMode="auto">
          <a:xfrm>
            <a:off x="6278563" y="615950"/>
            <a:ext cx="16891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000" b="1"/>
              <a:t>Caso 2</a:t>
            </a:r>
          </a:p>
        </p:txBody>
      </p:sp>
      <p:sp>
        <p:nvSpPr>
          <p:cNvPr id="196615" name="Text Box 8"/>
          <p:cNvSpPr txBox="1">
            <a:spLocks noChangeArrowheads="1"/>
          </p:cNvSpPr>
          <p:nvPr/>
        </p:nvSpPr>
        <p:spPr bwMode="auto">
          <a:xfrm>
            <a:off x="3778250" y="3498850"/>
            <a:ext cx="16637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000" b="1"/>
              <a:t>Metafase </a:t>
            </a:r>
            <a:r>
              <a:rPr lang="en-US" sz="2000" b="1">
                <a:latin typeface="Times" pitchFamily="18" charset="0"/>
              </a:rPr>
              <a:t>II</a:t>
            </a:r>
            <a:endParaRPr lang="en-US" sz="2000" b="1"/>
          </a:p>
        </p:txBody>
      </p:sp>
      <p:sp>
        <p:nvSpPr>
          <p:cNvPr id="196616" name="Text Box 9"/>
          <p:cNvSpPr txBox="1">
            <a:spLocks noChangeArrowheads="1"/>
          </p:cNvSpPr>
          <p:nvPr/>
        </p:nvSpPr>
        <p:spPr bwMode="auto">
          <a:xfrm>
            <a:off x="301625" y="5859463"/>
            <a:ext cx="16637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/>
              <a:t>Combinazione 1</a:t>
            </a:r>
          </a:p>
        </p:txBody>
      </p:sp>
      <p:sp>
        <p:nvSpPr>
          <p:cNvPr id="196617" name="Text Box 10"/>
          <p:cNvSpPr txBox="1">
            <a:spLocks noChangeArrowheads="1"/>
          </p:cNvSpPr>
          <p:nvPr/>
        </p:nvSpPr>
        <p:spPr bwMode="auto">
          <a:xfrm>
            <a:off x="3778250" y="4938713"/>
            <a:ext cx="16637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000" b="1"/>
              <a:t>Gameti</a:t>
            </a:r>
          </a:p>
        </p:txBody>
      </p:sp>
      <p:sp>
        <p:nvSpPr>
          <p:cNvPr id="196618" name="AutoShape 11"/>
          <p:cNvSpPr>
            <a:spLocks/>
          </p:cNvSpPr>
          <p:nvPr/>
        </p:nvSpPr>
        <p:spPr bwMode="auto">
          <a:xfrm rot="-5400000">
            <a:off x="1057275" y="4962526"/>
            <a:ext cx="200025" cy="1549400"/>
          </a:xfrm>
          <a:prstGeom prst="leftBrace">
            <a:avLst>
              <a:gd name="adj1" fmla="val 6455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619" name="Text Box 12"/>
          <p:cNvSpPr txBox="1">
            <a:spLocks noChangeArrowheads="1"/>
          </p:cNvSpPr>
          <p:nvPr/>
        </p:nvSpPr>
        <p:spPr bwMode="auto">
          <a:xfrm>
            <a:off x="2127250" y="5856288"/>
            <a:ext cx="16637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/>
              <a:t>Combinazione 2</a:t>
            </a:r>
          </a:p>
        </p:txBody>
      </p:sp>
      <p:sp>
        <p:nvSpPr>
          <p:cNvPr id="196620" name="AutoShape 13"/>
          <p:cNvSpPr>
            <a:spLocks/>
          </p:cNvSpPr>
          <p:nvPr/>
        </p:nvSpPr>
        <p:spPr bwMode="auto">
          <a:xfrm rot="-5400000">
            <a:off x="2790825" y="4959351"/>
            <a:ext cx="200025" cy="1549400"/>
          </a:xfrm>
          <a:prstGeom prst="leftBrace">
            <a:avLst>
              <a:gd name="adj1" fmla="val 6455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621" name="Text Box 14"/>
          <p:cNvSpPr txBox="1">
            <a:spLocks noChangeArrowheads="1"/>
          </p:cNvSpPr>
          <p:nvPr/>
        </p:nvSpPr>
        <p:spPr bwMode="auto">
          <a:xfrm>
            <a:off x="5324475" y="5864225"/>
            <a:ext cx="16637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/>
              <a:t>Combinazione 3</a:t>
            </a:r>
          </a:p>
        </p:txBody>
      </p:sp>
      <p:sp>
        <p:nvSpPr>
          <p:cNvPr id="196622" name="AutoShape 15"/>
          <p:cNvSpPr>
            <a:spLocks/>
          </p:cNvSpPr>
          <p:nvPr/>
        </p:nvSpPr>
        <p:spPr bwMode="auto">
          <a:xfrm rot="-5400000">
            <a:off x="6111875" y="4967288"/>
            <a:ext cx="200025" cy="1549400"/>
          </a:xfrm>
          <a:prstGeom prst="leftBrace">
            <a:avLst>
              <a:gd name="adj1" fmla="val 6455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623" name="Text Box 16"/>
          <p:cNvSpPr txBox="1">
            <a:spLocks noChangeArrowheads="1"/>
          </p:cNvSpPr>
          <p:nvPr/>
        </p:nvSpPr>
        <p:spPr bwMode="auto">
          <a:xfrm>
            <a:off x="7181850" y="5861050"/>
            <a:ext cx="16637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/>
              <a:t>Combinazione 4</a:t>
            </a:r>
          </a:p>
        </p:txBody>
      </p:sp>
      <p:sp>
        <p:nvSpPr>
          <p:cNvPr id="196624" name="AutoShape 17"/>
          <p:cNvSpPr>
            <a:spLocks/>
          </p:cNvSpPr>
          <p:nvPr/>
        </p:nvSpPr>
        <p:spPr bwMode="auto">
          <a:xfrm rot="-5400000">
            <a:off x="7859713" y="4949825"/>
            <a:ext cx="200025" cy="1577975"/>
          </a:xfrm>
          <a:prstGeom prst="leftBrace">
            <a:avLst>
              <a:gd name="adj1" fmla="val 6574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9D21D-55D9-4734-B0A1-18A8A43DC79A}" type="slidenum">
              <a:rPr lang="it-IT"/>
              <a:pPr>
                <a:defRPr/>
              </a:pPr>
              <a:t>31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7205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sz="3600" dirty="0"/>
              <a:t>ASSORTIMENTO INDIPENDENTE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lvl="1" indent="-34925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it-IT" dirty="0"/>
              <a:t>casualità della disposizione dei cromosomi</a:t>
            </a:r>
            <a:endParaRPr lang="en-US" dirty="0"/>
          </a:p>
          <a:p>
            <a:pPr marL="463550" lvl="1" indent="-34925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endParaRPr lang="en-US" dirty="0"/>
          </a:p>
          <a:p>
            <a:pPr marL="463550" lvl="1" indent="-34925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it-IT" dirty="0"/>
              <a:t>numero totale di combinazioni di cromosomi che la meiosi può produrre nei gameti è </a:t>
            </a:r>
            <a:r>
              <a:rPr lang="it-IT" dirty="0">
                <a:solidFill>
                  <a:srgbClr val="FF0000"/>
                </a:solidFill>
              </a:rPr>
              <a:t>2</a:t>
            </a:r>
            <a:r>
              <a:rPr lang="it-IT" i="1" baseline="30000" dirty="0">
                <a:solidFill>
                  <a:srgbClr val="FF0000"/>
                </a:solidFill>
              </a:rPr>
              <a:t>n</a:t>
            </a:r>
            <a:r>
              <a:rPr lang="it-IT" dirty="0"/>
              <a:t>, dove </a:t>
            </a:r>
            <a:r>
              <a:rPr lang="it-IT" i="1" dirty="0"/>
              <a:t>n</a:t>
            </a:r>
            <a:r>
              <a:rPr lang="it-IT" dirty="0"/>
              <a:t> corrisponde al numero aploide di cromosomi</a:t>
            </a:r>
          </a:p>
          <a:p>
            <a:pPr marL="463550" lvl="1" indent="-34925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None/>
            </a:pPr>
            <a:endParaRPr lang="it-IT" dirty="0"/>
          </a:p>
          <a:p>
            <a:r>
              <a:rPr lang="it-CH" sz="2000" dirty="0"/>
              <a:t>CON 23 COPPIE </a:t>
            </a:r>
            <a:r>
              <a:rPr lang="it-CH" sz="2000" dirty="0" err="1"/>
              <a:t>DI</a:t>
            </a:r>
            <a:r>
              <a:rPr lang="it-CH" sz="2000" dirty="0"/>
              <a:t> CROMOSOMI 223 = 8,4 MILIONI </a:t>
            </a:r>
            <a:r>
              <a:rPr lang="it-CH" sz="2000" dirty="0" err="1"/>
              <a:t>DI</a:t>
            </a:r>
            <a:r>
              <a:rPr lang="it-CH" sz="2000" dirty="0"/>
              <a:t> TIPI </a:t>
            </a:r>
            <a:r>
              <a:rPr lang="it-CH" sz="2000" dirty="0" err="1"/>
              <a:t>DI</a:t>
            </a:r>
            <a:r>
              <a:rPr lang="it-CH" sz="2000" dirty="0"/>
              <a:t> GAMETI</a:t>
            </a:r>
          </a:p>
          <a:p>
            <a:pPr marL="1146175" lvl="2" indent="-33655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Tx/>
              <a:buChar char="–"/>
            </a:pPr>
            <a:endParaRPr lang="en-US" dirty="0"/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4774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CH" dirty="0"/>
              <a:t>FECONDAZIONE CASUALE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CH" sz="2000" dirty="0"/>
              <a:t>8,4 MILIONI DI TIPI DI GAMETI MASCHILI POSSONO</a:t>
            </a:r>
          </a:p>
          <a:p>
            <a:pPr>
              <a:buNone/>
            </a:pPr>
            <a:r>
              <a:rPr lang="it-CH" sz="2000" dirty="0"/>
              <a:t>	FECONDARE 8,4 MILIONI DI TIPI DI GAMETI FEMMINILI</a:t>
            </a:r>
          </a:p>
          <a:p>
            <a:pPr>
              <a:buNone/>
            </a:pPr>
            <a:endParaRPr lang="it-CH" sz="2000" dirty="0"/>
          </a:p>
          <a:p>
            <a:r>
              <a:rPr lang="it-CH" sz="2000" dirty="0"/>
              <a:t>SETTANTAMILA MILIARDI </a:t>
            </a:r>
            <a:r>
              <a:rPr lang="it-CH" sz="2000" dirty="0" err="1"/>
              <a:t>DI</a:t>
            </a:r>
            <a:r>
              <a:rPr lang="it-CH" sz="2000" dirty="0"/>
              <a:t> COMBINAZIONI</a:t>
            </a:r>
          </a:p>
        </p:txBody>
      </p:sp>
    </p:spTree>
    <p:extLst>
      <p:ext uri="{BB962C8B-B14F-4D97-AF65-F5344CB8AC3E}">
        <p14:creationId xmlns:p14="http://schemas.microsoft.com/office/powerpoint/2010/main" val="9916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723900" y="260648"/>
            <a:ext cx="8305800" cy="7299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QUADRO RIASSUNTIVO DELLE DIFFERENZE TRA MITOSI E MEIOSI</a:t>
            </a:r>
            <a:endParaRPr lang="it-I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4114800" y="1143000"/>
            <a:ext cx="0" cy="541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" y="1804988"/>
            <a:ext cx="8591550" cy="1065212"/>
            <a:chOff x="48" y="960"/>
            <a:chExt cx="5412" cy="671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216" y="1008"/>
              <a:ext cx="2244" cy="528"/>
              <a:chOff x="3216" y="1008"/>
              <a:chExt cx="2244" cy="528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3216" y="1120"/>
                <a:ext cx="718" cy="239"/>
                <a:chOff x="3694" y="1055"/>
                <a:chExt cx="864" cy="335"/>
              </a:xfrm>
            </p:grpSpPr>
            <p:sp>
              <p:nvSpPr>
                <p:cNvPr id="35947" name="AutoShape 10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3894" y="929"/>
                  <a:ext cx="87" cy="486"/>
                </a:xfrm>
                <a:prstGeom prst="can">
                  <a:avLst>
                    <a:gd name="adj" fmla="val 139655"/>
                  </a:avLst>
                </a:prstGeom>
                <a:pattFill prst="trellis">
                  <a:fgClr>
                    <a:srgbClr val="FF060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48" name="AutoShape 11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3893" y="1045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FF060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49" name="AutoShape 12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4268" y="934"/>
                  <a:ext cx="85" cy="476"/>
                </a:xfrm>
                <a:prstGeom prst="can">
                  <a:avLst>
                    <a:gd name="adj" fmla="val 140000"/>
                  </a:avLst>
                </a:prstGeom>
                <a:pattFill prst="trellis">
                  <a:fgClr>
                    <a:srgbClr val="FF060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50" name="AutoShape 13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4271" y="1046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FF060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51" name="Oval 14"/>
                <p:cNvSpPr>
                  <a:spLocks noChangeArrowheads="1"/>
                </p:cNvSpPr>
                <p:nvPr/>
              </p:nvSpPr>
              <p:spPr bwMode="auto">
                <a:xfrm rot="5410373">
                  <a:off x="3932" y="1196"/>
                  <a:ext cx="335" cy="5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</p:grpSp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3218" y="1297"/>
                <a:ext cx="718" cy="239"/>
                <a:chOff x="3694" y="1280"/>
                <a:chExt cx="864" cy="335"/>
              </a:xfrm>
            </p:grpSpPr>
            <p:sp>
              <p:nvSpPr>
                <p:cNvPr id="35942" name="AutoShape 16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3894" y="1154"/>
                  <a:ext cx="87" cy="486"/>
                </a:xfrm>
                <a:prstGeom prst="can">
                  <a:avLst>
                    <a:gd name="adj" fmla="val 139655"/>
                  </a:avLst>
                </a:prstGeom>
                <a:pattFill prst="trellis">
                  <a:fgClr>
                    <a:srgbClr val="000000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43" name="AutoShape 17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3893" y="1270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000000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44" name="AutoShape 18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4268" y="1159"/>
                  <a:ext cx="85" cy="476"/>
                </a:xfrm>
                <a:prstGeom prst="can">
                  <a:avLst>
                    <a:gd name="adj" fmla="val 140000"/>
                  </a:avLst>
                </a:prstGeom>
                <a:pattFill prst="trellis">
                  <a:fgClr>
                    <a:srgbClr val="000000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45" name="AutoShape 19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4271" y="1271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000000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46" name="Oval 20"/>
                <p:cNvSpPr>
                  <a:spLocks noChangeArrowheads="1"/>
                </p:cNvSpPr>
                <p:nvPr/>
              </p:nvSpPr>
              <p:spPr bwMode="auto">
                <a:xfrm rot="5410373">
                  <a:off x="3932" y="1421"/>
                  <a:ext cx="335" cy="5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</p:grpSp>
          <p:sp>
            <p:nvSpPr>
              <p:cNvPr id="35941" name="Text Box 21"/>
              <p:cNvSpPr txBox="1">
                <a:spLocks noChangeArrowheads="1"/>
              </p:cNvSpPr>
              <p:nvPr/>
            </p:nvSpPr>
            <p:spPr bwMode="auto">
              <a:xfrm>
                <a:off x="4095" y="1008"/>
                <a:ext cx="1365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400" b="1">
                    <a:latin typeface="Century Schoolbook" pitchFamily="18" charset="0"/>
                  </a:rPr>
                  <a:t>Gli omologhi si </a:t>
                </a:r>
              </a:p>
              <a:p>
                <a:r>
                  <a:rPr lang="en-US" sz="1400" b="1">
                    <a:latin typeface="Century Schoolbook" pitchFamily="18" charset="0"/>
                  </a:rPr>
                  <a:t>appaiano in profase I</a:t>
                </a:r>
              </a:p>
            </p:txBody>
          </p:sp>
        </p:grp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48" y="960"/>
              <a:ext cx="1918" cy="671"/>
              <a:chOff x="48" y="960"/>
              <a:chExt cx="1918" cy="671"/>
            </a:xfrm>
          </p:grpSpPr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1248" y="960"/>
                <a:ext cx="718" cy="239"/>
                <a:chOff x="1246" y="1007"/>
                <a:chExt cx="864" cy="335"/>
              </a:xfrm>
            </p:grpSpPr>
            <p:sp>
              <p:nvSpPr>
                <p:cNvPr id="35934" name="AutoShape 24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1446" y="881"/>
                  <a:ext cx="87" cy="486"/>
                </a:xfrm>
                <a:prstGeom prst="can">
                  <a:avLst>
                    <a:gd name="adj" fmla="val 139655"/>
                  </a:avLst>
                </a:prstGeom>
                <a:pattFill prst="trellis">
                  <a:fgClr>
                    <a:srgbClr val="FF060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35" name="AutoShape 25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1445" y="997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FF060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36" name="AutoShape 26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1820" y="886"/>
                  <a:ext cx="85" cy="476"/>
                </a:xfrm>
                <a:prstGeom prst="can">
                  <a:avLst>
                    <a:gd name="adj" fmla="val 140000"/>
                  </a:avLst>
                </a:prstGeom>
                <a:pattFill prst="trellis">
                  <a:fgClr>
                    <a:srgbClr val="FF060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37" name="AutoShape 27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1823" y="998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FF060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38" name="Oval 28"/>
                <p:cNvSpPr>
                  <a:spLocks noChangeArrowheads="1"/>
                </p:cNvSpPr>
                <p:nvPr/>
              </p:nvSpPr>
              <p:spPr bwMode="auto">
                <a:xfrm rot="5410373">
                  <a:off x="1484" y="1148"/>
                  <a:ext cx="335" cy="5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</p:grpSp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>
                <a:off x="1248" y="1392"/>
                <a:ext cx="718" cy="239"/>
                <a:chOff x="1246" y="1488"/>
                <a:chExt cx="864" cy="335"/>
              </a:xfrm>
            </p:grpSpPr>
            <p:sp>
              <p:nvSpPr>
                <p:cNvPr id="35929" name="AutoShape 30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1446" y="1362"/>
                  <a:ext cx="87" cy="486"/>
                </a:xfrm>
                <a:prstGeom prst="can">
                  <a:avLst>
                    <a:gd name="adj" fmla="val 139655"/>
                  </a:avLst>
                </a:prstGeom>
                <a:pattFill prst="trellis">
                  <a:fgClr>
                    <a:srgbClr val="000000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30" name="AutoShape 31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1445" y="1478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000000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31" name="AutoShape 32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1820" y="1367"/>
                  <a:ext cx="85" cy="476"/>
                </a:xfrm>
                <a:prstGeom prst="can">
                  <a:avLst>
                    <a:gd name="adj" fmla="val 140000"/>
                  </a:avLst>
                </a:prstGeom>
                <a:pattFill prst="trellis">
                  <a:fgClr>
                    <a:srgbClr val="000000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32" name="AutoShape 33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1823" y="1479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000000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33" name="Oval 34"/>
                <p:cNvSpPr>
                  <a:spLocks noChangeArrowheads="1"/>
                </p:cNvSpPr>
                <p:nvPr/>
              </p:nvSpPr>
              <p:spPr bwMode="auto">
                <a:xfrm rot="5410373">
                  <a:off x="1484" y="1629"/>
                  <a:ext cx="335" cy="5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</p:grpSp>
          <p:sp>
            <p:nvSpPr>
              <p:cNvPr id="35928" name="Text Box 35"/>
              <p:cNvSpPr txBox="1">
                <a:spLocks noChangeArrowheads="1"/>
              </p:cNvSpPr>
              <p:nvPr/>
            </p:nvSpPr>
            <p:spPr bwMode="auto">
              <a:xfrm>
                <a:off x="48" y="1000"/>
                <a:ext cx="1285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400" b="1">
                    <a:latin typeface="Century Schoolbook" pitchFamily="18" charset="0"/>
                  </a:rPr>
                  <a:t>Gli omologhi non si </a:t>
                </a:r>
              </a:p>
              <a:p>
                <a:r>
                  <a:rPr lang="en-US" sz="1400" b="1">
                    <a:latin typeface="Century Schoolbook" pitchFamily="18" charset="0"/>
                  </a:rPr>
                  <a:t>appaiano</a:t>
                </a:r>
              </a:p>
            </p:txBody>
          </p:sp>
        </p:grp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914400" y="2895600"/>
            <a:ext cx="7867650" cy="838200"/>
            <a:chOff x="576" y="1680"/>
            <a:chExt cx="4956" cy="528"/>
          </a:xfrm>
        </p:grpSpPr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3217" y="1680"/>
              <a:ext cx="2315" cy="528"/>
              <a:chOff x="3217" y="1680"/>
              <a:chExt cx="2315" cy="528"/>
            </a:xfrm>
          </p:grpSpPr>
          <p:grpSp>
            <p:nvGrpSpPr>
              <p:cNvPr id="11" name="Group 38"/>
              <p:cNvGrpSpPr>
                <a:grpSpLocks/>
              </p:cNvGrpSpPr>
              <p:nvPr/>
            </p:nvGrpSpPr>
            <p:grpSpPr bwMode="auto">
              <a:xfrm>
                <a:off x="3217" y="1728"/>
                <a:ext cx="718" cy="240"/>
                <a:chOff x="3695" y="1871"/>
                <a:chExt cx="864" cy="336"/>
              </a:xfrm>
            </p:grpSpPr>
            <p:sp>
              <p:nvSpPr>
                <p:cNvPr id="35918" name="AutoShape 39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3895" y="1745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FF060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19" name="AutoShape 40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3894" y="1862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FF060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20" name="AutoShape 41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4268" y="1751"/>
                  <a:ext cx="86" cy="476"/>
                </a:xfrm>
                <a:prstGeom prst="can">
                  <a:avLst>
                    <a:gd name="adj" fmla="val 138372"/>
                  </a:avLst>
                </a:prstGeom>
                <a:pattFill prst="trellis">
                  <a:fgClr>
                    <a:srgbClr val="FF060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21" name="AutoShape 42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4272" y="1864"/>
                  <a:ext cx="87" cy="486"/>
                </a:xfrm>
                <a:prstGeom prst="can">
                  <a:avLst>
                    <a:gd name="adj" fmla="val 139655"/>
                  </a:avLst>
                </a:prstGeom>
                <a:pattFill prst="trellis">
                  <a:fgClr>
                    <a:srgbClr val="FF060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22" name="Oval 43"/>
                <p:cNvSpPr>
                  <a:spLocks noChangeArrowheads="1"/>
                </p:cNvSpPr>
                <p:nvPr/>
              </p:nvSpPr>
              <p:spPr bwMode="auto">
                <a:xfrm rot="5410373">
                  <a:off x="3933" y="2012"/>
                  <a:ext cx="336" cy="5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23" name="Oval 44" descr="Trellis"/>
                <p:cNvSpPr>
                  <a:spLocks noChangeArrowheads="1"/>
                </p:cNvSpPr>
                <p:nvPr/>
              </p:nvSpPr>
              <p:spPr bwMode="auto">
                <a:xfrm>
                  <a:off x="3696" y="2064"/>
                  <a:ext cx="270" cy="88"/>
                </a:xfrm>
                <a:prstGeom prst="ellipse">
                  <a:avLst/>
                </a:prstGeom>
                <a:pattFill prst="trellis">
                  <a:fgClr>
                    <a:schemeClr val="tx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</p:grpSp>
          <p:grpSp>
            <p:nvGrpSpPr>
              <p:cNvPr id="12" name="Group 45"/>
              <p:cNvGrpSpPr>
                <a:grpSpLocks/>
              </p:cNvGrpSpPr>
              <p:nvPr/>
            </p:nvGrpSpPr>
            <p:grpSpPr bwMode="auto">
              <a:xfrm>
                <a:off x="3218" y="1968"/>
                <a:ext cx="718" cy="240"/>
                <a:chOff x="3695" y="2159"/>
                <a:chExt cx="864" cy="336"/>
              </a:xfrm>
            </p:grpSpPr>
            <p:sp>
              <p:nvSpPr>
                <p:cNvPr id="35912" name="AutoShape 46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3895" y="2033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000000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13" name="AutoShape 47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3894" y="2150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000000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14" name="AutoShape 48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4269" y="2038"/>
                  <a:ext cx="86" cy="476"/>
                </a:xfrm>
                <a:prstGeom prst="can">
                  <a:avLst>
                    <a:gd name="adj" fmla="val 138372"/>
                  </a:avLst>
                </a:prstGeom>
                <a:pattFill prst="trellis">
                  <a:fgClr>
                    <a:srgbClr val="000000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15" name="AutoShape 49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4272" y="2151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000000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16" name="Oval 50"/>
                <p:cNvSpPr>
                  <a:spLocks noChangeArrowheads="1"/>
                </p:cNvSpPr>
                <p:nvPr/>
              </p:nvSpPr>
              <p:spPr bwMode="auto">
                <a:xfrm rot="5410373">
                  <a:off x="3933" y="2300"/>
                  <a:ext cx="336" cy="5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17" name="Oval 51" descr="Trellis"/>
                <p:cNvSpPr>
                  <a:spLocks noChangeArrowheads="1"/>
                </p:cNvSpPr>
                <p:nvPr/>
              </p:nvSpPr>
              <p:spPr bwMode="auto">
                <a:xfrm>
                  <a:off x="3696" y="2240"/>
                  <a:ext cx="270" cy="88"/>
                </a:xfrm>
                <a:prstGeom prst="ellipse">
                  <a:avLst/>
                </a:prstGeom>
                <a:pattFill prst="trellis">
                  <a:fgClr>
                    <a:srgbClr val="FF060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</p:grpSp>
          <p:sp>
            <p:nvSpPr>
              <p:cNvPr id="35911" name="Text Box 52"/>
              <p:cNvSpPr txBox="1">
                <a:spLocks noChangeArrowheads="1"/>
              </p:cNvSpPr>
              <p:nvPr/>
            </p:nvSpPr>
            <p:spPr bwMode="auto">
              <a:xfrm>
                <a:off x="3976" y="1680"/>
                <a:ext cx="1556" cy="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400" b="1">
                    <a:latin typeface="Century Schoolbook" pitchFamily="18" charset="0"/>
                  </a:rPr>
                  <a:t>Si verifica almeno un</a:t>
                </a:r>
              </a:p>
              <a:p>
                <a:r>
                  <a:rPr lang="en-US" sz="1400" b="1">
                    <a:latin typeface="Century Schoolbook" pitchFamily="18" charset="0"/>
                  </a:rPr>
                  <a:t>crossing over per coppia</a:t>
                </a:r>
              </a:p>
              <a:p>
                <a:r>
                  <a:rPr lang="en-US" sz="1400" b="1">
                    <a:latin typeface="Century Schoolbook" pitchFamily="18" charset="0"/>
                  </a:rPr>
                  <a:t>di omologhi</a:t>
                </a:r>
              </a:p>
            </p:txBody>
          </p:sp>
        </p:grpSp>
        <p:sp>
          <p:nvSpPr>
            <p:cNvPr id="35908" name="Text Box 53"/>
            <p:cNvSpPr txBox="1">
              <a:spLocks noChangeArrowheads="1"/>
            </p:cNvSpPr>
            <p:nvPr/>
          </p:nvSpPr>
          <p:spPr bwMode="auto">
            <a:xfrm>
              <a:off x="576" y="1850"/>
              <a:ext cx="146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b="1">
                  <a:latin typeface="Century Schoolbook" pitchFamily="18" charset="0"/>
                </a:rPr>
                <a:t>Il crossing over  e’ raro</a:t>
              </a:r>
            </a:p>
          </p:txBody>
        </p:sp>
      </p:grpSp>
      <p:grpSp>
        <p:nvGrpSpPr>
          <p:cNvPr id="13" name="Group 54"/>
          <p:cNvGrpSpPr>
            <a:grpSpLocks/>
          </p:cNvGrpSpPr>
          <p:nvPr/>
        </p:nvGrpSpPr>
        <p:grpSpPr bwMode="auto">
          <a:xfrm>
            <a:off x="76200" y="3857625"/>
            <a:ext cx="9134475" cy="1895475"/>
            <a:chOff x="48" y="2256"/>
            <a:chExt cx="5754" cy="1194"/>
          </a:xfrm>
        </p:grpSpPr>
        <p:grpSp>
          <p:nvGrpSpPr>
            <p:cNvPr id="14" name="Group 55"/>
            <p:cNvGrpSpPr>
              <a:grpSpLocks/>
            </p:cNvGrpSpPr>
            <p:nvPr/>
          </p:nvGrpSpPr>
          <p:grpSpPr bwMode="auto">
            <a:xfrm>
              <a:off x="3168" y="2256"/>
              <a:ext cx="2634" cy="1194"/>
              <a:chOff x="3168" y="2256"/>
              <a:chExt cx="2634" cy="1194"/>
            </a:xfrm>
          </p:grpSpPr>
          <p:grpSp>
            <p:nvGrpSpPr>
              <p:cNvPr id="15" name="Group 56"/>
              <p:cNvGrpSpPr>
                <a:grpSpLocks/>
              </p:cNvGrpSpPr>
              <p:nvPr/>
            </p:nvGrpSpPr>
            <p:grpSpPr bwMode="auto">
              <a:xfrm>
                <a:off x="3168" y="3024"/>
                <a:ext cx="718" cy="240"/>
                <a:chOff x="3695" y="2159"/>
                <a:chExt cx="864" cy="336"/>
              </a:xfrm>
            </p:grpSpPr>
            <p:sp>
              <p:nvSpPr>
                <p:cNvPr id="35901" name="AutoShape 57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3895" y="2033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000000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02" name="AutoShape 58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3894" y="2150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000000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03" name="AutoShape 59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4269" y="2038"/>
                  <a:ext cx="86" cy="476"/>
                </a:xfrm>
                <a:prstGeom prst="can">
                  <a:avLst>
                    <a:gd name="adj" fmla="val 138372"/>
                  </a:avLst>
                </a:prstGeom>
                <a:pattFill prst="trellis">
                  <a:fgClr>
                    <a:srgbClr val="000000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04" name="AutoShape 60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4272" y="2151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000000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05" name="Oval 61"/>
                <p:cNvSpPr>
                  <a:spLocks noChangeArrowheads="1"/>
                </p:cNvSpPr>
                <p:nvPr/>
              </p:nvSpPr>
              <p:spPr bwMode="auto">
                <a:xfrm rot="5410373">
                  <a:off x="3933" y="2300"/>
                  <a:ext cx="336" cy="5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06" name="Oval 62" descr="Trellis"/>
                <p:cNvSpPr>
                  <a:spLocks noChangeArrowheads="1"/>
                </p:cNvSpPr>
                <p:nvPr/>
              </p:nvSpPr>
              <p:spPr bwMode="auto">
                <a:xfrm>
                  <a:off x="3696" y="2240"/>
                  <a:ext cx="270" cy="88"/>
                </a:xfrm>
                <a:prstGeom prst="ellipse">
                  <a:avLst/>
                </a:prstGeom>
                <a:pattFill prst="trellis">
                  <a:fgClr>
                    <a:srgbClr val="FF060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</p:grpSp>
          <p:grpSp>
            <p:nvGrpSpPr>
              <p:cNvPr id="16" name="Group 63"/>
              <p:cNvGrpSpPr>
                <a:grpSpLocks/>
              </p:cNvGrpSpPr>
              <p:nvPr/>
            </p:nvGrpSpPr>
            <p:grpSpPr bwMode="auto">
              <a:xfrm>
                <a:off x="4080" y="3312"/>
                <a:ext cx="718" cy="138"/>
                <a:chOff x="2645" y="2591"/>
                <a:chExt cx="864" cy="192"/>
              </a:xfrm>
            </p:grpSpPr>
            <p:sp>
              <p:nvSpPr>
                <p:cNvPr id="35898" name="AutoShape 64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2844" y="2439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000000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899" name="AutoShape 65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3222" y="2440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000000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900" name="Oval 66"/>
                <p:cNvSpPr>
                  <a:spLocks noChangeArrowheads="1"/>
                </p:cNvSpPr>
                <p:nvPr/>
              </p:nvSpPr>
              <p:spPr bwMode="auto">
                <a:xfrm rot="5410373">
                  <a:off x="2954" y="2660"/>
                  <a:ext cx="192" cy="5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</p:grpSp>
          <p:grpSp>
            <p:nvGrpSpPr>
              <p:cNvPr id="17" name="Group 67"/>
              <p:cNvGrpSpPr>
                <a:grpSpLocks/>
              </p:cNvGrpSpPr>
              <p:nvPr/>
            </p:nvGrpSpPr>
            <p:grpSpPr bwMode="auto">
              <a:xfrm>
                <a:off x="4078" y="2976"/>
                <a:ext cx="710" cy="138"/>
                <a:chOff x="2646" y="2079"/>
                <a:chExt cx="854" cy="192"/>
              </a:xfrm>
            </p:grpSpPr>
            <p:sp>
              <p:nvSpPr>
                <p:cNvPr id="35894" name="AutoShape 68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2845" y="1938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000000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895" name="AutoShape 69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3219" y="1943"/>
                  <a:ext cx="86" cy="476"/>
                </a:xfrm>
                <a:prstGeom prst="can">
                  <a:avLst>
                    <a:gd name="adj" fmla="val 138372"/>
                  </a:avLst>
                </a:prstGeom>
                <a:pattFill prst="trellis">
                  <a:fgClr>
                    <a:srgbClr val="000000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896" name="Oval 70"/>
                <p:cNvSpPr>
                  <a:spLocks noChangeArrowheads="1"/>
                </p:cNvSpPr>
                <p:nvPr/>
              </p:nvSpPr>
              <p:spPr bwMode="auto">
                <a:xfrm rot="5410373">
                  <a:off x="2952" y="2151"/>
                  <a:ext cx="192" cy="4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897" name="Oval 71" descr="Trellis"/>
                <p:cNvSpPr>
                  <a:spLocks noChangeArrowheads="1"/>
                </p:cNvSpPr>
                <p:nvPr/>
              </p:nvSpPr>
              <p:spPr bwMode="auto">
                <a:xfrm>
                  <a:off x="2646" y="2145"/>
                  <a:ext cx="270" cy="88"/>
                </a:xfrm>
                <a:prstGeom prst="ellipse">
                  <a:avLst/>
                </a:prstGeom>
                <a:pattFill prst="trellis">
                  <a:fgClr>
                    <a:srgbClr val="FF060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</p:grpSp>
          <p:grpSp>
            <p:nvGrpSpPr>
              <p:cNvPr id="18" name="Group 72"/>
              <p:cNvGrpSpPr>
                <a:grpSpLocks/>
              </p:cNvGrpSpPr>
              <p:nvPr/>
            </p:nvGrpSpPr>
            <p:grpSpPr bwMode="auto">
              <a:xfrm>
                <a:off x="4032" y="2634"/>
                <a:ext cx="718" cy="137"/>
                <a:chOff x="3749" y="3120"/>
                <a:chExt cx="864" cy="191"/>
              </a:xfrm>
            </p:grpSpPr>
            <p:sp>
              <p:nvSpPr>
                <p:cNvPr id="35890" name="AutoShape 73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3948" y="2967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FF060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891" name="AutoShape 74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4326" y="2969"/>
                  <a:ext cx="87" cy="486"/>
                </a:xfrm>
                <a:prstGeom prst="can">
                  <a:avLst>
                    <a:gd name="adj" fmla="val 139655"/>
                  </a:avLst>
                </a:prstGeom>
                <a:pattFill prst="trellis">
                  <a:fgClr>
                    <a:srgbClr val="FF060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892" name="Oval 75"/>
                <p:cNvSpPr>
                  <a:spLocks noChangeArrowheads="1"/>
                </p:cNvSpPr>
                <p:nvPr/>
              </p:nvSpPr>
              <p:spPr bwMode="auto">
                <a:xfrm rot="5410373">
                  <a:off x="4058" y="3190"/>
                  <a:ext cx="191" cy="5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893" name="Oval 76" descr="Trellis"/>
                <p:cNvSpPr>
                  <a:spLocks noChangeArrowheads="1"/>
                </p:cNvSpPr>
                <p:nvPr/>
              </p:nvSpPr>
              <p:spPr bwMode="auto">
                <a:xfrm>
                  <a:off x="3750" y="3169"/>
                  <a:ext cx="270" cy="88"/>
                </a:xfrm>
                <a:prstGeom prst="ellipse">
                  <a:avLst/>
                </a:prstGeom>
                <a:pattFill prst="trellis">
                  <a:fgClr>
                    <a:schemeClr val="tx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</p:grpSp>
          <p:grpSp>
            <p:nvGrpSpPr>
              <p:cNvPr id="19" name="Group 77"/>
              <p:cNvGrpSpPr>
                <a:grpSpLocks/>
              </p:cNvGrpSpPr>
              <p:nvPr/>
            </p:nvGrpSpPr>
            <p:grpSpPr bwMode="auto">
              <a:xfrm>
                <a:off x="4033" y="2256"/>
                <a:ext cx="709" cy="138"/>
                <a:chOff x="2694" y="1647"/>
                <a:chExt cx="853" cy="192"/>
              </a:xfrm>
            </p:grpSpPr>
            <p:sp>
              <p:nvSpPr>
                <p:cNvPr id="35887" name="AutoShape 78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2893" y="1506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FF060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888" name="AutoShape 79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3266" y="1512"/>
                  <a:ext cx="86" cy="476"/>
                </a:xfrm>
                <a:prstGeom prst="can">
                  <a:avLst>
                    <a:gd name="adj" fmla="val 138372"/>
                  </a:avLst>
                </a:prstGeom>
                <a:pattFill prst="trellis">
                  <a:fgClr>
                    <a:srgbClr val="FF060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889" name="Oval 80"/>
                <p:cNvSpPr>
                  <a:spLocks noChangeArrowheads="1"/>
                </p:cNvSpPr>
                <p:nvPr/>
              </p:nvSpPr>
              <p:spPr bwMode="auto">
                <a:xfrm rot="5410373">
                  <a:off x="3000" y="1719"/>
                  <a:ext cx="192" cy="4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</p:grpSp>
          <p:grpSp>
            <p:nvGrpSpPr>
              <p:cNvPr id="20" name="Group 81"/>
              <p:cNvGrpSpPr>
                <a:grpSpLocks/>
              </p:cNvGrpSpPr>
              <p:nvPr/>
            </p:nvGrpSpPr>
            <p:grpSpPr bwMode="auto">
              <a:xfrm>
                <a:off x="3168" y="2394"/>
                <a:ext cx="718" cy="240"/>
                <a:chOff x="3695" y="1871"/>
                <a:chExt cx="864" cy="336"/>
              </a:xfrm>
            </p:grpSpPr>
            <p:sp>
              <p:nvSpPr>
                <p:cNvPr id="35881" name="AutoShape 82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3895" y="1745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FF060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882" name="AutoShape 83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3894" y="1862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FF060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883" name="AutoShape 84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4268" y="1751"/>
                  <a:ext cx="86" cy="476"/>
                </a:xfrm>
                <a:prstGeom prst="can">
                  <a:avLst>
                    <a:gd name="adj" fmla="val 138372"/>
                  </a:avLst>
                </a:prstGeom>
                <a:pattFill prst="trellis">
                  <a:fgClr>
                    <a:srgbClr val="FF060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884" name="AutoShape 85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4272" y="1864"/>
                  <a:ext cx="87" cy="486"/>
                </a:xfrm>
                <a:prstGeom prst="can">
                  <a:avLst>
                    <a:gd name="adj" fmla="val 139655"/>
                  </a:avLst>
                </a:prstGeom>
                <a:pattFill prst="trellis">
                  <a:fgClr>
                    <a:srgbClr val="FF060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885" name="Oval 86"/>
                <p:cNvSpPr>
                  <a:spLocks noChangeArrowheads="1"/>
                </p:cNvSpPr>
                <p:nvPr/>
              </p:nvSpPr>
              <p:spPr bwMode="auto">
                <a:xfrm rot="5410373">
                  <a:off x="3933" y="2012"/>
                  <a:ext cx="336" cy="5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886" name="Oval 87" descr="Trellis"/>
                <p:cNvSpPr>
                  <a:spLocks noChangeArrowheads="1"/>
                </p:cNvSpPr>
                <p:nvPr/>
              </p:nvSpPr>
              <p:spPr bwMode="auto">
                <a:xfrm>
                  <a:off x="3696" y="2064"/>
                  <a:ext cx="270" cy="88"/>
                </a:xfrm>
                <a:prstGeom prst="ellipse">
                  <a:avLst/>
                </a:prstGeom>
                <a:pattFill prst="trellis">
                  <a:fgClr>
                    <a:schemeClr val="tx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</p:grpSp>
          <p:sp>
            <p:nvSpPr>
              <p:cNvPr id="35880" name="Text Box 88"/>
              <p:cNvSpPr txBox="1">
                <a:spLocks noChangeArrowheads="1"/>
              </p:cNvSpPr>
              <p:nvPr/>
            </p:nvSpPr>
            <p:spPr bwMode="auto">
              <a:xfrm>
                <a:off x="4818" y="2546"/>
                <a:ext cx="984" cy="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400" b="1">
                    <a:latin typeface="Century Schoolbook" pitchFamily="18" charset="0"/>
                  </a:rPr>
                  <a:t>I centromeri si</a:t>
                </a:r>
              </a:p>
              <a:p>
                <a:r>
                  <a:rPr lang="en-US" sz="1400" b="1">
                    <a:latin typeface="Century Schoolbook" pitchFamily="18" charset="0"/>
                  </a:rPr>
                  <a:t>dividono solo</a:t>
                </a:r>
              </a:p>
              <a:p>
                <a:r>
                  <a:rPr lang="en-US" sz="1400" b="1">
                    <a:latin typeface="Century Schoolbook" pitchFamily="18" charset="0"/>
                  </a:rPr>
                  <a:t>in anafase II</a:t>
                </a:r>
              </a:p>
            </p:txBody>
          </p:sp>
        </p:grpSp>
        <p:grpSp>
          <p:nvGrpSpPr>
            <p:cNvPr id="21" name="Group 89"/>
            <p:cNvGrpSpPr>
              <a:grpSpLocks/>
            </p:cNvGrpSpPr>
            <p:nvPr/>
          </p:nvGrpSpPr>
          <p:grpSpPr bwMode="auto">
            <a:xfrm>
              <a:off x="48" y="2400"/>
              <a:ext cx="2167" cy="768"/>
              <a:chOff x="48" y="2400"/>
              <a:chExt cx="2167" cy="768"/>
            </a:xfrm>
          </p:grpSpPr>
          <p:grpSp>
            <p:nvGrpSpPr>
              <p:cNvPr id="22" name="Group 90"/>
              <p:cNvGrpSpPr>
                <a:grpSpLocks/>
              </p:cNvGrpSpPr>
              <p:nvPr/>
            </p:nvGrpSpPr>
            <p:grpSpPr bwMode="auto">
              <a:xfrm>
                <a:off x="192" y="2400"/>
                <a:ext cx="718" cy="137"/>
                <a:chOff x="1253" y="2159"/>
                <a:chExt cx="864" cy="191"/>
              </a:xfrm>
            </p:grpSpPr>
            <p:sp>
              <p:nvSpPr>
                <p:cNvPr id="35871" name="AutoShape 91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1452" y="2006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FF060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872" name="AutoShape 92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1830" y="2007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FF060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873" name="Oval 93"/>
                <p:cNvSpPr>
                  <a:spLocks noChangeArrowheads="1"/>
                </p:cNvSpPr>
                <p:nvPr/>
              </p:nvSpPr>
              <p:spPr bwMode="auto">
                <a:xfrm rot="5410373">
                  <a:off x="1562" y="2228"/>
                  <a:ext cx="191" cy="5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</p:grpSp>
          <p:grpSp>
            <p:nvGrpSpPr>
              <p:cNvPr id="23" name="Group 94"/>
              <p:cNvGrpSpPr>
                <a:grpSpLocks/>
              </p:cNvGrpSpPr>
              <p:nvPr/>
            </p:nvGrpSpPr>
            <p:grpSpPr bwMode="auto">
              <a:xfrm>
                <a:off x="1248" y="3031"/>
                <a:ext cx="718" cy="136"/>
                <a:chOff x="1253" y="2544"/>
                <a:chExt cx="864" cy="190"/>
              </a:xfrm>
            </p:grpSpPr>
            <p:sp>
              <p:nvSpPr>
                <p:cNvPr id="35868" name="AutoShape 95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1452" y="2390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000000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869" name="AutoShape 96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1830" y="2391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000000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870" name="Oval 97"/>
                <p:cNvSpPr>
                  <a:spLocks noChangeArrowheads="1"/>
                </p:cNvSpPr>
                <p:nvPr/>
              </p:nvSpPr>
              <p:spPr bwMode="auto">
                <a:xfrm rot="5410373">
                  <a:off x="1563" y="2612"/>
                  <a:ext cx="190" cy="5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</p:grpSp>
          <p:grpSp>
            <p:nvGrpSpPr>
              <p:cNvPr id="24" name="Group 98"/>
              <p:cNvGrpSpPr>
                <a:grpSpLocks/>
              </p:cNvGrpSpPr>
              <p:nvPr/>
            </p:nvGrpSpPr>
            <p:grpSpPr bwMode="auto">
              <a:xfrm>
                <a:off x="192" y="3031"/>
                <a:ext cx="718" cy="137"/>
                <a:chOff x="1253" y="2159"/>
                <a:chExt cx="864" cy="191"/>
              </a:xfrm>
            </p:grpSpPr>
            <p:sp>
              <p:nvSpPr>
                <p:cNvPr id="35865" name="AutoShape 99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1452" y="2006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FF060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866" name="AutoShape 100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1830" y="2007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FF060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867" name="Oval 101"/>
                <p:cNvSpPr>
                  <a:spLocks noChangeArrowheads="1"/>
                </p:cNvSpPr>
                <p:nvPr/>
              </p:nvSpPr>
              <p:spPr bwMode="auto">
                <a:xfrm rot="5410373">
                  <a:off x="1562" y="2228"/>
                  <a:ext cx="191" cy="5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</p:grpSp>
          <p:grpSp>
            <p:nvGrpSpPr>
              <p:cNvPr id="25" name="Group 102"/>
              <p:cNvGrpSpPr>
                <a:grpSpLocks/>
              </p:cNvGrpSpPr>
              <p:nvPr/>
            </p:nvGrpSpPr>
            <p:grpSpPr bwMode="auto">
              <a:xfrm>
                <a:off x="1248" y="2400"/>
                <a:ext cx="718" cy="136"/>
                <a:chOff x="1253" y="2544"/>
                <a:chExt cx="864" cy="190"/>
              </a:xfrm>
            </p:grpSpPr>
            <p:sp>
              <p:nvSpPr>
                <p:cNvPr id="35862" name="AutoShape 103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1452" y="2390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000000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863" name="AutoShape 104" descr="Trellis"/>
                <p:cNvSpPr>
                  <a:spLocks noChangeArrowheads="1"/>
                </p:cNvSpPr>
                <p:nvPr/>
              </p:nvSpPr>
              <p:spPr bwMode="auto">
                <a:xfrm rot="5410373">
                  <a:off x="1830" y="2391"/>
                  <a:ext cx="88" cy="486"/>
                </a:xfrm>
                <a:prstGeom prst="can">
                  <a:avLst>
                    <a:gd name="adj" fmla="val 138068"/>
                  </a:avLst>
                </a:prstGeom>
                <a:pattFill prst="trellis">
                  <a:fgClr>
                    <a:srgbClr val="000000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  <p:sp>
              <p:nvSpPr>
                <p:cNvPr id="35864" name="Oval 105"/>
                <p:cNvSpPr>
                  <a:spLocks noChangeArrowheads="1"/>
                </p:cNvSpPr>
                <p:nvPr/>
              </p:nvSpPr>
              <p:spPr bwMode="auto">
                <a:xfrm rot="5410373">
                  <a:off x="1563" y="2612"/>
                  <a:ext cx="190" cy="5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>
                    <a:latin typeface="Century Schoolbook" pitchFamily="18" charset="0"/>
                  </a:endParaRPr>
                </a:p>
              </p:txBody>
            </p:sp>
          </p:grpSp>
          <p:sp>
            <p:nvSpPr>
              <p:cNvPr id="35861" name="Text Box 106"/>
              <p:cNvSpPr txBox="1">
                <a:spLocks noChangeArrowheads="1"/>
              </p:cNvSpPr>
              <p:nvPr/>
            </p:nvSpPr>
            <p:spPr bwMode="auto">
              <a:xfrm>
                <a:off x="48" y="2632"/>
                <a:ext cx="216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400" b="1">
                    <a:latin typeface="Century Schoolbook" pitchFamily="18" charset="0"/>
                  </a:rPr>
                  <a:t>I centromeri si dividono in anafase</a:t>
                </a:r>
              </a:p>
            </p:txBody>
          </p:sp>
        </p:grpSp>
      </p:grpSp>
      <p:grpSp>
        <p:nvGrpSpPr>
          <p:cNvPr id="26" name="Group 107"/>
          <p:cNvGrpSpPr>
            <a:grpSpLocks/>
          </p:cNvGrpSpPr>
          <p:nvPr/>
        </p:nvGrpSpPr>
        <p:grpSpPr bwMode="auto">
          <a:xfrm>
            <a:off x="120650" y="5876928"/>
            <a:ext cx="8278813" cy="954088"/>
            <a:chOff x="76" y="3558"/>
            <a:chExt cx="5215" cy="601"/>
          </a:xfrm>
        </p:grpSpPr>
        <p:sp>
          <p:nvSpPr>
            <p:cNvPr id="35853" name="Text Box 108"/>
            <p:cNvSpPr txBox="1">
              <a:spLocks noChangeArrowheads="1"/>
            </p:cNvSpPr>
            <p:nvPr/>
          </p:nvSpPr>
          <p:spPr bwMode="auto">
            <a:xfrm>
              <a:off x="76" y="3558"/>
              <a:ext cx="2173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b="1" dirty="0" err="1">
                  <a:latin typeface="Century Schoolbook" pitchFamily="18" charset="0"/>
                </a:rPr>
                <a:t>Processo</a:t>
              </a:r>
              <a:r>
                <a:rPr lang="en-US" sz="1400" b="1" dirty="0">
                  <a:latin typeface="Century Schoolbook" pitchFamily="18" charset="0"/>
                </a:rPr>
                <a:t> </a:t>
              </a:r>
              <a:r>
                <a:rPr lang="en-US" sz="1400" b="1" dirty="0" err="1">
                  <a:latin typeface="Century Schoolbook" pitchFamily="18" charset="0"/>
                </a:rPr>
                <a:t>conservativo</a:t>
              </a:r>
              <a:r>
                <a:rPr lang="en-US" sz="1400" b="1" dirty="0">
                  <a:latin typeface="Century Schoolbook" pitchFamily="18" charset="0"/>
                </a:rPr>
                <a:t>: le cellule </a:t>
              </a:r>
              <a:r>
                <a:rPr lang="en-US" sz="1400" b="1" dirty="0" err="1">
                  <a:latin typeface="Century Schoolbook" pitchFamily="18" charset="0"/>
                </a:rPr>
                <a:t>figlie</a:t>
              </a:r>
              <a:r>
                <a:rPr lang="en-US" sz="1400" b="1" dirty="0">
                  <a:latin typeface="Century Schoolbook" pitchFamily="18" charset="0"/>
                </a:rPr>
                <a:t> </a:t>
              </a:r>
              <a:r>
                <a:rPr lang="en-US" sz="1400" b="1" dirty="0" err="1">
                  <a:latin typeface="Century Schoolbook" pitchFamily="18" charset="0"/>
                </a:rPr>
                <a:t>sono</a:t>
              </a:r>
              <a:endParaRPr lang="en-US" sz="1400" b="1" dirty="0">
                <a:latin typeface="Century Schoolbook" pitchFamily="18" charset="0"/>
              </a:endParaRPr>
            </a:p>
            <a:p>
              <a:r>
                <a:rPr lang="en-US" sz="1400" b="1" dirty="0" err="1">
                  <a:latin typeface="Century Schoolbook" pitchFamily="18" charset="0"/>
                </a:rPr>
                <a:t>identiche</a:t>
              </a:r>
              <a:r>
                <a:rPr lang="en-US" sz="1400" b="1" dirty="0">
                  <a:latin typeface="Century Schoolbook" pitchFamily="18" charset="0"/>
                </a:rPr>
                <a:t> </a:t>
              </a:r>
              <a:r>
                <a:rPr lang="en-US" sz="1400" b="1" dirty="0" err="1">
                  <a:latin typeface="Century Schoolbook" pitchFamily="18" charset="0"/>
                </a:rPr>
                <a:t>alle</a:t>
              </a:r>
              <a:r>
                <a:rPr lang="en-US" sz="1400" b="1" dirty="0">
                  <a:latin typeface="Century Schoolbook" pitchFamily="18" charset="0"/>
                </a:rPr>
                <a:t> </a:t>
              </a:r>
              <a:r>
                <a:rPr lang="en-US" sz="1400" b="1" dirty="0" err="1">
                  <a:latin typeface="Century Schoolbook" pitchFamily="18" charset="0"/>
                </a:rPr>
                <a:t>parentali</a:t>
              </a:r>
              <a:endParaRPr lang="en-US" sz="1400" b="1" dirty="0">
                <a:latin typeface="Century Schoolbook" pitchFamily="18" charset="0"/>
              </a:endParaRPr>
            </a:p>
            <a:p>
              <a:r>
                <a:rPr lang="en-US" sz="1400" b="1" dirty="0">
                  <a:latin typeface="Century Schoolbook" pitchFamily="18" charset="0"/>
                </a:rPr>
                <a:t>2N---2N</a:t>
              </a:r>
            </a:p>
            <a:p>
              <a:r>
                <a:rPr lang="en-US" sz="1400" b="1" dirty="0">
                  <a:latin typeface="Century Schoolbook" pitchFamily="18" charset="0"/>
                </a:rPr>
                <a:t>N---N</a:t>
              </a:r>
            </a:p>
          </p:txBody>
        </p:sp>
        <p:sp>
          <p:nvSpPr>
            <p:cNvPr id="35854" name="Text Box 109"/>
            <p:cNvSpPr txBox="1">
              <a:spLocks noChangeArrowheads="1"/>
            </p:cNvSpPr>
            <p:nvPr/>
          </p:nvSpPr>
          <p:spPr bwMode="auto">
            <a:xfrm>
              <a:off x="2784" y="3566"/>
              <a:ext cx="2507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b="1" dirty="0">
                  <a:latin typeface="Century Schoolbook" pitchFamily="18" charset="0"/>
                </a:rPr>
                <a:t>Il </a:t>
              </a:r>
              <a:r>
                <a:rPr lang="en-US" sz="1400" b="1" dirty="0" err="1">
                  <a:latin typeface="Century Schoolbook" pitchFamily="18" charset="0"/>
                </a:rPr>
                <a:t>processo</a:t>
              </a:r>
              <a:r>
                <a:rPr lang="en-US" sz="1400" b="1" dirty="0">
                  <a:latin typeface="Century Schoolbook" pitchFamily="18" charset="0"/>
                </a:rPr>
                <a:t> </a:t>
              </a:r>
              <a:r>
                <a:rPr lang="en-US" sz="1400" b="1" dirty="0" err="1">
                  <a:latin typeface="Century Schoolbook" pitchFamily="18" charset="0"/>
                </a:rPr>
                <a:t>promuove</a:t>
              </a:r>
              <a:r>
                <a:rPr lang="en-US" sz="1400" b="1" dirty="0">
                  <a:latin typeface="Century Schoolbook" pitchFamily="18" charset="0"/>
                </a:rPr>
                <a:t> la </a:t>
              </a:r>
              <a:r>
                <a:rPr lang="en-US" sz="1400" b="1" dirty="0" err="1">
                  <a:latin typeface="Century Schoolbook" pitchFamily="18" charset="0"/>
                </a:rPr>
                <a:t>variabilita</a:t>
              </a:r>
              <a:r>
                <a:rPr lang="en-US" sz="1400" b="1" dirty="0">
                  <a:latin typeface="Century Schoolbook" pitchFamily="18" charset="0"/>
                </a:rPr>
                <a:t>’ </a:t>
              </a:r>
              <a:r>
                <a:rPr lang="en-US" sz="1400" b="1" dirty="0" err="1">
                  <a:latin typeface="Century Schoolbook" pitchFamily="18" charset="0"/>
                </a:rPr>
                <a:t>tra</a:t>
              </a:r>
              <a:r>
                <a:rPr lang="en-US" sz="1400" b="1" dirty="0">
                  <a:latin typeface="Century Schoolbook" pitchFamily="18" charset="0"/>
                </a:rPr>
                <a:t> </a:t>
              </a:r>
              <a:r>
                <a:rPr lang="en-US" sz="1400" b="1" dirty="0" err="1">
                  <a:latin typeface="Century Schoolbook" pitchFamily="18" charset="0"/>
                </a:rPr>
                <a:t>i</a:t>
              </a:r>
              <a:r>
                <a:rPr lang="en-US" sz="1400" b="1" dirty="0">
                  <a:latin typeface="Century Schoolbook" pitchFamily="18" charset="0"/>
                </a:rPr>
                <a:t> </a:t>
              </a:r>
              <a:r>
                <a:rPr lang="en-US" sz="1400" b="1" dirty="0" err="1">
                  <a:latin typeface="Century Schoolbook" pitchFamily="18" charset="0"/>
                </a:rPr>
                <a:t>prodotti</a:t>
              </a:r>
              <a:r>
                <a:rPr lang="en-US" sz="1400" b="1" dirty="0">
                  <a:latin typeface="Century Schoolbook" pitchFamily="18" charset="0"/>
                </a:rPr>
                <a:t> </a:t>
              </a:r>
            </a:p>
            <a:p>
              <a:r>
                <a:rPr lang="en-US" sz="1400" b="1" dirty="0" err="1">
                  <a:latin typeface="Century Schoolbook" pitchFamily="18" charset="0"/>
                </a:rPr>
                <a:t>della</a:t>
              </a:r>
              <a:r>
                <a:rPr lang="en-US" sz="1400" b="1" dirty="0">
                  <a:latin typeface="Century Schoolbook" pitchFamily="18" charset="0"/>
                </a:rPr>
                <a:t> </a:t>
              </a:r>
              <a:r>
                <a:rPr lang="en-US" sz="1400" b="1" dirty="0" err="1">
                  <a:latin typeface="Century Schoolbook" pitchFamily="18" charset="0"/>
                </a:rPr>
                <a:t>divisione</a:t>
              </a:r>
              <a:r>
                <a:rPr lang="en-US" sz="1400" b="1" dirty="0">
                  <a:latin typeface="Century Schoolbook" pitchFamily="18" charset="0"/>
                </a:rPr>
                <a:t> </a:t>
              </a:r>
              <a:r>
                <a:rPr lang="en-US" sz="1400" b="1" dirty="0" err="1">
                  <a:latin typeface="Century Schoolbook" pitchFamily="18" charset="0"/>
                </a:rPr>
                <a:t>cellulare</a:t>
              </a:r>
              <a:endParaRPr lang="en-US" sz="1400" b="1" dirty="0">
                <a:latin typeface="Century Schoolbook" pitchFamily="18" charset="0"/>
              </a:endParaRPr>
            </a:p>
            <a:p>
              <a:r>
                <a:rPr lang="en-US" sz="1400" b="1" dirty="0">
                  <a:latin typeface="Century Schoolbook" pitchFamily="18" charset="0"/>
                </a:rPr>
                <a:t>2N----N</a:t>
              </a:r>
            </a:p>
          </p:txBody>
        </p:sp>
      </p:grpSp>
      <p:sp>
        <p:nvSpPr>
          <p:cNvPr id="35851" name="Text Box 110"/>
          <p:cNvSpPr txBox="1">
            <a:spLocks noChangeArrowheads="1"/>
          </p:cNvSpPr>
          <p:nvPr/>
        </p:nvSpPr>
        <p:spPr bwMode="auto">
          <a:xfrm>
            <a:off x="228600" y="1089025"/>
            <a:ext cx="13548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err="1">
                <a:latin typeface="Century Schoolbook" pitchFamily="18" charset="0"/>
              </a:rPr>
              <a:t>Mitosi</a:t>
            </a:r>
            <a:endParaRPr lang="en-US" b="1" dirty="0">
              <a:latin typeface="Century Schoolbook" pitchFamily="18" charset="0"/>
            </a:endParaRPr>
          </a:p>
        </p:txBody>
      </p:sp>
      <p:sp>
        <p:nvSpPr>
          <p:cNvPr id="35852" name="Text Box 111"/>
          <p:cNvSpPr txBox="1">
            <a:spLocks noChangeArrowheads="1"/>
          </p:cNvSpPr>
          <p:nvPr/>
        </p:nvSpPr>
        <p:spPr bwMode="auto">
          <a:xfrm>
            <a:off x="4419600" y="1082675"/>
            <a:ext cx="14093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err="1">
                <a:latin typeface="Century Schoolbook" pitchFamily="18" charset="0"/>
              </a:rPr>
              <a:t>Meiosi</a:t>
            </a:r>
            <a:endParaRPr lang="en-US" sz="2800" b="1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7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959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4" y="404664"/>
            <a:ext cx="8195560" cy="616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887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27384"/>
            <a:ext cx="77724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040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610600" cy="838200"/>
          </a:xfrm>
        </p:spPr>
        <p:txBody>
          <a:bodyPr>
            <a:noAutofit/>
          </a:bodyPr>
          <a:lstStyle/>
          <a:p>
            <a:pPr marL="342900" indent="-342900" algn="just" eaLnBrk="1" hangingPunct="1">
              <a:buFont typeface="Wingdings" pitchFamily="2" charset="2"/>
              <a:buChar char="§"/>
            </a:pPr>
            <a:r>
              <a:rPr lang="it-IT" sz="2400" b="0" dirty="0">
                <a:solidFill>
                  <a:schemeClr val="tx1"/>
                </a:solidFill>
                <a:effectLst/>
                <a:latin typeface="Century Schoolbook" pitchFamily="18" charset="0"/>
              </a:rPr>
              <a:t>La meiosi nell’ovocita è interrotta due volte: in profase I (dal periodo prenatale all’ovulazione) e in metafase II (in attesa della fecondazione). </a:t>
            </a:r>
          </a:p>
        </p:txBody>
      </p:sp>
      <p:pic>
        <p:nvPicPr>
          <p:cNvPr id="32771" name="Picture 3" descr="ch13f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349500"/>
            <a:ext cx="8316912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672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194634"/>
              </p:ext>
            </p:extLst>
          </p:nvPr>
        </p:nvGraphicFramePr>
        <p:xfrm>
          <a:off x="1223701" y="1379677"/>
          <a:ext cx="6696595" cy="5413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Diapositiva" r:id="rId3" imgW="4572000" imgH="3429000" progId="PowerPoint.Slide.8">
                  <p:embed/>
                </p:oleObj>
              </mc:Choice>
              <mc:Fallback>
                <p:oleObj name="Diapositiva" r:id="rId3" imgW="4572000" imgH="3429000" progId="PowerPoint.Slide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701" y="1379677"/>
                        <a:ext cx="6696595" cy="541330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130170" y="44624"/>
            <a:ext cx="44518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MEIOSI MASCHILE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403350" y="908050"/>
            <a:ext cx="5638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07504" y="548680"/>
            <a:ext cx="89289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buFont typeface="Wingdings" pitchFamily="2" charset="2"/>
              <a:buChar char="§"/>
            </a:pPr>
            <a:r>
              <a:rPr lang="it-IT" sz="2400" dirty="0">
                <a:latin typeface="Century Schoolbook" pitchFamily="18" charset="0"/>
              </a:rPr>
              <a:t>La meiosi maschile avviene durante la spermatogenesi con ciclo continuo dalla pubertà all’età avanzata </a:t>
            </a:r>
          </a:p>
        </p:txBody>
      </p:sp>
    </p:spTree>
    <p:extLst>
      <p:ext uri="{BB962C8B-B14F-4D97-AF65-F5344CB8AC3E}">
        <p14:creationId xmlns:p14="http://schemas.microsoft.com/office/powerpoint/2010/main" val="183625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143362" name="Picture 2" descr="http://www.funsci.com/fun3_it/guida/guida3/micro3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00" y="1196752"/>
            <a:ext cx="8567380" cy="4717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-1411288" y="141128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7504" y="116632"/>
            <a:ext cx="8083017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it-IT" sz="2400" dirty="0">
              <a:latin typeface="Century Schoolbook" pitchFamily="18" charset="0"/>
            </a:endParaRPr>
          </a:p>
          <a:p>
            <a:pPr marL="342900" indent="-342900" algn="just" eaLnBrk="1" hangingPunct="1">
              <a:buFont typeface="Wingdings" pitchFamily="2" charset="2"/>
              <a:buChar char="§"/>
            </a:pPr>
            <a:r>
              <a:rPr lang="it-IT" sz="2400" dirty="0">
                <a:latin typeface="Century Schoolbook" pitchFamily="18" charset="0"/>
              </a:rPr>
              <a:t>Tutti i cicli sessuali presentano alternanza stadio aploide e uno diploide</a:t>
            </a:r>
          </a:p>
          <a:p>
            <a:pPr marL="342900" indent="-342900" algn="just" eaLnBrk="1" hangingPunct="1">
              <a:buFont typeface="Wingdings" pitchFamily="2" charset="2"/>
              <a:buChar char="§"/>
            </a:pPr>
            <a:endParaRPr lang="it-IT" sz="2400" dirty="0">
              <a:latin typeface="Century Schoolbook" pitchFamily="18" charset="0"/>
            </a:endParaRPr>
          </a:p>
          <a:p>
            <a:pPr marL="342900" indent="-342900" algn="just" eaLnBrk="1" hangingPunct="1">
              <a:buFont typeface="Wingdings" pitchFamily="2" charset="2"/>
              <a:buChar char="§"/>
            </a:pPr>
            <a:r>
              <a:rPr lang="it-IT" sz="2400" dirty="0">
                <a:latin typeface="Century Schoolbook" pitchFamily="18" charset="0"/>
              </a:rPr>
              <a:t>Diversa durata delle fasi nei diversi organismi</a:t>
            </a:r>
          </a:p>
          <a:p>
            <a:pPr marL="1085850" lvl="1" indent="-342900" algn="just" eaLnBrk="1" hangingPunct="1">
              <a:buFont typeface="Wingdings" pitchFamily="2" charset="2"/>
              <a:buChar char="§"/>
            </a:pPr>
            <a:r>
              <a:rPr lang="it-IT" sz="2400" dirty="0">
                <a:latin typeface="Century Schoolbook" pitchFamily="18" charset="0"/>
              </a:rPr>
              <a:t>Uomo:</a:t>
            </a:r>
          </a:p>
          <a:p>
            <a:pPr marL="1485900" lvl="2" indent="-342900" eaLnBrk="1" hangingPunct="1">
              <a:buFont typeface="Wingdings" pitchFamily="2" charset="2"/>
              <a:buChar char="§"/>
            </a:pPr>
            <a:r>
              <a:rPr lang="it-IT" sz="2400" dirty="0">
                <a:latin typeface="Century Schoolbook" pitchFamily="18" charset="0"/>
              </a:rPr>
              <a:t>Fase aploide nell’uomo: cellule sessuali (gameti) </a:t>
            </a:r>
          </a:p>
          <a:p>
            <a:pPr marL="1485900" lvl="2" indent="-342900" algn="just" eaLnBrk="1" hangingPunct="1">
              <a:buFont typeface="Wingdings" pitchFamily="2" charset="2"/>
              <a:buChar char="§"/>
            </a:pPr>
            <a:r>
              <a:rPr lang="it-IT" sz="2400" dirty="0">
                <a:latin typeface="Century Schoolbook" pitchFamily="18" charset="0"/>
              </a:rPr>
              <a:t>Fase diploide ristabilita via fecondazione</a:t>
            </a:r>
          </a:p>
          <a:p>
            <a:pPr algn="just" eaLnBrk="1" hangingPunct="1"/>
            <a:endParaRPr lang="it-IT" sz="2400" dirty="0">
              <a:latin typeface="Century Schoolbook" pitchFamily="18" charset="0"/>
            </a:endParaRPr>
          </a:p>
          <a:p>
            <a:pPr marL="342900" indent="-342900" algn="just" eaLnBrk="1" hangingPunct="1">
              <a:buFont typeface="Wingdings" pitchFamily="2" charset="2"/>
              <a:buChar char="§"/>
            </a:pPr>
            <a:r>
              <a:rPr lang="it-IT" sz="2400" dirty="0">
                <a:latin typeface="Century Schoolbook" pitchFamily="18" charset="0"/>
              </a:rPr>
              <a:t>Con evoluzione aumento fase diploide</a:t>
            </a:r>
          </a:p>
          <a:p>
            <a:pPr algn="just" eaLnBrk="1" hangingPunct="1"/>
            <a:endParaRPr lang="it-IT" sz="2400" dirty="0">
              <a:latin typeface="Century Schoolbook" pitchFamily="18" charset="0"/>
            </a:endParaRPr>
          </a:p>
          <a:p>
            <a:pPr algn="just" eaLnBrk="1" hangingPunct="1"/>
            <a:endParaRPr lang="it-IT" sz="2400" dirty="0">
              <a:latin typeface="Century Schoolbook" pitchFamily="18" charset="0"/>
            </a:endParaRPr>
          </a:p>
          <a:p>
            <a:pPr algn="just" eaLnBrk="1" hangingPunct="1"/>
            <a:endParaRPr lang="it-IT" sz="2400" dirty="0">
              <a:latin typeface="Century Schoolbook" pitchFamily="18" charset="0"/>
            </a:endParaRPr>
          </a:p>
          <a:p>
            <a:pPr marL="342900" indent="-342900" algn="just" eaLnBrk="1" hangingPunct="1">
              <a:buFont typeface="Wingdings" pitchFamily="2" charset="2"/>
              <a:buChar char="§"/>
            </a:pPr>
            <a:endParaRPr lang="it-IT" sz="24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6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CELLULE SESSUALI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814464" y="655163"/>
            <a:ext cx="3515072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dirty="0">
                <a:solidFill>
                  <a:schemeClr val="tx1"/>
                </a:solidFill>
                <a:latin typeface="+mj-lt"/>
              </a:rPr>
              <a:t>GAMETI (n23)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6456242" y="1988840"/>
            <a:ext cx="2667000" cy="1754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3600" dirty="0">
                <a:solidFill>
                  <a:schemeClr val="tx1"/>
                </a:solidFill>
                <a:latin typeface="+mj-lt"/>
              </a:rPr>
              <a:t>Noi conosciamo questi,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5868144" y="4619030"/>
            <a:ext cx="2667000" cy="701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dirty="0">
                <a:solidFill>
                  <a:schemeClr val="tx1"/>
                </a:solidFill>
                <a:latin typeface="+mj-lt"/>
              </a:rPr>
              <a:t>ma...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6468619-DDAD-4587-839E-E706FF579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72" y="2160054"/>
            <a:ext cx="6020953" cy="397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39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utoUpdateAnimBg="0"/>
      <p:bldP spid="96261" grpId="0" autoUpdateAnimBg="0"/>
      <p:bldP spid="962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it-CH" altLang="it-CH" sz="4000" dirty="0"/>
              <a:t>…</a:t>
            </a:r>
            <a:r>
              <a:rPr lang="it-CH" altLang="it-CH" sz="4000" dirty="0">
                <a:solidFill>
                  <a:schemeClr val="bg1"/>
                </a:solidFill>
              </a:rPr>
              <a:t> </a:t>
            </a:r>
            <a:r>
              <a:rPr lang="it-CH" altLang="it-CH" sz="4000" dirty="0"/>
              <a:t>esistono diversi tipi di gamia</a:t>
            </a:r>
            <a:endParaRPr lang="it-IT" altLang="it-CH" sz="4000" dirty="0"/>
          </a:p>
        </p:txBody>
      </p:sp>
      <p:pic>
        <p:nvPicPr>
          <p:cNvPr id="56324" name="Picture 4" descr="AF86EA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58347" r="4591" b="3175"/>
          <a:stretch>
            <a:fillRect/>
          </a:stretch>
        </p:blipFill>
        <p:spPr bwMode="auto">
          <a:xfrm>
            <a:off x="755650" y="1022350"/>
            <a:ext cx="72009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57200" y="5927725"/>
            <a:ext cx="8215313" cy="7016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it-CH" dirty="0">
                <a:solidFill>
                  <a:schemeClr val="tx1"/>
                </a:solidFill>
                <a:latin typeface="+mj-lt"/>
              </a:rPr>
              <a:t>a) isogamia b) anisogamia c) oogamia</a:t>
            </a:r>
            <a:endParaRPr lang="it-IT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544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  <p:bldP spid="5632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 altLang="it-CH"/>
          </a:p>
        </p:txBody>
      </p:sp>
      <p:sp>
        <p:nvSpPr>
          <p:cNvPr id="8704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 altLang="it-CH"/>
          </a:p>
        </p:txBody>
      </p:sp>
      <p:pic>
        <p:nvPicPr>
          <p:cNvPr id="870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7" r="8929" b="66937"/>
          <a:stretch>
            <a:fillRect/>
          </a:stretch>
        </p:blipFill>
        <p:spPr bwMode="auto">
          <a:xfrm>
            <a:off x="-107950" y="836613"/>
            <a:ext cx="95043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t="34512" r="7881" b="50999"/>
          <a:stretch>
            <a:fillRect/>
          </a:stretch>
        </p:blipFill>
        <p:spPr bwMode="auto">
          <a:xfrm>
            <a:off x="179388" y="4797425"/>
            <a:ext cx="832008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72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CH" dirty="0"/>
              <a:t>Fecondazione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06" y="1340768"/>
            <a:ext cx="660599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oloured SEM of sperm on egg during fertilisatio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9FA9F1-BDF3-4AAD-8FA1-9208E04C2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2" y="2060848"/>
            <a:ext cx="539750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672</Words>
  <Application>Microsoft Office PowerPoint</Application>
  <PresentationFormat>Presentazione su schermo (4:3)</PresentationFormat>
  <Paragraphs>176</Paragraphs>
  <Slides>39</Slides>
  <Notes>12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9" baseType="lpstr">
      <vt:lpstr>ＭＳ Ｐゴシック</vt:lpstr>
      <vt:lpstr>Arial</vt:lpstr>
      <vt:lpstr>Calibri</vt:lpstr>
      <vt:lpstr>Century Schoolbook</vt:lpstr>
      <vt:lpstr>Tahoma</vt:lpstr>
      <vt:lpstr>Times</vt:lpstr>
      <vt:lpstr>Times New Roman</vt:lpstr>
      <vt:lpstr>Wingdings</vt:lpstr>
      <vt:lpstr>Tema di Office</vt:lpstr>
      <vt:lpstr>Diapositiva</vt:lpstr>
      <vt:lpstr>MEIOSI</vt:lpstr>
      <vt:lpstr>Presentazione standard di PowerPoint</vt:lpstr>
      <vt:lpstr>Altri cicli vitali</vt:lpstr>
      <vt:lpstr>Presentazione standard di PowerPoint</vt:lpstr>
      <vt:lpstr>Presentazione standard di PowerPoint</vt:lpstr>
      <vt:lpstr>CELLULE SESSUALI</vt:lpstr>
      <vt:lpstr>… esistono diversi tipi di gamia</vt:lpstr>
      <vt:lpstr>Presentazione standard di PowerPoint</vt:lpstr>
      <vt:lpstr>Fecondazione</vt:lpstr>
      <vt:lpstr>MEIOSI</vt:lpstr>
      <vt:lpstr>Presentazione standard di PowerPoint</vt:lpstr>
      <vt:lpstr>Presentazione standard di PowerPoint</vt:lpstr>
      <vt:lpstr>LE DUE DIVISIONI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DIFFERENZE E ANALOGIE CON MITOSI</vt:lpstr>
      <vt:lpstr>ORIGINE DELLA VARIABILITÀ GENETICA nella riproduzione sessuata</vt:lpstr>
      <vt:lpstr>Meiosi</vt:lpstr>
      <vt:lpstr>CROSSING-OVER </vt:lpstr>
      <vt:lpstr>CROSSING-OVER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ASSORTIMENTO INDIPENDENTE DEI CROMOSOMI </vt:lpstr>
      <vt:lpstr>Presentazione standard di PowerPoint</vt:lpstr>
      <vt:lpstr>Presentazione standard di PowerPoint</vt:lpstr>
      <vt:lpstr>Presentazione standard di PowerPoint</vt:lpstr>
      <vt:lpstr>ASSORTIMENTO INDIPENDENTE</vt:lpstr>
      <vt:lpstr>FECONDAZIONE CASUALE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meiosi nell’ovocita è interrotta due volte: in profase I (dal periodo prenatale all’ovulazione) e in metafase II (in attesa della fecondazione).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Vania e Marco</dc:creator>
  <cp:lastModifiedBy>Marco Briccola</cp:lastModifiedBy>
  <cp:revision>109</cp:revision>
  <cp:lastPrinted>2018-10-23T07:26:46Z</cp:lastPrinted>
  <dcterms:created xsi:type="dcterms:W3CDTF">2013-11-07T19:31:07Z</dcterms:created>
  <dcterms:modified xsi:type="dcterms:W3CDTF">2018-11-24T07:49:15Z</dcterms:modified>
</cp:coreProperties>
</file>