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56" r:id="rId7"/>
    <p:sldId id="264" r:id="rId8"/>
    <p:sldId id="265" r:id="rId9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3642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3144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5769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063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485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3043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5942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5896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0610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0674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0270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6B47-DD34-46F6-A055-9E7E4E1DCD5C}" type="datetimeFigureOut">
              <a:rPr lang="it-CH" smtClean="0"/>
              <a:t>15.12.19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FFF29-3406-42FA-AD8B-4FA41DA9E43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7591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3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5616575"/>
          </a:xfrm>
        </p:spPr>
        <p:txBody>
          <a:bodyPr/>
          <a:lstStyle/>
          <a:p>
            <a:pPr algn="l"/>
            <a:r>
              <a:rPr lang="it-IT" altLang="it-CH" sz="2000" u="sng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OPERONE INDUCIBILE: </a:t>
            </a: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es. operone </a:t>
            </a:r>
            <a:r>
              <a:rPr lang="it-IT" altLang="it-CH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lac</a:t>
            </a: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 solitamente inattivo, ma può </a:t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                 essere attivato (indotto) da una molecola (lattosio) che interagisce</a:t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                 con una proteina regolatrice.</a:t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               </a:t>
            </a:r>
            <a:r>
              <a:rPr lang="it-IT" altLang="it-CH" sz="20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</a:t>
            </a:r>
            <a:r>
              <a:rPr lang="it-IT" altLang="it-CH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(solitamente nelle vie cataboliche  si producono enzimi solo in presenza del </a:t>
            </a:r>
            <a:br>
              <a:rPr lang="it-IT" altLang="it-CH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                      nutriente)</a:t>
            </a:r>
            <a:r>
              <a:rPr lang="it-IT" altLang="it-CH" sz="20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/>
            </a:r>
            <a:br>
              <a:rPr lang="it-IT" altLang="it-CH" sz="20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/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/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/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u="sng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OPERONE REPRIMIBILE: </a:t>
            </a: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es. </a:t>
            </a:r>
            <a:r>
              <a:rPr lang="it-IT" altLang="it-CH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trp</a:t>
            </a: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 solitamente attivo, ma può essere  </a:t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                 represso da una molecola (</a:t>
            </a:r>
            <a:r>
              <a:rPr lang="it-IT" altLang="it-CH" sz="20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trp</a:t>
            </a: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) che interagisce con una proteina </a:t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                 regolatrice.</a:t>
            </a:r>
            <a:b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                 </a:t>
            </a:r>
            <a:r>
              <a:rPr lang="it-IT" altLang="it-CH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(solitamente nelle vie anaboliche  si blocca la produzione di un composto, se </a:t>
            </a:r>
            <a:br>
              <a:rPr lang="it-IT" altLang="it-CH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</a:br>
            <a:r>
              <a:rPr lang="it-IT" altLang="it-CH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                   </a:t>
            </a:r>
            <a:r>
              <a:rPr lang="it-IT" altLang="it-CH" sz="16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  questo è già presente in quantità adeguate)</a:t>
            </a:r>
            <a:endParaRPr lang="it-IT" altLang="it-CH" sz="1600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6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4604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altLang="it-CH" sz="2400" dirty="0" smtClean="0">
                <a:solidFill>
                  <a:srgbClr val="FF0000"/>
                </a:solidFill>
                <a:ea typeface="ＭＳ Ｐゴシック" pitchFamily="34" charset="-128"/>
              </a:rPr>
              <a:t>CONTROLLO NEGATIVO: </a:t>
            </a:r>
            <a:r>
              <a:rPr lang="it-IT" altLang="it-CH" sz="2400" dirty="0" smtClean="0">
                <a:ea typeface="ＭＳ Ｐゴシック" pitchFamily="34" charset="-128"/>
              </a:rPr>
              <a:t>quando un operone viene disattivato da</a:t>
            </a:r>
            <a:br>
              <a:rPr lang="it-IT" altLang="it-CH" sz="2400" dirty="0" smtClean="0">
                <a:ea typeface="ＭＳ Ｐゴシック" pitchFamily="34" charset="-128"/>
              </a:rPr>
            </a:br>
            <a:r>
              <a:rPr lang="it-IT" altLang="it-CH" sz="2400" dirty="0" smtClean="0">
                <a:ea typeface="ＭＳ Ｐゴシック" pitchFamily="34" charset="-128"/>
              </a:rPr>
              <a:t>                un repressore </a:t>
            </a:r>
            <a:r>
              <a:rPr lang="it-IT" altLang="it-CH" sz="1600" dirty="0" smtClean="0">
                <a:ea typeface="ＭＳ Ｐゴシック" pitchFamily="34" charset="-128"/>
              </a:rPr>
              <a:t>(</a:t>
            </a:r>
            <a:r>
              <a:rPr lang="it-IT" altLang="it-CH" sz="1600" dirty="0" smtClean="0">
                <a:ea typeface="ＭＳ Ｐゴシック" pitchFamily="34" charset="-128"/>
              </a:rPr>
              <a:t>operone </a:t>
            </a:r>
            <a:r>
              <a:rPr lang="it-IT" altLang="it-CH" sz="1600" dirty="0" err="1" smtClean="0">
                <a:ea typeface="ＭＳ Ｐゴシック" pitchFamily="34" charset="-128"/>
              </a:rPr>
              <a:t>lac</a:t>
            </a:r>
            <a:r>
              <a:rPr lang="it-IT" altLang="it-CH" sz="1600" dirty="0" smtClean="0">
                <a:ea typeface="ＭＳ Ｐゴシック" pitchFamily="34" charset="-128"/>
              </a:rPr>
              <a:t> </a:t>
            </a:r>
            <a:r>
              <a:rPr lang="it-IT" altLang="it-CH" sz="1600" dirty="0" smtClean="0">
                <a:ea typeface="ＭＳ Ｐゴシック" pitchFamily="34" charset="-128"/>
              </a:rPr>
              <a:t>e </a:t>
            </a:r>
            <a:r>
              <a:rPr lang="it-IT" altLang="it-CH" sz="1600" dirty="0" smtClean="0">
                <a:ea typeface="ＭＳ Ｐゴシック" pitchFamily="34" charset="-128"/>
              </a:rPr>
              <a:t>operone </a:t>
            </a:r>
            <a:r>
              <a:rPr lang="it-IT" altLang="it-CH" sz="1600" dirty="0" err="1" smtClean="0">
                <a:ea typeface="ＭＳ Ｐゴシック" pitchFamily="34" charset="-128"/>
              </a:rPr>
              <a:t>trp</a:t>
            </a:r>
            <a:r>
              <a:rPr lang="it-IT" altLang="it-CH" sz="1600" dirty="0" smtClean="0">
                <a:ea typeface="ＭＳ Ｐゴシック" pitchFamily="34" charset="-128"/>
              </a:rPr>
              <a:t>)</a:t>
            </a:r>
            <a:br>
              <a:rPr lang="it-IT" altLang="it-CH" sz="1600" dirty="0" smtClean="0">
                <a:ea typeface="ＭＳ Ｐゴシック" pitchFamily="34" charset="-128"/>
              </a:rPr>
            </a:br>
            <a:r>
              <a:rPr lang="it-IT" altLang="it-CH" sz="2400" dirty="0" smtClean="0">
                <a:ea typeface="ＭＳ Ｐゴシック" pitchFamily="34" charset="-128"/>
              </a:rPr>
              <a:t/>
            </a:r>
            <a:br>
              <a:rPr lang="it-IT" altLang="it-CH" sz="2400" dirty="0" smtClean="0">
                <a:ea typeface="ＭＳ Ｐゴシック" pitchFamily="34" charset="-128"/>
              </a:rPr>
            </a:br>
            <a:r>
              <a:rPr lang="it-IT" altLang="it-CH" sz="2400" dirty="0" smtClean="0">
                <a:ea typeface="ＭＳ Ｐゴシック" pitchFamily="34" charset="-128"/>
              </a:rPr>
              <a:t/>
            </a:r>
            <a:br>
              <a:rPr lang="it-IT" altLang="it-CH" sz="2400" dirty="0" smtClean="0">
                <a:ea typeface="ＭＳ Ｐゴシック" pitchFamily="34" charset="-128"/>
              </a:rPr>
            </a:br>
            <a:r>
              <a:rPr lang="it-IT" altLang="it-CH" sz="2400" dirty="0" smtClean="0">
                <a:ea typeface="ＭＳ Ｐゴシック" pitchFamily="34" charset="-128"/>
              </a:rPr>
              <a:t/>
            </a:r>
            <a:br>
              <a:rPr lang="it-IT" altLang="it-CH" sz="2400" dirty="0" smtClean="0">
                <a:ea typeface="ＭＳ Ｐゴシック" pitchFamily="34" charset="-128"/>
              </a:rPr>
            </a:br>
            <a:r>
              <a:rPr lang="it-IT" altLang="it-CH" sz="2400" dirty="0" smtClean="0">
                <a:solidFill>
                  <a:srgbClr val="FF0000"/>
                </a:solidFill>
                <a:ea typeface="ＭＳ Ｐゴシック" pitchFamily="34" charset="-128"/>
              </a:rPr>
              <a:t>CONTROLLO POSITIVO: </a:t>
            </a:r>
            <a:r>
              <a:rPr lang="it-IT" altLang="it-CH" sz="2400" dirty="0" smtClean="0">
                <a:ea typeface="ＭＳ Ｐゴシック" pitchFamily="34" charset="-128"/>
              </a:rPr>
              <a:t>quando un operone viene attivato da una</a:t>
            </a:r>
            <a:br>
              <a:rPr lang="it-IT" altLang="it-CH" sz="2400" dirty="0" smtClean="0">
                <a:ea typeface="ＭＳ Ｐゴシック" pitchFamily="34" charset="-128"/>
              </a:rPr>
            </a:br>
            <a:r>
              <a:rPr lang="it-IT" altLang="it-CH" sz="2400" dirty="0" smtClean="0">
                <a:ea typeface="ＭＳ Ｐゴシック" pitchFamily="34" charset="-128"/>
              </a:rPr>
              <a:t>                proteina regolatrice che interagisce direttamente con il DNA,</a:t>
            </a:r>
            <a:br>
              <a:rPr lang="it-IT" altLang="it-CH" sz="2400" dirty="0" smtClean="0">
                <a:ea typeface="ＭＳ Ｐゴシック" pitchFamily="34" charset="-128"/>
              </a:rPr>
            </a:br>
            <a:r>
              <a:rPr lang="it-IT" altLang="it-CH" sz="2400" dirty="0" smtClean="0">
                <a:ea typeface="ＭＳ Ｐゴシック" pitchFamily="34" charset="-128"/>
              </a:rPr>
              <a:t>                attivando la trascrizione </a:t>
            </a:r>
            <a:r>
              <a:rPr lang="it-IT" altLang="it-CH" sz="1600" dirty="0" smtClean="0">
                <a:ea typeface="ＭＳ Ｐゴシック" pitchFamily="34" charset="-128"/>
              </a:rPr>
              <a:t>(es. </a:t>
            </a:r>
            <a:r>
              <a:rPr lang="it-IT" altLang="it-CH" sz="1600" dirty="0" err="1" smtClean="0">
                <a:ea typeface="ＭＳ Ｐゴシック" pitchFamily="34" charset="-128"/>
              </a:rPr>
              <a:t>cAMP+proteina</a:t>
            </a:r>
            <a:r>
              <a:rPr lang="it-IT" altLang="it-CH" sz="1600" dirty="0" smtClean="0">
                <a:ea typeface="ＭＳ Ｐゴシック" pitchFamily="34" charset="-128"/>
              </a:rPr>
              <a:t> CAP promuovono la trascrizione).</a:t>
            </a:r>
          </a:p>
        </p:txBody>
      </p:sp>
    </p:spTree>
    <p:extLst>
      <p:ext uri="{BB962C8B-B14F-4D97-AF65-F5344CB8AC3E}">
        <p14:creationId xmlns:p14="http://schemas.microsoft.com/office/powerpoint/2010/main" val="143143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3578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2"/>
          <p:cNvSpPr txBox="1">
            <a:spLocks/>
          </p:cNvSpPr>
          <p:nvPr/>
        </p:nvSpPr>
        <p:spPr>
          <a:xfrm rot="5400000">
            <a:off x="4457700" y="279583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dirty="0" smtClean="0">
                <a:solidFill>
                  <a:srgbClr val="FF0000"/>
                </a:solidFill>
              </a:rPr>
              <a:t>CONTROLLO NEGATIVO</a:t>
            </a:r>
            <a:endParaRPr lang="it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0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59880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72063"/>
            <a:ext cx="5940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812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81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altLang="it-CH" smtClean="0">
              <a:ea typeface="ＭＳ Ｐゴシック" pitchFamily="34" charset="-128"/>
            </a:endParaRPr>
          </a:p>
        </p:txBody>
      </p:sp>
      <p:pic>
        <p:nvPicPr>
          <p:cNvPr id="20483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1" y="548680"/>
            <a:ext cx="5976937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2"/>
          <p:cNvSpPr txBox="1">
            <a:spLocks/>
          </p:cNvSpPr>
          <p:nvPr/>
        </p:nvSpPr>
        <p:spPr>
          <a:xfrm rot="5400000">
            <a:off x="4457700" y="27238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smtClean="0">
                <a:solidFill>
                  <a:srgbClr val="FF0000"/>
                </a:solidFill>
              </a:rPr>
              <a:t>CONTROLLO POSITIVO</a:t>
            </a:r>
            <a:endParaRPr lang="it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2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08902" cy="574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4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03200"/>
            <a:ext cx="59563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6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29122" cy="56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87111" y="116632"/>
            <a:ext cx="392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Operone triptofano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00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</Words>
  <Application>Microsoft Macintosh PowerPoint</Application>
  <PresentationFormat>Presentazione su schermo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Ｐゴシック</vt:lpstr>
      <vt:lpstr>Wingdings</vt:lpstr>
      <vt:lpstr>Tema di Office</vt:lpstr>
      <vt:lpstr>OPERONE INDUCIBILE: es. operone lac  solitamente inattivo, ma può                      essere attivato (indotto) da una molecola (lattosio) che interagisce                     con una proteina regolatrice.                     (solitamente nelle vie cataboliche  si producono enzimi solo in presenza del                           nutriente)    OPERONE REPRIMIBILE: es. trp  solitamente attivo, ma può essere                       represso da una molecola (trp) che interagisce con una proteina                      regolatrice.                     (solitamente nelle vie anaboliche  si blocca la produzione di un composto, se                           questo è già presente in quantità adeguate)</vt:lpstr>
      <vt:lpstr>CONTROLLO NEGATIVO: quando un operone viene disattivato da                 un repressore (operone lac e operone trp)    CONTROLLO POSITIVO: quando un operone viene attivato da una                 proteina regolatrice che interagisce direttamente con il DNA,                 attivando la trascrizione (es. cAMP+proteina CAP promuovono la trascrizione).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Servizi Informatici TI-EDU / USI-SUPSI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Paltenghi</dc:creator>
  <cp:lastModifiedBy>Utente di Microsoft Office</cp:lastModifiedBy>
  <cp:revision>4</cp:revision>
  <dcterms:created xsi:type="dcterms:W3CDTF">2019-12-13T16:19:54Z</dcterms:created>
  <dcterms:modified xsi:type="dcterms:W3CDTF">2019-12-15T18:01:28Z</dcterms:modified>
</cp:coreProperties>
</file>