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80" r:id="rId4"/>
    <p:sldId id="258" r:id="rId5"/>
    <p:sldId id="281" r:id="rId6"/>
    <p:sldId id="259" r:id="rId7"/>
    <p:sldId id="260" r:id="rId8"/>
    <p:sldId id="282" r:id="rId9"/>
    <p:sldId id="262" r:id="rId10"/>
    <p:sldId id="271" r:id="rId11"/>
    <p:sldId id="264" r:id="rId12"/>
    <p:sldId id="265" r:id="rId13"/>
    <p:sldId id="266" r:id="rId14"/>
    <p:sldId id="267" r:id="rId15"/>
    <p:sldId id="293" r:id="rId16"/>
    <p:sldId id="294" r:id="rId17"/>
    <p:sldId id="292" r:id="rId18"/>
    <p:sldId id="274" r:id="rId19"/>
    <p:sldId id="284" r:id="rId20"/>
    <p:sldId id="295" r:id="rId21"/>
    <p:sldId id="268" r:id="rId22"/>
    <p:sldId id="272" r:id="rId23"/>
    <p:sldId id="275" r:id="rId24"/>
    <p:sldId id="276" r:id="rId25"/>
    <p:sldId id="277" r:id="rId26"/>
    <p:sldId id="273" r:id="rId27"/>
    <p:sldId id="297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78" r:id="rId36"/>
    <p:sldId id="279" r:id="rId37"/>
    <p:sldId id="296" r:id="rId38"/>
  </p:sldIdLst>
  <p:sldSz cx="12192000" cy="6858000"/>
  <p:notesSz cx="6858000" cy="9144000"/>
  <p:defaultTextStyle>
    <a:defPPr>
      <a:defRPr lang="it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1976691-8E53-4A9B-BB68-1A95659B2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F83669B8-C107-4185-9320-71FB9DAC7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773A2C22-CB2E-4C56-A256-9D3EE9AE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3622-C602-4636-BB51-9A28FC7827DD}" type="datetimeFigureOut">
              <a:rPr lang="it-CH" smtClean="0"/>
              <a:t>19.02.2020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C5286CF6-374C-490E-8F51-4E635F31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2D7F76C-5877-42BA-8DF8-0D4D9774A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80D3-A184-4963-9D86-6036A216743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555546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FB62033-62DC-463C-84CD-CB68AB61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D2569550-5358-4AC4-9199-CC4A7E095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799CEC3-E877-4301-8841-09FA7AAFC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3622-C602-4636-BB51-9A28FC7827DD}" type="datetimeFigureOut">
              <a:rPr lang="it-CH" smtClean="0"/>
              <a:t>19.02.2020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97DA56B2-4480-44B2-AD90-785C67DB5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1B5FEE46-7BC4-441D-9127-1AA7FC0F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80D3-A184-4963-9D86-6036A216743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550358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F34F6D9E-C4F0-4DE6-A122-ACC63BCF74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52A441E4-2AF7-4C83-A582-7F4FC0BCC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1267F59B-A4BC-4F14-B6BA-FCAD77FC9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3622-C602-4636-BB51-9A28FC7827DD}" type="datetimeFigureOut">
              <a:rPr lang="it-CH" smtClean="0"/>
              <a:t>19.02.2020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2ED5A08-7C60-4C5D-9D24-DA9AA9FE1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C4E5953E-7638-48A7-96D0-0C9BFDC3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80D3-A184-4963-9D86-6036A216743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66660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144CCCD-AF43-4847-AAD2-26D90D88C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7923A78-5306-4DB5-90A0-68B327A7C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A08AEE19-EA54-4A2F-B581-B2ABD94AC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3622-C602-4636-BB51-9A28FC7827DD}" type="datetimeFigureOut">
              <a:rPr lang="it-CH" smtClean="0"/>
              <a:t>19.02.2020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D40A01EF-2E00-4581-A641-45D5FDC5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DC114D9-88C4-4E49-9671-6FC389EF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80D3-A184-4963-9D86-6036A216743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92283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105AF14-91E0-4097-815B-A112B154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B573E4B6-27F3-4A42-A7F6-ED7682DC5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4D064C51-1C98-485F-90AE-4B7BF938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3622-C602-4636-BB51-9A28FC7827DD}" type="datetimeFigureOut">
              <a:rPr lang="it-CH" smtClean="0"/>
              <a:t>19.02.2020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C21D1766-EB89-419D-944E-3D7A9FFAA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8ADA34A1-4B08-442D-A10E-760B54A0E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80D3-A184-4963-9D86-6036A216743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13166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64C0876-6CA1-492A-8830-47140C368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99C27E09-A601-4FA6-B41F-AF065B144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740CE77E-21EC-48B0-8B83-7A9F9D6D2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BF91B4D1-E15C-4B7F-BC26-80A6B6A3F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3622-C602-4636-BB51-9A28FC7827DD}" type="datetimeFigureOut">
              <a:rPr lang="it-CH" smtClean="0"/>
              <a:t>19.02.2020</a:t>
            </a:fld>
            <a:endParaRPr lang="it-CH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D50CEC6C-2AB2-485B-A100-9E454C44E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0378551C-55BC-40A8-AF46-88FBDDDCC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80D3-A184-4963-9D86-6036A216743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55359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3E6B536-759F-4FCE-9261-CCCCE04BE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5D514A95-9D11-4FDB-946A-3C098D3A8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8F88090B-48C5-4F71-BAAC-A83A259A2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7959C4C5-27A9-492B-A333-4C70A3CC9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CFDC4AED-D6AB-43F2-A29C-1D53B6326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7DE1BE49-A0A1-48F4-BE25-95C08FFB8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3622-C602-4636-BB51-9A28FC7827DD}" type="datetimeFigureOut">
              <a:rPr lang="it-CH" smtClean="0"/>
              <a:t>19.02.2020</a:t>
            </a:fld>
            <a:endParaRPr lang="it-CH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BEAEED8B-7F9E-473A-B869-9119A938F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C3224C9D-0B10-4BC7-B47D-4ECFFB2DA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80D3-A184-4963-9D86-6036A216743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403184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4CA7E39-99E6-46EE-9FEE-EE57EDFF8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FCE82131-F601-4D15-B2B0-6AD90F3CF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3622-C602-4636-BB51-9A28FC7827DD}" type="datetimeFigureOut">
              <a:rPr lang="it-CH" smtClean="0"/>
              <a:t>19.02.2020</a:t>
            </a:fld>
            <a:endParaRPr lang="it-CH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B4A0A33B-1BDC-47C2-824B-8DCDAFBE2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99D6AA9A-7227-45DF-95C9-D3EAF03F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80D3-A184-4963-9D86-6036A216743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20348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4EBD45A2-6881-4973-B1BB-23B969F51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3622-C602-4636-BB51-9A28FC7827DD}" type="datetimeFigureOut">
              <a:rPr lang="it-CH" smtClean="0"/>
              <a:t>19.02.2020</a:t>
            </a:fld>
            <a:endParaRPr lang="it-CH"/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6CC4A8DF-CAF9-438D-94CE-E357535E0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2811D450-5D04-4953-9C5D-B92EACDA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80D3-A184-4963-9D86-6036A216743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82668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A073D3E-50AC-47D7-B95D-082FE9FD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29040F70-8FB6-4626-ABB9-D2B01AA2C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52DCD5DB-C13C-4ECA-8556-51CDA7BB74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27E4AC4F-F093-450D-B0CE-153C98D7A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3622-C602-4636-BB51-9A28FC7827DD}" type="datetimeFigureOut">
              <a:rPr lang="it-CH" smtClean="0"/>
              <a:t>19.02.2020</a:t>
            </a:fld>
            <a:endParaRPr lang="it-CH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45AADFE9-93D4-4AD5-9ECF-8BD3EEFF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EC59AC3C-AA6D-4AC4-B9B9-8BD3FE13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80D3-A184-4963-9D86-6036A216743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98808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180AE28-6DF6-42A3-8C0F-3D879C6C0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6A5C40FD-6986-4937-873A-4932CF8105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CH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CE54376D-52EB-4538-8CCE-B1E03E72E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FDE9B47E-051D-42C4-A05B-E3D72876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3622-C602-4636-BB51-9A28FC7827DD}" type="datetimeFigureOut">
              <a:rPr lang="it-CH" smtClean="0"/>
              <a:t>19.02.2020</a:t>
            </a:fld>
            <a:endParaRPr lang="it-CH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7DBA2F0C-586A-4CD6-AC8F-FD0C85CBD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C13C8DED-CA1C-42BE-8EA6-593D6164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80D3-A184-4963-9D86-6036A216743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15829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CDD0F5D2-679E-45F5-901A-D09C19DB4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DD59463E-8E75-43BA-AC32-33BC5919B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C8D4DCE5-0C0B-4863-8395-273CCDA03B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83622-C602-4636-BB51-9A28FC7827DD}" type="datetimeFigureOut">
              <a:rPr lang="it-CH" smtClean="0"/>
              <a:t>19.02.2020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3B7C46FD-EEA2-4C22-8A74-E5F64ACEB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38A31DCB-380C-45DA-9301-1371AF2D6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E80D3-A184-4963-9D86-6036A216743B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25845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Qize15nhPo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B35A0EB-7D6F-418C-8E2B-0014AC518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CH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VIRUS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2AE66540-2D40-4885-868C-379EDA6D69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456454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0D56394-AAA4-4F5F-9112-9FCA330C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F06B36E8-8DC3-4B0C-B4F2-F2CEEA44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D1FE4D58-E5BF-4F3D-BD59-B9CF532E0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986" y="-1"/>
            <a:ext cx="8950356" cy="698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01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4087A9B-B304-4C1C-BE77-2081E1CA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1AF8662-48A3-44DB-9B1C-52B8368A3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028AF03A-3C31-48A4-AF2C-70333D888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715" y="365125"/>
            <a:ext cx="7757696" cy="651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07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4087A9B-B304-4C1C-BE77-2081E1CA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1AF8662-48A3-44DB-9B1C-52B8368A3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F184C4E6-6AFB-4C98-A850-F9BF1060A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22" b="20219"/>
          <a:stretch/>
        </p:blipFill>
        <p:spPr>
          <a:xfrm>
            <a:off x="1028608" y="365125"/>
            <a:ext cx="9278368" cy="528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36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FA87BA07-B207-4A30-9740-2825A38A3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70" y="2897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CH" dirty="0"/>
              <a:t>Nei batteri si distinguono due tipi di cicli</a:t>
            </a:r>
          </a:p>
          <a:p>
            <a:pPr>
              <a:buFontTx/>
              <a:buChar char="-"/>
            </a:pPr>
            <a:r>
              <a:rPr lang="it-CH" dirty="0"/>
              <a:t>Ciclo litico </a:t>
            </a:r>
          </a:p>
          <a:p>
            <a:pPr>
              <a:buFontTx/>
              <a:buChar char="-"/>
            </a:pPr>
            <a:r>
              <a:rPr lang="it-CH" dirty="0"/>
              <a:t>Ciclo lisogenico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23631B62-D427-478C-8E9F-394C20F8F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441" y="1262787"/>
            <a:ext cx="6400800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24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5910D2C8-FD6C-4DFD-994E-174296327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726" y="10335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CH" dirty="0"/>
              <a:t>Nelle cellule animali più possibilità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1BB04AC2-8B5C-4AE0-91F3-7245968DC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629" y="576262"/>
            <a:ext cx="8726333" cy="639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07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8977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33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0"/>
            <a:ext cx="9306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15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0"/>
            <a:ext cx="8938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25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D2E0263-2C21-4C03-8A59-D2A65149D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Esempi di cicli replicativi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46A362CB-B352-4377-B359-C7D72894E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1358631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56" y="602038"/>
            <a:ext cx="10422019" cy="625596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16200000">
            <a:off x="-2658024" y="3127106"/>
            <a:ext cx="6715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Ciclo riproduttivo di un virus a RNA con </a:t>
            </a:r>
            <a:r>
              <a:rPr lang="it-IT" sz="2400" b="1" dirty="0" err="1" smtClean="0">
                <a:solidFill>
                  <a:srgbClr val="FF0000"/>
                </a:solidFill>
              </a:rPr>
              <a:t>pericapside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86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1AF8662-48A3-44DB-9B1C-52B8368A3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3781425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it-CH" dirty="0"/>
              <a:t> costituiti da acido nucleico e capside proteico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CH" dirty="0"/>
              <a:t>Alcuni presentano uno strato supplementare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CH" dirty="0"/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C13C8DC3-D57B-4F40-AF0E-71455E64F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161925"/>
            <a:ext cx="10553700" cy="3619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94C39ED6-D88C-4C52-938A-937F8240C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38" y="4791253"/>
            <a:ext cx="1025842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45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0"/>
            <a:ext cx="6819815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16200000">
            <a:off x="-1977121" y="2999888"/>
            <a:ext cx="5898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Riproduzione del virus HIV (retrovirus)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28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2EEB54F-223E-4B31-9199-4A5629086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1288C577-6D9A-424E-948C-E77BBD0C0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315BBFFD-F3AD-4B54-8D0A-57F90DCC9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87" y="485775"/>
            <a:ext cx="6981825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67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C4343D5-D4F3-409F-B077-7E2E61C7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I coronavirus</a:t>
            </a:r>
          </a:p>
        </p:txBody>
      </p:sp>
      <p:pic>
        <p:nvPicPr>
          <p:cNvPr id="4" name="Segnaposto contenuto 3" descr="Risultati immagini per coronavirus how go into cells">
            <a:extLst>
              <a:ext uri="{FF2B5EF4-FFF2-40B4-BE49-F238E27FC236}">
                <a16:creationId xmlns="" xmlns:a16="http://schemas.microsoft.com/office/drawing/2014/main" id="{A88E94D8-1CAB-469F-8274-62FE2EF66A7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341" y="1532662"/>
            <a:ext cx="5013062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676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D324663-21AE-4AE4-9E98-1E4553D92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8F84405-1DFF-49CA-8F4F-F10F4D214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1A5FA28C-B23C-4A06-9DC5-02E0BADDA4B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554" y="965517"/>
            <a:ext cx="6952511" cy="5285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7258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ADA53D9-CB6F-4575-98D1-F97828B7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59B4C524-C907-4E2D-A94A-518E9437E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/>
          </a:p>
        </p:txBody>
      </p:sp>
      <p:pic>
        <p:nvPicPr>
          <p:cNvPr id="4" name="Immagine 3" descr="Risultati immagini per coronavirus how go into cells">
            <a:extLst>
              <a:ext uri="{FF2B5EF4-FFF2-40B4-BE49-F238E27FC236}">
                <a16:creationId xmlns="" xmlns:a16="http://schemas.microsoft.com/office/drawing/2014/main" id="{6C2DD94E-2E62-4D19-B163-D4B89B57173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40" y="502920"/>
            <a:ext cx="5760720" cy="5852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41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EC2CE85-2A49-4CB9-A2B2-D700648C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5AD021C-0936-4AE0-B69B-C71C0DEDC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>
                <a:hlinkClick r:id="rId2"/>
              </a:rPr>
              <a:t>https://www.youtube.com/watch?v=YQize15nhPo</a:t>
            </a:r>
            <a:endParaRPr lang="it-CH" dirty="0"/>
          </a:p>
          <a:p>
            <a:endParaRPr lang="it-CH" dirty="0"/>
          </a:p>
          <a:p>
            <a:r>
              <a:rPr lang="it-CH" dirty="0"/>
              <a:t>https://www.youtube.com/watch?v=QHHrph7zDLw</a:t>
            </a:r>
          </a:p>
        </p:txBody>
      </p:sp>
    </p:spTree>
    <p:extLst>
      <p:ext uri="{BB962C8B-B14F-4D97-AF65-F5344CB8AC3E}">
        <p14:creationId xmlns:p14="http://schemas.microsoft.com/office/powerpoint/2010/main" val="213938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7145142-4311-42AC-9908-27927FFD6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coronavirus</a:t>
            </a:r>
          </a:p>
        </p:txBody>
      </p:sp>
      <p:pic>
        <p:nvPicPr>
          <p:cNvPr id="4" name="Segnaposto contenuto 3" descr="Risultati immagini per coronavirus how go into cells">
            <a:extLst>
              <a:ext uri="{FF2B5EF4-FFF2-40B4-BE49-F238E27FC236}">
                <a16:creationId xmlns="" xmlns:a16="http://schemas.microsoft.com/office/drawing/2014/main" id="{B605D96A-2893-451C-AE45-2100C447500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469" y="1825625"/>
            <a:ext cx="5013062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701772F9-F920-4A5E-8CB3-973F22745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481012"/>
            <a:ext cx="857250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7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smtClean="0"/>
              <a:t>APPROFONDIMENTI</a:t>
            </a:r>
            <a:endParaRPr lang="it-CH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643342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530" y="383060"/>
            <a:ext cx="8489162" cy="647494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16200000">
            <a:off x="-3489017" y="3035052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</a:rPr>
              <a:t>DIAGNOSI VIRALE CON PCR</a:t>
            </a:r>
            <a:endParaRPr lang="it-IT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484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075" y="2347784"/>
            <a:ext cx="6728900" cy="418894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83" y="247135"/>
            <a:ext cx="4918325" cy="37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33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07" y="-119922"/>
            <a:ext cx="9048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83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22324"/>
              </p:ext>
            </p:extLst>
          </p:nvPr>
        </p:nvGraphicFramePr>
        <p:xfrm>
          <a:off x="630194" y="321274"/>
          <a:ext cx="10960443" cy="6301947"/>
        </p:xfrm>
        <a:graphic>
          <a:graphicData uri="http://schemas.openxmlformats.org/drawingml/2006/table">
            <a:tbl>
              <a:tblPr/>
              <a:tblGrid>
                <a:gridCol w="10960443"/>
              </a:tblGrid>
              <a:tr h="663364">
                <a:tc>
                  <a:txBody>
                    <a:bodyPr/>
                    <a:lstStyle/>
                    <a:p>
                      <a:r>
                        <a:rPr lang="it-IT" sz="1500" b="1" dirty="0">
                          <a:effectLst/>
                          <a:latin typeface="Calibri" charset="0"/>
                        </a:rPr>
                        <a:t>HSV 1 - Herpes Simplex Virus Tipo 1 - Analisi qualitativa Diagnosi molecolare delle infezioni da HSV1 mediante amplificazione genica (PCR) </a:t>
                      </a:r>
                      <a:endParaRPr lang="it-IT" sz="1500" dirty="0">
                        <a:effectLst/>
                        <a:latin typeface="Calibri" charset="0"/>
                      </a:endParaRPr>
                    </a:p>
                  </a:txBody>
                  <a:tcPr marL="53013" marR="530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38583">
                <a:tc>
                  <a:txBody>
                    <a:bodyPr/>
                    <a:lstStyle/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L’HSV </a:t>
                      </a:r>
                      <a:r>
                        <a:rPr lang="it-IT" sz="1500" dirty="0" err="1">
                          <a:effectLst/>
                          <a:latin typeface="Calibri" charset="0"/>
                        </a:rPr>
                        <a:t>é</a:t>
                      </a:r>
                      <a:r>
                        <a:rPr lang="it-IT" sz="1500" dirty="0">
                          <a:effectLst/>
                          <a:latin typeface="Calibri" charset="0"/>
                        </a:rPr>
                        <a:t> l’agente etiologico responsabile della dermatosi vescicolare.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Esistono due differenti tipi virali: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 Tipo I, responsabile dell’Herpes labialis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 Tipo 2, responsabile dell’Herpes </a:t>
                      </a:r>
                      <a:r>
                        <a:rPr lang="it-IT" sz="1500" dirty="0" err="1">
                          <a:effectLst/>
                          <a:latin typeface="Calibri" charset="0"/>
                        </a:rPr>
                        <a:t>genitalis</a:t>
                      </a:r>
                      <a:r>
                        <a:rPr lang="it-IT" sz="1500" dirty="0">
                          <a:effectLst/>
                          <a:latin typeface="Calibri" charset="0"/>
                        </a:rPr>
                        <a:t>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/>
                      </a:r>
                      <a:br>
                        <a:rPr lang="it-IT" sz="1500" dirty="0">
                          <a:effectLst/>
                          <a:latin typeface="Calibri" charset="0"/>
                        </a:rPr>
                      </a:br>
                      <a:endParaRPr lang="it-IT" sz="1500" dirty="0">
                        <a:effectLst/>
                        <a:latin typeface="Calibri" charset="0"/>
                      </a:endParaRP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Le infezioni prenatali determinano rischi di malformazioni per il feto.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Le infezioni del neonato possono dare luogo a sintomi gravi.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Dal punto di vista clinico l'infezione nel neonato può presentarsi in 3 forme: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1) infezione disseminata, con il coinvolgimento di più organi, incluso o meno il SNC;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2) encefalite con o senza interessamento dell'occhio della cute e della bocca;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3) localizzata alla pelle, all'occhio, ed alla bocca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La diagnosi di certezza può essere fatta mediante isolamento del virus: l'HSV può essere coltivato con relativa facilità. L'individuazione del virus generalmente richiede 1-3 giorni dopo l'inoculazione in terreno di coltura. Metodiche più rapide prevedono l'impiego della </a:t>
                      </a:r>
                      <a:r>
                        <a:rPr lang="it-IT" sz="1500" dirty="0" err="1">
                          <a:effectLst/>
                          <a:latin typeface="Calibri" charset="0"/>
                        </a:rPr>
                        <a:t>Polymerase</a:t>
                      </a:r>
                      <a:r>
                        <a:rPr lang="it-IT" sz="1500" dirty="0">
                          <a:effectLst/>
                          <a:latin typeface="Calibri" charset="0"/>
                        </a:rPr>
                        <a:t> Chain </a:t>
                      </a:r>
                      <a:r>
                        <a:rPr lang="it-IT" sz="1500" dirty="0" err="1">
                          <a:effectLst/>
                          <a:latin typeface="Calibri" charset="0"/>
                        </a:rPr>
                        <a:t>Reaction</a:t>
                      </a:r>
                      <a:r>
                        <a:rPr lang="it-IT" sz="1500" dirty="0">
                          <a:effectLst/>
                          <a:latin typeface="Calibri" charset="0"/>
                        </a:rPr>
                        <a:t>(PCR). Il virus può essere isolato dalle vescicole cutanee, dalla bocca o dal </a:t>
                      </a:r>
                      <a:r>
                        <a:rPr lang="it-IT" sz="1500" dirty="0" err="1">
                          <a:effectLst/>
                          <a:latin typeface="Calibri" charset="0"/>
                        </a:rPr>
                        <a:t>nasofaringe</a:t>
                      </a:r>
                      <a:r>
                        <a:rPr lang="it-IT" sz="1500" dirty="0">
                          <a:effectLst/>
                          <a:latin typeface="Calibri" charset="0"/>
                        </a:rPr>
                        <a:t>, dagli occhi, dalle urine, dal sangue e dal liquido cefalorachidiano. </a:t>
                      </a:r>
                    </a:p>
                  </a:txBody>
                  <a:tcPr marL="53013" marR="530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520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458514"/>
              </p:ext>
            </p:extLst>
          </p:nvPr>
        </p:nvGraphicFramePr>
        <p:xfrm>
          <a:off x="338044" y="1098750"/>
          <a:ext cx="11400874" cy="914400"/>
        </p:xfrm>
        <a:graphic>
          <a:graphicData uri="http://schemas.openxmlformats.org/drawingml/2006/table">
            <a:tbl>
              <a:tblPr/>
              <a:tblGrid>
                <a:gridCol w="4802367"/>
                <a:gridCol w="6598507"/>
              </a:tblGrid>
              <a:tr h="0">
                <a:tc>
                  <a:txBody>
                    <a:bodyPr/>
                    <a:lstStyle/>
                    <a:p>
                      <a:r>
                        <a:rPr lang="it-IT" sz="2000" b="1" dirty="0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Diagnosi molecolare delle infezioni da HSV1 mediante amplificazione genica (PCR):</a:t>
                      </a:r>
                      <a:endParaRPr lang="it-IT" sz="2000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000">
                          <a:effectLst/>
                          <a:latin typeface="Calibri" charset="0"/>
                        </a:rPr>
                        <a:t>Amplificazione: regione 42 del genoma del patogeno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it-IT" sz="1500" dirty="0">
                        <a:effectLst/>
                        <a:latin typeface="Calibri" charset="0"/>
                      </a:endParaRP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effectLst/>
                          <a:latin typeface="Calibri" charset="0"/>
                        </a:rPr>
                        <a:t>Amplificazione genica (PCR); rilevamento in gel di </a:t>
                      </a:r>
                      <a:r>
                        <a:rPr lang="it-IT" sz="2000" dirty="0" err="1">
                          <a:effectLst/>
                          <a:latin typeface="Calibri" charset="0"/>
                        </a:rPr>
                        <a:t>agarosio</a:t>
                      </a:r>
                      <a:r>
                        <a:rPr lang="it-IT" sz="2000" dirty="0"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706212"/>
              </p:ext>
            </p:extLst>
          </p:nvPr>
        </p:nvGraphicFramePr>
        <p:xfrm>
          <a:off x="2543432" y="3352564"/>
          <a:ext cx="10515600" cy="1828800"/>
        </p:xfrm>
        <a:graphic>
          <a:graphicData uri="http://schemas.openxmlformats.org/drawingml/2006/table">
            <a:tbl>
              <a:tblPr/>
              <a:tblGrid>
                <a:gridCol w="3153032"/>
                <a:gridCol w="7362568"/>
              </a:tblGrid>
              <a:tr h="0">
                <a:tc gridSpan="2"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Campioni biologici su cui è possibile eseguire il </a:t>
                      </a:r>
                      <a:r>
                        <a:rPr lang="it-IT" sz="2000" b="1" dirty="0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test</a:t>
                      </a:r>
                    </a:p>
                    <a:p>
                      <a:endParaRPr lang="it-IT" sz="2000" b="1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2000" dirty="0">
                        <a:effectLst/>
                        <a:latin typeface="Calibri" charset="0"/>
                      </a:endParaRP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 smtClean="0">
                          <a:effectLst/>
                          <a:latin typeface="Calibri" charset="0"/>
                        </a:rPr>
                        <a:t>Prelievo ematico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effectLst/>
                          <a:latin typeface="Calibri" charset="0"/>
                        </a:rPr>
                        <a:t>2 ml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it-IT" sz="2000">
                          <a:effectLst/>
                          <a:latin typeface="Calibri" charset="0"/>
                        </a:rPr>
                        <a:t>Liquido Amniotico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  <a:latin typeface="Calibri" charset="0"/>
                        </a:rPr>
                        <a:t>10 ml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it-IT" sz="2000">
                          <a:effectLst/>
                          <a:latin typeface="Calibri" charset="0"/>
                        </a:rPr>
                        <a:t>Villi Coriali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2000">
                          <a:effectLst/>
                          <a:latin typeface="Calibri" charset="0"/>
                        </a:rPr>
                        <a:t>10 mg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it-IT" sz="2000">
                          <a:effectLst/>
                          <a:latin typeface="Calibri" charset="0"/>
                        </a:rPr>
                        <a:t>Liquido seminale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effectLst/>
                          <a:latin typeface="Calibri" charset="0"/>
                        </a:rPr>
                        <a:t>1 ml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613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595" y="321276"/>
            <a:ext cx="4966042" cy="627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6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540"/>
            <a:ext cx="7821827" cy="296488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02" y="3171610"/>
            <a:ext cx="4506097" cy="368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92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09816" y="488407"/>
            <a:ext cx="91810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  <a:effectLst/>
                <a:latin typeface="Calibri" charset="0"/>
              </a:rPr>
              <a:t>Lettura dei risultati della PCR </a:t>
            </a:r>
          </a:p>
          <a:p>
            <a:r>
              <a:rPr lang="it-IT" dirty="0" smtClean="0">
                <a:effectLst/>
                <a:latin typeface="Calibri" charset="0"/>
              </a:rPr>
              <a:t>Abbiamo cinque campioni da analizzare, per ricercare gli </a:t>
            </a:r>
            <a:r>
              <a:rPr lang="it-IT" dirty="0" err="1" smtClean="0">
                <a:effectLst/>
                <a:latin typeface="Calibri" charset="0"/>
              </a:rPr>
              <a:t>herpex</a:t>
            </a:r>
            <a:r>
              <a:rPr lang="it-IT" dirty="0" smtClean="0">
                <a:effectLst/>
                <a:latin typeface="Calibri" charset="0"/>
              </a:rPr>
              <a:t> virus HSV1 e HSV2. </a:t>
            </a:r>
          </a:p>
          <a:p>
            <a:r>
              <a:rPr lang="it-IT" dirty="0" smtClean="0">
                <a:effectLst/>
                <a:latin typeface="Calibri" charset="0"/>
              </a:rPr>
              <a:t>Vi sono campioni positivi per HSV1 e HSV2? </a:t>
            </a:r>
            <a:endParaRPr lang="it-IT" dirty="0">
              <a:effectLst/>
              <a:latin typeface="Calibri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06" y="1504070"/>
            <a:ext cx="7437716" cy="50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04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31" y="703018"/>
            <a:ext cx="9706137" cy="547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794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527" y="941649"/>
            <a:ext cx="8924598" cy="5090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900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14725E2-CDFB-4FA4-9531-47C2B10F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EABD771A-BBC3-40E1-A54D-7031223F1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18082BD3-2B70-4330-BF29-65DFC27D5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151" y="324084"/>
            <a:ext cx="6572015" cy="631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22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4087A9B-B304-4C1C-BE77-2081E1CA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1AF8662-48A3-44DB-9B1C-52B8368A3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8C89E3D8-495C-4E2F-AC54-487C1F4CF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838" y="0"/>
            <a:ext cx="9565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7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0"/>
            <a:ext cx="9320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56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4087A9B-B304-4C1C-BE77-2081E1CA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1AF8662-48A3-44DB-9B1C-52B8368A3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A88F369B-661B-4435-B286-9E01C51EF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720" y="0"/>
            <a:ext cx="9418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35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4087A9B-B304-4C1C-BE77-2081E1CA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1AF8662-48A3-44DB-9B1C-52B8368A3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88A91484-AC44-4817-B8C1-9DBC911CA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640" y="138111"/>
            <a:ext cx="7466931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16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819" y="359596"/>
            <a:ext cx="7746395" cy="604634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82885" y="359596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Alcuni esempi</a:t>
            </a:r>
            <a:r>
              <a:rPr lang="is-IS" b="1" dirty="0" smtClean="0">
                <a:solidFill>
                  <a:srgbClr val="FF0000"/>
                </a:solidFill>
              </a:rPr>
              <a:t>…..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4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4087A9B-B304-4C1C-BE77-2081E1CA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1AF8662-48A3-44DB-9B1C-52B8368A3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855D35F1-5FDC-43AF-AD50-F90CC227C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138" y="0"/>
            <a:ext cx="9079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421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161</Words>
  <Application>Microsoft Office PowerPoint</Application>
  <PresentationFormat>Personalizzato</PresentationFormat>
  <Paragraphs>47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Tema di Office</vt:lpstr>
      <vt:lpstr>VIRUS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Esempi di cicli replicativi</vt:lpstr>
      <vt:lpstr>Presentazione standard di PowerPoint</vt:lpstr>
      <vt:lpstr>Presentazione standard di PowerPoint</vt:lpstr>
      <vt:lpstr>Presentazione standard di PowerPoint</vt:lpstr>
      <vt:lpstr>I coronavirus</vt:lpstr>
      <vt:lpstr>Presentazione standard di PowerPoint</vt:lpstr>
      <vt:lpstr>Presentazione standard di PowerPoint</vt:lpstr>
      <vt:lpstr>Presentazione standard di PowerPoint</vt:lpstr>
      <vt:lpstr>coronavirus</vt:lpstr>
      <vt:lpstr>APPROFONDIMENTI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Briccola</dc:creator>
  <cp:lastModifiedBy>Vania Dellachiesa</cp:lastModifiedBy>
  <cp:revision>18</cp:revision>
  <dcterms:created xsi:type="dcterms:W3CDTF">2020-02-03T13:59:39Z</dcterms:created>
  <dcterms:modified xsi:type="dcterms:W3CDTF">2020-02-19T09:17:26Z</dcterms:modified>
</cp:coreProperties>
</file>