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3"/>
  </p:notesMasterIdLst>
  <p:sldIdLst>
    <p:sldId id="279" r:id="rId2"/>
    <p:sldId id="332" r:id="rId3"/>
    <p:sldId id="333" r:id="rId4"/>
    <p:sldId id="360" r:id="rId5"/>
    <p:sldId id="338" r:id="rId6"/>
    <p:sldId id="361" r:id="rId7"/>
    <p:sldId id="376" r:id="rId8"/>
    <p:sldId id="362" r:id="rId9"/>
    <p:sldId id="269" r:id="rId10"/>
    <p:sldId id="367" r:id="rId11"/>
    <p:sldId id="370" r:id="rId12"/>
    <p:sldId id="377" r:id="rId13"/>
    <p:sldId id="308" r:id="rId14"/>
    <p:sldId id="307" r:id="rId15"/>
    <p:sldId id="261" r:id="rId16"/>
    <p:sldId id="371" r:id="rId17"/>
    <p:sldId id="267" r:id="rId18"/>
    <p:sldId id="270" r:id="rId19"/>
    <p:sldId id="273" r:id="rId20"/>
    <p:sldId id="272" r:id="rId21"/>
    <p:sldId id="309" r:id="rId22"/>
    <p:sldId id="271" r:id="rId23"/>
    <p:sldId id="365" r:id="rId24"/>
    <p:sldId id="274" r:id="rId25"/>
    <p:sldId id="275" r:id="rId26"/>
    <p:sldId id="276" r:id="rId27"/>
    <p:sldId id="277" r:id="rId28"/>
    <p:sldId id="366" r:id="rId29"/>
    <p:sldId id="264" r:id="rId30"/>
    <p:sldId id="263" r:id="rId31"/>
    <p:sldId id="372" r:id="rId32"/>
    <p:sldId id="268" r:id="rId33"/>
    <p:sldId id="265" r:id="rId34"/>
    <p:sldId id="266" r:id="rId35"/>
    <p:sldId id="278" r:id="rId36"/>
    <p:sldId id="375" r:id="rId37"/>
    <p:sldId id="374" r:id="rId38"/>
    <p:sldId id="359" r:id="rId39"/>
    <p:sldId id="356" r:id="rId40"/>
    <p:sldId id="357" r:id="rId41"/>
    <p:sldId id="358" r:id="rId42"/>
    <p:sldId id="364" r:id="rId43"/>
    <p:sldId id="354" r:id="rId44"/>
    <p:sldId id="379" r:id="rId45"/>
    <p:sldId id="286" r:id="rId46"/>
    <p:sldId id="381" r:id="rId47"/>
    <p:sldId id="380" r:id="rId48"/>
    <p:sldId id="382" r:id="rId49"/>
    <p:sldId id="384" r:id="rId50"/>
    <p:sldId id="385" r:id="rId51"/>
    <p:sldId id="341" r:id="rId52"/>
    <p:sldId id="342" r:id="rId53"/>
    <p:sldId id="343" r:id="rId54"/>
    <p:sldId id="344" r:id="rId55"/>
    <p:sldId id="345" r:id="rId56"/>
    <p:sldId id="346" r:id="rId57"/>
    <p:sldId id="347" r:id="rId58"/>
    <p:sldId id="348" r:id="rId59"/>
    <p:sldId id="349" r:id="rId60"/>
    <p:sldId id="350" r:id="rId61"/>
    <p:sldId id="351" r:id="rId62"/>
    <p:sldId id="352" r:id="rId63"/>
    <p:sldId id="353" r:id="rId64"/>
    <p:sldId id="322" r:id="rId65"/>
    <p:sldId id="324" r:id="rId66"/>
    <p:sldId id="325" r:id="rId67"/>
    <p:sldId id="326" r:id="rId68"/>
    <p:sldId id="327" r:id="rId69"/>
    <p:sldId id="328" r:id="rId70"/>
    <p:sldId id="330" r:id="rId71"/>
    <p:sldId id="329" r:id="rId72"/>
  </p:sldIdLst>
  <p:sldSz cx="9144000" cy="6858000" type="screen4x3"/>
  <p:notesSz cx="6858000" cy="9144000"/>
  <p:defaultTextStyle>
    <a:defPPr>
      <a:defRPr lang="it-C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CH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E507C4-4B05-4AA4-93B3-438DC1A0F2A1}" type="datetimeFigureOut">
              <a:rPr lang="it-CH" smtClean="0"/>
              <a:t>24.11.2018</a:t>
            </a:fld>
            <a:endParaRPr lang="it-CH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CH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CH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CH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4D1446-8F7D-43B8-AF8D-21A63D4FD48E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3518501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E4E7D29D-5974-4FDE-BE41-6AAA125B4881}" type="slidenum">
              <a:rPr lang="en-US" altLang="it-CH">
                <a:cs typeface="Arial" charset="0"/>
              </a:rPr>
              <a:pPr algn="r">
                <a:spcBef>
                  <a:spcPct val="0"/>
                </a:spcBef>
              </a:pPr>
              <a:t>10</a:t>
            </a:fld>
            <a:endParaRPr lang="en-US" altLang="it-CH">
              <a:cs typeface="Arial" charset="0"/>
            </a:endParaRPr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it-IT" altLang="it-CH"/>
              <a:t>Figura 8.21A Esempio di non disgiunzione nella meiosi I.</a:t>
            </a:r>
            <a:endParaRPr lang="en-US" altLang="it-CH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fld id="{F3DEDE64-C739-4F4A-A457-AD04A594DCFE}" type="slidenum">
              <a:rPr lang="it-IT" altLang="it-CH" sz="1200">
                <a:latin typeface="Arial" pitchFamily="34" charset="0"/>
              </a:rPr>
              <a:pPr eaLnBrk="1" hangingPunct="1"/>
              <a:t>54</a:t>
            </a:fld>
            <a:endParaRPr lang="it-IT" altLang="it-CH" sz="1200">
              <a:latin typeface="Arial" pitchFamily="34" charset="0"/>
            </a:endParaRPr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70412" cy="3427412"/>
          </a:xfrm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3213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lang="it-IT" altLang="it-CH">
                <a:latin typeface="Arial" pitchFamily="34" charset="0"/>
              </a:rPr>
              <a:t>Anche Del a cavallo di un codone non dà frameshift</a:t>
            </a:r>
          </a:p>
          <a:p>
            <a:pPr eaLnBrk="1" hangingPunct="1"/>
            <a:r>
              <a:rPr lang="it-IT" altLang="it-CH">
                <a:latin typeface="Arial" pitchFamily="34" charset="0"/>
              </a:rPr>
              <a:t>http://www.web-books.com/MoBio/Free/Ch7E.htm</a:t>
            </a:r>
          </a:p>
          <a:p>
            <a:pPr eaLnBrk="1" hangingPunct="1"/>
            <a:endParaRPr lang="it-IT" altLang="it-CH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3544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fld id="{47F99A9A-BB69-4838-BCAB-3C9A0A4593F7}" type="slidenum">
              <a:rPr lang="it-IT" altLang="it-CH" sz="1200">
                <a:latin typeface="Arial" pitchFamily="34" charset="0"/>
              </a:rPr>
              <a:pPr eaLnBrk="1" hangingPunct="1"/>
              <a:t>55</a:t>
            </a:fld>
            <a:endParaRPr lang="it-IT" altLang="it-CH" sz="1200">
              <a:latin typeface="Arial" pitchFamily="34" charset="0"/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70412" cy="3427412"/>
          </a:xfrm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3213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it-IT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75029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fld id="{73D5B25B-55FB-496F-BA3A-33D14A1BA4BA}" type="slidenum">
              <a:rPr lang="it-IT" altLang="it-CH" sz="1200">
                <a:solidFill>
                  <a:prstClr val="black"/>
                </a:solidFill>
                <a:latin typeface="Arial" pitchFamily="34" charset="0"/>
              </a:rPr>
              <a:pPr eaLnBrk="1" hangingPunct="1"/>
              <a:t>56</a:t>
            </a:fld>
            <a:endParaRPr lang="it-IT" altLang="it-CH" sz="120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70412" cy="3427412"/>
          </a:xfrm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3213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it-IT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1237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fld id="{D5EFE937-56F5-4F70-8E40-54C39CECFF1C}" type="slidenum">
              <a:rPr lang="it-IT" altLang="it-CH" sz="1200">
                <a:solidFill>
                  <a:prstClr val="black"/>
                </a:solidFill>
                <a:latin typeface="Arial" pitchFamily="34" charset="0"/>
              </a:rPr>
              <a:pPr eaLnBrk="1" hangingPunct="1"/>
              <a:t>57</a:t>
            </a:fld>
            <a:endParaRPr lang="it-IT" altLang="it-CH" sz="120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70412" cy="3427412"/>
          </a:xfrm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3213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it-IT">
                <a:ea typeface="ＭＳ Ｐゴシック" charset="0"/>
              </a:rPr>
              <a:t>http://www.med.unibs.it/~marchesi/enzimologia/HB/last.htm</a:t>
            </a:r>
          </a:p>
        </p:txBody>
      </p:sp>
    </p:spTree>
    <p:extLst>
      <p:ext uri="{BB962C8B-B14F-4D97-AF65-F5344CB8AC3E}">
        <p14:creationId xmlns:p14="http://schemas.microsoft.com/office/powerpoint/2010/main" val="21226100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fld id="{4B7E29D7-95CD-4D6B-BFF8-7A0294792136}" type="slidenum">
              <a:rPr lang="it-IT" altLang="it-CH" sz="1200">
                <a:solidFill>
                  <a:prstClr val="black"/>
                </a:solidFill>
                <a:latin typeface="Arial" pitchFamily="34" charset="0"/>
              </a:rPr>
              <a:pPr eaLnBrk="1" hangingPunct="1"/>
              <a:t>58</a:t>
            </a:fld>
            <a:endParaRPr lang="it-IT" altLang="it-CH" sz="120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70412" cy="3427412"/>
          </a:xfrm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3213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it-IT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4013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fld id="{CE6875AE-0220-41BF-8A13-494CF8CB4457}" type="slidenum">
              <a:rPr lang="it-IT" altLang="it-CH" sz="1200">
                <a:solidFill>
                  <a:prstClr val="black"/>
                </a:solidFill>
                <a:latin typeface="Arial" pitchFamily="34" charset="0"/>
              </a:rPr>
              <a:pPr eaLnBrk="1" hangingPunct="1"/>
              <a:t>60</a:t>
            </a:fld>
            <a:endParaRPr lang="it-IT" altLang="it-CH" sz="120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70412" cy="3427412"/>
          </a:xfrm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3213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it-IT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7319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fld id="{DCF1AC68-A334-4E00-969A-3B92D752CBEB}" type="slidenum">
              <a:rPr lang="it-IT" altLang="it-CH" sz="1200">
                <a:solidFill>
                  <a:prstClr val="black"/>
                </a:solidFill>
                <a:latin typeface="Arial" pitchFamily="34" charset="0"/>
              </a:rPr>
              <a:pPr eaLnBrk="1" hangingPunct="1"/>
              <a:t>61</a:t>
            </a:fld>
            <a:endParaRPr lang="it-IT" altLang="it-CH" sz="120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lang="it-IT" altLang="it-CH">
                <a:latin typeface="Arial" pitchFamily="34" charset="0"/>
              </a:rPr>
              <a:t>ha maggior probabilità di riprodursi trasmettendo l'allele mutato alla generazione successiva</a:t>
            </a:r>
          </a:p>
        </p:txBody>
      </p:sp>
    </p:spTree>
    <p:extLst>
      <p:ext uri="{BB962C8B-B14F-4D97-AF65-F5344CB8AC3E}">
        <p14:creationId xmlns:p14="http://schemas.microsoft.com/office/powerpoint/2010/main" val="13075553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fld id="{F85CC5E5-C1F4-46DB-9F8D-80EE6A1A6917}" type="slidenum">
              <a:rPr lang="it-IT" altLang="it-CH" sz="1200">
                <a:latin typeface="Arial" pitchFamily="34" charset="0"/>
              </a:rPr>
              <a:pPr eaLnBrk="1" hangingPunct="1"/>
              <a:t>62</a:t>
            </a:fld>
            <a:endParaRPr lang="it-IT" altLang="it-CH" sz="1200">
              <a:latin typeface="Arial" pitchFamily="34" charset="0"/>
            </a:endParaRPr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70412" cy="3427412"/>
          </a:xfrm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3213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it-IT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41306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fld id="{E9A54670-D0B3-48B7-8DB0-6461D8C6B0A8}" type="slidenum">
              <a:rPr lang="it-IT" altLang="it-CH" sz="1200">
                <a:latin typeface="Arial" pitchFamily="34" charset="0"/>
              </a:rPr>
              <a:pPr eaLnBrk="1" hangingPunct="1"/>
              <a:t>63</a:t>
            </a:fld>
            <a:endParaRPr lang="it-IT" altLang="it-CH" sz="1200">
              <a:latin typeface="Arial" pitchFamily="34" charset="0"/>
            </a:endParaRPr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70412" cy="3427412"/>
          </a:xfrm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3213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it-IT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2424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fld id="{66186B2C-4686-495C-B811-5F0B5FC87EDB}" type="slidenum">
              <a:rPr lang="it-IT" altLang="it-CH" sz="1200">
                <a:solidFill>
                  <a:prstClr val="black"/>
                </a:solidFill>
                <a:latin typeface="Arial" pitchFamily="34" charset="0"/>
              </a:rPr>
              <a:pPr eaLnBrk="1" hangingPunct="1"/>
              <a:t>64</a:t>
            </a:fld>
            <a:endParaRPr lang="it-IT" altLang="it-CH" sz="120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it-IT">
              <a:solidFill>
                <a:schemeClr val="bg1"/>
              </a:solidFill>
              <a:ea typeface="ＭＳ Ｐゴシック" charset="0"/>
              <a:sym typeface="Wingdings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206530DE-4008-4573-80D3-A6AC63180A15}" type="slidenum">
              <a:rPr lang="en-US" altLang="it-CH">
                <a:cs typeface="Arial" charset="0"/>
              </a:rPr>
              <a:pPr algn="r">
                <a:spcBef>
                  <a:spcPct val="0"/>
                </a:spcBef>
              </a:pPr>
              <a:t>11</a:t>
            </a:fld>
            <a:endParaRPr lang="en-US" altLang="it-CH">
              <a:cs typeface="Arial" charset="0"/>
            </a:endParaRPr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it-CH"/>
              <a:t>Figura 8.21B Esempio di non disgiunzione nella meiosi II.</a:t>
            </a:r>
            <a:endParaRPr lang="en-US" altLang="it-CH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fld id="{79B699E8-B4A8-4186-A417-2B005C355500}" type="slidenum">
              <a:rPr lang="it-IT" altLang="it-CH" sz="1200">
                <a:solidFill>
                  <a:prstClr val="black"/>
                </a:solidFill>
                <a:latin typeface="Arial" pitchFamily="34" charset="0"/>
              </a:rPr>
              <a:pPr eaLnBrk="1" hangingPunct="1"/>
              <a:t>65</a:t>
            </a:fld>
            <a:endParaRPr lang="it-IT" altLang="it-CH" sz="120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70412" cy="3427412"/>
          </a:xfrm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3213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it-IT">
              <a:ea typeface="ＭＳ Ｐゴシック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fld id="{A1DABF47-912B-4989-9A4A-A89C970AE2F7}" type="slidenum">
              <a:rPr lang="it-IT" altLang="it-CH" sz="1200">
                <a:solidFill>
                  <a:prstClr val="black"/>
                </a:solidFill>
                <a:latin typeface="Arial" pitchFamily="34" charset="0"/>
              </a:rPr>
              <a:pPr eaLnBrk="1" hangingPunct="1"/>
              <a:t>66</a:t>
            </a:fld>
            <a:endParaRPr lang="it-IT" altLang="it-CH" sz="120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70412" cy="3427412"/>
          </a:xfrm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3213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it-IT">
              <a:ea typeface="ＭＳ Ｐゴシック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fld id="{65C5B3DF-4B22-4ECF-BE02-BA81C278BA71}" type="slidenum">
              <a:rPr lang="it-IT" altLang="it-CH" sz="1200">
                <a:solidFill>
                  <a:prstClr val="black"/>
                </a:solidFill>
                <a:latin typeface="Arial" pitchFamily="34" charset="0"/>
              </a:rPr>
              <a:pPr eaLnBrk="1" hangingPunct="1"/>
              <a:t>68</a:t>
            </a:fld>
            <a:endParaRPr lang="it-IT" altLang="it-CH" sz="120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it-IT">
                <a:ea typeface="ＭＳ Ｐゴシック" charset="0"/>
              </a:rPr>
              <a:t>http://it.wikipedia.org/wiki/Aflatossina</a:t>
            </a:r>
          </a:p>
          <a:p>
            <a:pPr eaLnBrk="1" hangingPunct="1">
              <a:defRPr/>
            </a:pPr>
            <a:r>
              <a:rPr lang="it-IT">
                <a:ea typeface="ＭＳ Ｐゴシック" charset="0"/>
              </a:rPr>
              <a:t>http://www.pikaia.eu/EasyNe2/Notizie/Dr_Jekyll_and_Mr_Hyde.aspx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fld id="{E79B5643-89E7-415F-99D1-2B54F6587CFE}" type="slidenum">
              <a:rPr lang="it-IT" altLang="it-CH" sz="1200">
                <a:solidFill>
                  <a:prstClr val="black"/>
                </a:solidFill>
                <a:latin typeface="Arial" pitchFamily="34" charset="0"/>
              </a:rPr>
              <a:pPr eaLnBrk="1" hangingPunct="1"/>
              <a:t>69</a:t>
            </a:fld>
            <a:endParaRPr lang="it-IT" altLang="it-CH" sz="120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it-IT">
              <a:ea typeface="ＭＳ Ｐゴシック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fld id="{9106D0BE-AFB8-471D-AC30-7853E66BCC09}" type="slidenum">
              <a:rPr lang="it-IT" altLang="it-CH" sz="1200">
                <a:solidFill>
                  <a:prstClr val="black"/>
                </a:solidFill>
                <a:latin typeface="Arial" pitchFamily="34" charset="0"/>
              </a:rPr>
              <a:pPr eaLnBrk="1" hangingPunct="1"/>
              <a:t>70</a:t>
            </a:fld>
            <a:endParaRPr lang="it-IT" altLang="it-CH" sz="120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it-IT">
              <a:ea typeface="ＭＳ Ｐゴシック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fld id="{47425FA1-1EB7-456B-A337-36C662709944}" type="slidenum">
              <a:rPr lang="it-IT" altLang="it-CH" sz="1200">
                <a:solidFill>
                  <a:prstClr val="black"/>
                </a:solidFill>
                <a:latin typeface="Arial" pitchFamily="34" charset="0"/>
              </a:rPr>
              <a:pPr eaLnBrk="1" hangingPunct="1"/>
              <a:t>71</a:t>
            </a:fld>
            <a:endParaRPr lang="it-IT" altLang="it-CH" sz="120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70412" cy="3427412"/>
          </a:xfrm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3213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it-IT">
                <a:ea typeface="ＭＳ Ｐゴシック" charset="0"/>
              </a:rPr>
              <a:t>Frequenza allelica nella popolazione generale?</a:t>
            </a:r>
          </a:p>
          <a:p>
            <a:pPr eaLnBrk="1" hangingPunct="1">
              <a:defRPr/>
            </a:pPr>
            <a:r>
              <a:rPr lang="it-IT">
                <a:ea typeface="ＭＳ Ｐゴシック" charset="0"/>
              </a:rPr>
              <a:t>Il fumo provoca danno ossidativo della guanina con transversione G:C&gt;T:A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it-IT" b="1" dirty="0" err="1">
                <a:effectLst/>
              </a:rPr>
              <a:t>acrocentrici</a:t>
            </a:r>
            <a:r>
              <a:rPr lang="it-IT" dirty="0">
                <a:effectLst/>
              </a:rPr>
              <a:t>: centromero in posizione </a:t>
            </a:r>
            <a:r>
              <a:rPr lang="it-IT" dirty="0" err="1">
                <a:effectLst/>
              </a:rPr>
              <a:t>subterminale</a:t>
            </a:r>
            <a:r>
              <a:rPr lang="it-IT" dirty="0">
                <a:effectLst/>
              </a:rPr>
              <a:t> (in prossimità di una delle estremità).</a:t>
            </a:r>
          </a:p>
          <a:p>
            <a:pPr rtl="0"/>
            <a:r>
              <a:rPr lang="it-IT" b="1" dirty="0" err="1">
                <a:effectLst/>
              </a:rPr>
              <a:t>telocentrici</a:t>
            </a:r>
            <a:r>
              <a:rPr lang="it-IT" dirty="0">
                <a:effectLst/>
              </a:rPr>
              <a:t>: centromero in posizione terminale.</a:t>
            </a:r>
          </a:p>
          <a:p>
            <a:pPr rtl="0"/>
            <a:r>
              <a:rPr lang="it-IT" b="1" dirty="0" err="1">
                <a:effectLst/>
              </a:rPr>
              <a:t>submetacentrici</a:t>
            </a:r>
            <a:r>
              <a:rPr lang="it-IT" dirty="0">
                <a:effectLst/>
              </a:rPr>
              <a:t>: centromero in posizione </a:t>
            </a:r>
            <a:r>
              <a:rPr lang="it-IT" dirty="0" err="1">
                <a:effectLst/>
              </a:rPr>
              <a:t>submediana</a:t>
            </a:r>
            <a:r>
              <a:rPr lang="it-IT" dirty="0">
                <a:effectLst/>
              </a:rPr>
              <a:t> (spostato verso una delle due estremità).</a:t>
            </a:r>
          </a:p>
          <a:p>
            <a:pPr rtl="0"/>
            <a:r>
              <a:rPr lang="it-IT" b="1" dirty="0">
                <a:effectLst/>
              </a:rPr>
              <a:t>metacentrici</a:t>
            </a:r>
            <a:r>
              <a:rPr lang="it-IT" dirty="0">
                <a:effectLst/>
              </a:rPr>
              <a:t>: centromero in posizione mediana</a:t>
            </a:r>
          </a:p>
          <a:p>
            <a:endParaRPr lang="it-CH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4D1446-8F7D-43B8-AF8D-21A63D4FD48E}" type="slidenum">
              <a:rPr lang="it-CH" smtClean="0"/>
              <a:t>25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23369157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0716565-AA17-4C7D-9AF0-C537AB076563}" type="slidenum">
              <a:rPr lang="en-US" smtClean="0">
                <a:latin typeface="Times New Roman" pitchFamily="18" charset="0"/>
              </a:rPr>
              <a:pPr/>
              <a:t>36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385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5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it-IT" dirty="0" err="1">
                <a:latin typeface="Times New Roman" pitchFamily="18" charset="0"/>
                <a:ea typeface="ＭＳ Ｐゴシック" pitchFamily="34" charset="-128"/>
              </a:rPr>
              <a:t>eSERCIZIO</a:t>
            </a:r>
            <a:endParaRPr lang="it-IT" dirty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fld id="{27EA867C-2E5E-4B91-A4F5-4B726DFAB237}" type="slidenum">
              <a:rPr lang="it-IT" altLang="it-CH" sz="1200">
                <a:latin typeface="Arial" pitchFamily="34" charset="0"/>
              </a:rPr>
              <a:pPr eaLnBrk="1" hangingPunct="1"/>
              <a:t>45</a:t>
            </a:fld>
            <a:endParaRPr lang="it-IT" altLang="it-CH" sz="1200">
              <a:latin typeface="Arial" pitchFamily="34" charset="0"/>
            </a:endParaRPr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it-IT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528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fld id="{3299F7BA-EB24-4642-8F07-B59ED555A30B}" type="slidenum">
              <a:rPr lang="it-IT" altLang="it-CH" sz="1200">
                <a:solidFill>
                  <a:prstClr val="black"/>
                </a:solidFill>
                <a:latin typeface="Arial" pitchFamily="34" charset="0"/>
              </a:rPr>
              <a:pPr eaLnBrk="1" hangingPunct="1"/>
              <a:t>47</a:t>
            </a:fld>
            <a:endParaRPr lang="it-IT" altLang="it-CH" sz="120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it-IT">
              <a:solidFill>
                <a:schemeClr val="bg1"/>
              </a:solidFill>
              <a:ea typeface="ＭＳ Ｐゴシック" charset="0"/>
              <a:sym typeface="Wingdings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fld id="{08F562EF-B3B5-4DFD-9E4F-D58302DF87FE}" type="slidenum">
              <a:rPr lang="it-IT" altLang="it-CH" sz="1200">
                <a:latin typeface="Arial" pitchFamily="34" charset="0"/>
              </a:rPr>
              <a:pPr eaLnBrk="1" hangingPunct="1"/>
              <a:t>51</a:t>
            </a:fld>
            <a:endParaRPr lang="it-IT" altLang="it-CH" sz="1200">
              <a:latin typeface="Arial" pitchFamily="34" charset="0"/>
            </a:endParaRPr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it-IT">
                <a:ea typeface="ＭＳ Ｐゴシック" charset="0"/>
              </a:rPr>
              <a:t>http://molo.concord.org/database/activities/102.html</a:t>
            </a:r>
          </a:p>
        </p:txBody>
      </p:sp>
    </p:spTree>
    <p:extLst>
      <p:ext uri="{BB962C8B-B14F-4D97-AF65-F5344CB8AC3E}">
        <p14:creationId xmlns:p14="http://schemas.microsoft.com/office/powerpoint/2010/main" val="868470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fld id="{CE0CB9E0-F59F-4B47-8235-1CB406D73B6D}" type="slidenum">
              <a:rPr lang="it-IT" altLang="it-CH" sz="1200">
                <a:latin typeface="Arial" pitchFamily="34" charset="0"/>
              </a:rPr>
              <a:pPr eaLnBrk="1" hangingPunct="1"/>
              <a:t>52</a:t>
            </a:fld>
            <a:endParaRPr lang="it-IT" altLang="it-CH" sz="1200">
              <a:latin typeface="Arial" pitchFamily="34" charset="0"/>
            </a:endParaRPr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it-IT">
                <a:ea typeface="ＭＳ Ｐゴシック" charset="0"/>
              </a:rPr>
              <a:t>http://molo.concord.org/database/activities/102.html</a:t>
            </a:r>
          </a:p>
        </p:txBody>
      </p:sp>
    </p:spTree>
    <p:extLst>
      <p:ext uri="{BB962C8B-B14F-4D97-AF65-F5344CB8AC3E}">
        <p14:creationId xmlns:p14="http://schemas.microsoft.com/office/powerpoint/2010/main" val="11632871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fld id="{30F19406-830F-42C4-880C-AA6B829F50CA}" type="slidenum">
              <a:rPr lang="it-IT" altLang="it-CH" sz="1200">
                <a:latin typeface="Arial" pitchFamily="34" charset="0"/>
              </a:rPr>
              <a:pPr eaLnBrk="1" hangingPunct="1"/>
              <a:t>53</a:t>
            </a:fld>
            <a:endParaRPr lang="it-IT" altLang="it-CH" sz="1200">
              <a:latin typeface="Arial" pitchFamily="34" charset="0"/>
            </a:endParaRPr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70412" cy="3427412"/>
          </a:xfrm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3213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it-IT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190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it-IT" noProof="0"/>
              <a:t>Fare clic per modificare lo stile del titolo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it-IT" noProof="0"/>
              <a:t>Fare clic per modificare lo stile del sottotitolo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C52519-BE88-4620-88BB-E62338897DC2}" type="slidenum">
              <a:rPr lang="it-IT" altLang="it-CH">
                <a:solidFill>
                  <a:srgbClr val="FFFFFF"/>
                </a:solidFill>
              </a:rPr>
              <a:pPr/>
              <a:t>‹N›</a:t>
            </a:fld>
            <a:endParaRPr lang="it-IT" altLang="it-CH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625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B61497-806C-44AD-BE7C-C76564824CB4}" type="slidenum">
              <a:rPr lang="it-IT" altLang="it-CH">
                <a:solidFill>
                  <a:srgbClr val="FFFFFF"/>
                </a:solidFill>
              </a:rPr>
              <a:pPr/>
              <a:t>‹N›</a:t>
            </a:fld>
            <a:endParaRPr lang="it-IT" altLang="it-CH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887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15B7A6-BC13-4054-81DF-92697488F1CA}" type="slidenum">
              <a:rPr lang="it-IT" altLang="it-CH">
                <a:solidFill>
                  <a:srgbClr val="FFFFFF"/>
                </a:solidFill>
              </a:rPr>
              <a:pPr/>
              <a:t>‹N›</a:t>
            </a:fld>
            <a:endParaRPr lang="it-IT" altLang="it-CH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1448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olo, contenut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D8133A-3AB0-4C88-98E1-BD85F53FD991}" type="slidenum">
              <a:rPr lang="it-IT" altLang="it-CH">
                <a:solidFill>
                  <a:srgbClr val="FFFFFF"/>
                </a:solidFill>
              </a:rPr>
              <a:pPr/>
              <a:t>‹N›</a:t>
            </a:fld>
            <a:endParaRPr lang="it-IT" altLang="it-CH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2323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57200" y="381000"/>
            <a:ext cx="8229600" cy="57150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CCE5D0-A4CE-4528-BA34-6A84DB298C7A}" type="slidenum">
              <a:rPr lang="it-IT" altLang="it-CH">
                <a:solidFill>
                  <a:srgbClr val="FFFFFF"/>
                </a:solidFill>
              </a:rPr>
              <a:pPr/>
              <a:t>‹N›</a:t>
            </a:fld>
            <a:endParaRPr lang="it-IT" altLang="it-CH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81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C35CC8-0E36-4340-962A-2BBA52133C7B}" type="slidenum">
              <a:rPr lang="it-IT" altLang="it-CH">
                <a:solidFill>
                  <a:srgbClr val="FFFFFF"/>
                </a:solidFill>
              </a:rPr>
              <a:pPr/>
              <a:t>‹N›</a:t>
            </a:fld>
            <a:endParaRPr lang="it-IT" altLang="it-CH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448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9D0DF8-7016-461C-B936-87B0D1747067}" type="slidenum">
              <a:rPr lang="it-IT" altLang="it-CH">
                <a:solidFill>
                  <a:srgbClr val="FFFFFF"/>
                </a:solidFill>
              </a:rPr>
              <a:pPr/>
              <a:t>‹N›</a:t>
            </a:fld>
            <a:endParaRPr lang="it-IT" altLang="it-CH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9449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E3EBE9-D3DC-4358-930E-A5FDE982A5BA}" type="slidenum">
              <a:rPr lang="it-IT" altLang="it-CH">
                <a:solidFill>
                  <a:srgbClr val="FFFFFF"/>
                </a:solidFill>
              </a:rPr>
              <a:pPr/>
              <a:t>‹N›</a:t>
            </a:fld>
            <a:endParaRPr lang="it-IT" altLang="it-CH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756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95FE6A-C0FB-46FA-BEDA-90C2FDCF78C9}" type="slidenum">
              <a:rPr lang="it-IT" altLang="it-CH">
                <a:solidFill>
                  <a:srgbClr val="FFFFFF"/>
                </a:solidFill>
              </a:rPr>
              <a:pPr/>
              <a:t>‹N›</a:t>
            </a:fld>
            <a:endParaRPr lang="it-IT" altLang="it-CH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160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943B98-D5F1-4733-BF66-7805421D3A70}" type="slidenum">
              <a:rPr lang="it-IT" altLang="it-CH">
                <a:solidFill>
                  <a:srgbClr val="FFFFFF"/>
                </a:solidFill>
              </a:rPr>
              <a:pPr/>
              <a:t>‹N›</a:t>
            </a:fld>
            <a:endParaRPr lang="it-IT" altLang="it-CH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454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8FAA0B-515C-40EA-A9B7-EEA7CD79B9E6}" type="slidenum">
              <a:rPr lang="it-IT" altLang="it-CH">
                <a:solidFill>
                  <a:srgbClr val="FFFFFF"/>
                </a:solidFill>
              </a:rPr>
              <a:pPr/>
              <a:t>‹N›</a:t>
            </a:fld>
            <a:endParaRPr lang="it-IT" altLang="it-CH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19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0763C9-77FB-46AF-8166-2600932ADFF0}" type="slidenum">
              <a:rPr lang="it-IT" altLang="it-CH">
                <a:solidFill>
                  <a:srgbClr val="FFFFFF"/>
                </a:solidFill>
              </a:rPr>
              <a:pPr/>
              <a:t>‹N›</a:t>
            </a:fld>
            <a:endParaRPr lang="it-IT" altLang="it-CH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207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916310-D582-4A8B-8B4B-8D674F530773}" type="slidenum">
              <a:rPr lang="it-IT" altLang="it-CH">
                <a:solidFill>
                  <a:srgbClr val="FFFFFF"/>
                </a:solidFill>
              </a:rPr>
              <a:pPr/>
              <a:t>‹N›</a:t>
            </a:fld>
            <a:endParaRPr lang="it-IT" altLang="it-CH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892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BA42EBC-128C-4012-8BE9-E7A06D726508}" type="slidenum">
              <a:rPr lang="it-IT" altLang="it-CH">
                <a:solidFill>
                  <a:srgbClr val="FFFFFF"/>
                </a:solidFill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CH">
              <a:solidFill>
                <a:srgbClr val="FFFFFF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043789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MS PGothic" pitchFamily="34" charset="-128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MS PGothic" pitchFamily="34" charset="-128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MS PGothic" pitchFamily="34" charset="-128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MS PGothic" pitchFamily="34" charset="-128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5" Type="http://schemas.openxmlformats.org/officeDocument/2006/relationships/image" Target="../media/image7.jpeg"/><Relationship Id="rId4" Type="http://schemas.openxmlformats.org/officeDocument/2006/relationships/hyperlink" Target="file:///D:\..\..\Program%20Files\TurningPoint\2003\Questions.html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5" Type="http://schemas.openxmlformats.org/officeDocument/2006/relationships/image" Target="../media/image8.jpeg"/><Relationship Id="rId4" Type="http://schemas.openxmlformats.org/officeDocument/2006/relationships/hyperlink" Target="file:///D:\..\..\Program%20Files\TurningPoint\2003\Questions.html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30.png"/><Relationship Id="rId4" Type="http://schemas.openxmlformats.org/officeDocument/2006/relationships/hyperlink" Target="file:///\\localhost\..\..\Program%20Files\TurningPoint\2003\Questions.html" TargetMode="Externa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hyperlink" Target="https://www.google.com/url?sa=i&amp;rct=j&amp;q=&amp;esrc=s&amp;source=images&amp;cd=&amp;cad=rja&amp;uact=8&amp;ved=2ahUKEwiRkqK7ncfeAhVEZVAKHVqmAEcQjRx6BAgBEAU&amp;url=https://sites.google.com/site/mutazionigenetiche/mutazioni-geniche&amp;psig=AOvVaw37msJOcyM6jhmPW8qUCM9S&amp;ust=1541850116480101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hyperlink" Target="https://www.google.com/url?sa=i&amp;rct=j&amp;q=&amp;esrc=s&amp;source=images&amp;cd=&amp;cad=rja&amp;uact=8&amp;ved=2ahUKEwiRkqK7ncfeAhVEZVAKHVqmAEcQjRx6BAgBEAU&amp;url=https://sites.google.com/site/mutazionigenetiche/mutazioni-geniche&amp;psig=AOvVaw37msJOcyM6jhmPW8qUCM9S&amp;ust=1541850116480101" TargetMode="Externa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eg"/><Relationship Id="rId4" Type="http://schemas.openxmlformats.org/officeDocument/2006/relationships/image" Target="../media/image49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1.png"/><Relationship Id="rId4" Type="http://schemas.openxmlformats.org/officeDocument/2006/relationships/oleObject" Target="../embeddings/oleObject1.bin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395536" y="24208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dirty="0"/>
              <a:t>MUTAZIONI GENICHE, CROMOSOMICHE E GENOMICHE</a:t>
            </a:r>
          </a:p>
        </p:txBody>
      </p:sp>
    </p:spTree>
    <p:extLst>
      <p:ext uri="{BB962C8B-B14F-4D97-AF65-F5344CB8AC3E}">
        <p14:creationId xmlns:p14="http://schemas.microsoft.com/office/powerpoint/2010/main" val="17826868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it-CH" sz="1400" b="1">
                <a:latin typeface="Tahoma" pitchFamily="34" charset="0"/>
                <a:cs typeface="Arial" charset="0"/>
              </a:rPr>
              <a:t>0</a:t>
            </a:r>
          </a:p>
        </p:txBody>
      </p:sp>
      <p:pic>
        <p:nvPicPr>
          <p:cNvPr id="82947" name="Picture 4" descr="08_21aNondisjunctionMI_3-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80975"/>
            <a:ext cx="7488237" cy="621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48" name="Text Box 5"/>
          <p:cNvSpPr txBox="1">
            <a:spLocks noChangeArrowheads="1"/>
          </p:cNvSpPr>
          <p:nvPr/>
        </p:nvSpPr>
        <p:spPr bwMode="auto">
          <a:xfrm>
            <a:off x="1077913" y="876300"/>
            <a:ext cx="2503487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it-CH" sz="2400" b="1">
                <a:latin typeface="Arial" charset="0"/>
                <a:cs typeface="Arial" charset="0"/>
              </a:rPr>
              <a:t>Non disgiunzione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it-CH" sz="2400" b="1">
                <a:latin typeface="Arial" charset="0"/>
                <a:cs typeface="Arial" charset="0"/>
              </a:rPr>
              <a:t>nella meiosi </a:t>
            </a:r>
            <a:r>
              <a:rPr lang="en-US" altLang="it-CH" sz="2400" b="1">
                <a:latin typeface="Times" pitchFamily="18" charset="0"/>
                <a:cs typeface="Arial" charset="0"/>
              </a:rPr>
              <a:t>I</a:t>
            </a:r>
            <a:endParaRPr lang="en-US" altLang="it-CH" sz="2400" b="1">
              <a:latin typeface="Arial" charset="0"/>
              <a:cs typeface="Arial" charset="0"/>
            </a:endParaRPr>
          </a:p>
        </p:txBody>
      </p:sp>
      <p:sp>
        <p:nvSpPr>
          <p:cNvPr id="82949" name="Line 6"/>
          <p:cNvSpPr>
            <a:spLocks noChangeShapeType="1"/>
          </p:cNvSpPr>
          <p:nvPr/>
        </p:nvSpPr>
        <p:spPr bwMode="auto">
          <a:xfrm>
            <a:off x="3098800" y="1319213"/>
            <a:ext cx="1489075" cy="2159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CH"/>
          </a:p>
        </p:txBody>
      </p:sp>
      <p:sp>
        <p:nvSpPr>
          <p:cNvPr id="82950" name="Text Box 7"/>
          <p:cNvSpPr txBox="1">
            <a:spLocks noChangeArrowheads="1"/>
          </p:cNvSpPr>
          <p:nvPr/>
        </p:nvSpPr>
        <p:spPr bwMode="auto">
          <a:xfrm>
            <a:off x="1317625" y="2763838"/>
            <a:ext cx="1538288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it-CH" sz="2400" b="1">
                <a:latin typeface="Arial" charset="0"/>
                <a:cs typeface="Arial" charset="0"/>
              </a:rPr>
              <a:t>Meiosi II</a:t>
            </a:r>
            <a:br>
              <a:rPr lang="en-US" altLang="it-CH" sz="2400" b="1">
                <a:latin typeface="Arial" charset="0"/>
                <a:cs typeface="Arial" charset="0"/>
              </a:rPr>
            </a:br>
            <a:r>
              <a:rPr lang="en-US" altLang="it-CH" sz="2400" b="1">
                <a:latin typeface="Arial" charset="0"/>
                <a:cs typeface="Arial" charset="0"/>
              </a:rPr>
              <a:t>normale</a:t>
            </a:r>
          </a:p>
        </p:txBody>
      </p:sp>
      <p:sp>
        <p:nvSpPr>
          <p:cNvPr id="82951" name="Text Box 8"/>
          <p:cNvSpPr txBox="1">
            <a:spLocks noChangeArrowheads="1"/>
          </p:cNvSpPr>
          <p:nvPr/>
        </p:nvSpPr>
        <p:spPr bwMode="auto">
          <a:xfrm>
            <a:off x="2813050" y="5327650"/>
            <a:ext cx="946150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it-CH" sz="2400" b="1" i="1">
                <a:latin typeface="Arial" charset="0"/>
                <a:cs typeface="Arial" charset="0"/>
              </a:rPr>
              <a:t>n</a:t>
            </a:r>
            <a:r>
              <a:rPr lang="en-US" altLang="it-CH" sz="2400" b="1">
                <a:latin typeface="Arial" charset="0"/>
                <a:cs typeface="Arial" charset="0"/>
              </a:rPr>
              <a:t> + 1</a:t>
            </a:r>
          </a:p>
        </p:txBody>
      </p:sp>
      <p:sp>
        <p:nvSpPr>
          <p:cNvPr id="82952" name="Text Box 9"/>
          <p:cNvSpPr txBox="1">
            <a:spLocks noChangeArrowheads="1"/>
          </p:cNvSpPr>
          <p:nvPr/>
        </p:nvSpPr>
        <p:spPr bwMode="auto">
          <a:xfrm>
            <a:off x="1325563" y="4618038"/>
            <a:ext cx="1344612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it-CH" sz="2400" b="1">
                <a:latin typeface="Arial" charset="0"/>
                <a:cs typeface="Arial" charset="0"/>
              </a:rPr>
              <a:t>Gameti</a:t>
            </a:r>
          </a:p>
        </p:txBody>
      </p:sp>
      <p:sp>
        <p:nvSpPr>
          <p:cNvPr id="82953" name="Text Box 10"/>
          <p:cNvSpPr txBox="1">
            <a:spLocks noChangeArrowheads="1"/>
          </p:cNvSpPr>
          <p:nvPr/>
        </p:nvSpPr>
        <p:spPr bwMode="auto">
          <a:xfrm>
            <a:off x="3260725" y="5768975"/>
            <a:ext cx="3765550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it-CH" sz="2400" b="1">
                <a:latin typeface="Arial" charset="0"/>
                <a:cs typeface="Arial" charset="0"/>
              </a:rPr>
              <a:t>Numero di cromosomi</a:t>
            </a:r>
          </a:p>
        </p:txBody>
      </p:sp>
      <p:sp>
        <p:nvSpPr>
          <p:cNvPr id="82954" name="Text Box 11"/>
          <p:cNvSpPr txBox="1">
            <a:spLocks noChangeArrowheads="1"/>
          </p:cNvSpPr>
          <p:nvPr/>
        </p:nvSpPr>
        <p:spPr bwMode="auto">
          <a:xfrm>
            <a:off x="4029075" y="5327650"/>
            <a:ext cx="946150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it-CH" sz="2400" b="1" i="1">
                <a:latin typeface="Arial" charset="0"/>
                <a:cs typeface="Arial" charset="0"/>
              </a:rPr>
              <a:t>n</a:t>
            </a:r>
            <a:r>
              <a:rPr lang="en-US" altLang="it-CH" sz="2400" b="1">
                <a:latin typeface="Arial" charset="0"/>
                <a:cs typeface="Arial" charset="0"/>
              </a:rPr>
              <a:t> + 1</a:t>
            </a:r>
          </a:p>
        </p:txBody>
      </p:sp>
      <p:sp>
        <p:nvSpPr>
          <p:cNvPr id="82955" name="Text Box 12"/>
          <p:cNvSpPr txBox="1">
            <a:spLocks noChangeArrowheads="1"/>
          </p:cNvSpPr>
          <p:nvPr/>
        </p:nvSpPr>
        <p:spPr bwMode="auto">
          <a:xfrm>
            <a:off x="5229225" y="5327650"/>
            <a:ext cx="946150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it-CH" sz="2400" b="1" i="1">
                <a:latin typeface="Arial" charset="0"/>
                <a:cs typeface="Arial" charset="0"/>
              </a:rPr>
              <a:t>n</a:t>
            </a:r>
            <a:r>
              <a:rPr lang="en-US" altLang="it-CH" sz="2400" b="1">
                <a:latin typeface="Arial" charset="0"/>
                <a:cs typeface="Arial" charset="0"/>
              </a:rPr>
              <a:t> – 1</a:t>
            </a:r>
          </a:p>
        </p:txBody>
      </p:sp>
      <p:sp>
        <p:nvSpPr>
          <p:cNvPr id="82956" name="Text Box 13"/>
          <p:cNvSpPr txBox="1">
            <a:spLocks noChangeArrowheads="1"/>
          </p:cNvSpPr>
          <p:nvPr/>
        </p:nvSpPr>
        <p:spPr bwMode="auto">
          <a:xfrm>
            <a:off x="6419850" y="5327650"/>
            <a:ext cx="946150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it-CH" sz="2400" b="1" i="1">
                <a:latin typeface="Arial" charset="0"/>
                <a:cs typeface="Arial" charset="0"/>
              </a:rPr>
              <a:t>n</a:t>
            </a:r>
            <a:r>
              <a:rPr lang="en-US" altLang="it-CH" sz="2400" b="1">
                <a:latin typeface="Arial" charset="0"/>
                <a:cs typeface="Arial" charset="0"/>
              </a:rPr>
              <a:t> – 1</a:t>
            </a:r>
          </a:p>
        </p:txBody>
      </p:sp>
      <p:sp>
        <p:nvSpPr>
          <p:cNvPr id="82957" name="Slide Number Placeholder 1"/>
          <p:cNvSpPr txBox="1">
            <a:spLocks noGrp="1"/>
          </p:cNvSpPr>
          <p:nvPr/>
        </p:nvSpPr>
        <p:spPr bwMode="auto">
          <a:xfrm>
            <a:off x="6819900" y="6562725"/>
            <a:ext cx="213360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fld id="{7844F7F6-8ADF-4C05-A15D-F1D9AE07E545}" type="slidenum">
              <a:rPr lang="it-IT" altLang="it-CH" sz="1200" b="1">
                <a:solidFill>
                  <a:srgbClr val="0060AF"/>
                </a:solidFill>
              </a:rPr>
              <a:pPr algn="r">
                <a:spcBef>
                  <a:spcPct val="0"/>
                </a:spcBef>
                <a:buFontTx/>
                <a:buNone/>
              </a:pPr>
              <a:t>10</a:t>
            </a:fld>
            <a:endParaRPr lang="it-IT" altLang="it-CH" sz="1200" b="1">
              <a:solidFill>
                <a:srgbClr val="0060AF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4733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it-CH" sz="1400" b="1">
                <a:latin typeface="Tahoma" pitchFamily="34" charset="0"/>
                <a:cs typeface="Arial" charset="0"/>
              </a:rPr>
              <a:t>0</a:t>
            </a:r>
          </a:p>
        </p:txBody>
      </p:sp>
      <p:grpSp>
        <p:nvGrpSpPr>
          <p:cNvPr id="86019" name="Group 1"/>
          <p:cNvGrpSpPr>
            <a:grpSpLocks/>
          </p:cNvGrpSpPr>
          <p:nvPr/>
        </p:nvGrpSpPr>
        <p:grpSpPr bwMode="auto">
          <a:xfrm>
            <a:off x="779463" y="180975"/>
            <a:ext cx="7535862" cy="6218238"/>
            <a:chOff x="779529" y="180975"/>
            <a:chExt cx="7535796" cy="6591300"/>
          </a:xfrm>
        </p:grpSpPr>
        <p:pic>
          <p:nvPicPr>
            <p:cNvPr id="86021" name="Picture 4" descr="08_21bNondisjunctionMII_3-U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088" y="180975"/>
              <a:ext cx="7488237" cy="659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6022" name="Text Box 5"/>
            <p:cNvSpPr txBox="1">
              <a:spLocks noChangeArrowheads="1"/>
            </p:cNvSpPr>
            <p:nvPr/>
          </p:nvSpPr>
          <p:spPr bwMode="auto">
            <a:xfrm>
              <a:off x="779529" y="2909888"/>
              <a:ext cx="2503488" cy="690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lnSpc>
                  <a:spcPct val="90000"/>
                </a:lnSpc>
                <a:spcBef>
                  <a:spcPct val="0"/>
                </a:spcBef>
                <a:buFontTx/>
                <a:buNone/>
              </a:pPr>
              <a:r>
                <a:rPr lang="en-US" altLang="it-CH" sz="2400" b="1">
                  <a:latin typeface="Arial" charset="0"/>
                  <a:cs typeface="Arial" charset="0"/>
                </a:rPr>
                <a:t>Non disgiunzione</a:t>
              </a:r>
            </a:p>
            <a:p>
              <a:pPr>
                <a:lnSpc>
                  <a:spcPct val="90000"/>
                </a:lnSpc>
                <a:spcBef>
                  <a:spcPct val="0"/>
                </a:spcBef>
                <a:buFontTx/>
                <a:buNone/>
              </a:pPr>
              <a:r>
                <a:rPr lang="en-US" altLang="it-CH" sz="2400" b="1">
                  <a:latin typeface="Arial" charset="0"/>
                  <a:cs typeface="Arial" charset="0"/>
                </a:rPr>
                <a:t>nella meiosi </a:t>
              </a:r>
              <a:r>
                <a:rPr lang="en-US" altLang="it-CH" sz="2400" b="1">
                  <a:latin typeface="Times" pitchFamily="18" charset="0"/>
                  <a:cs typeface="Arial" charset="0"/>
                </a:rPr>
                <a:t>II</a:t>
              </a:r>
              <a:endParaRPr lang="en-US" altLang="it-CH" sz="2400" b="1">
                <a:latin typeface="Arial" charset="0"/>
                <a:cs typeface="Arial" charset="0"/>
              </a:endParaRPr>
            </a:p>
          </p:txBody>
        </p:sp>
        <p:sp>
          <p:nvSpPr>
            <p:cNvPr id="86023" name="Text Box 6"/>
            <p:cNvSpPr txBox="1">
              <a:spLocks noChangeArrowheads="1"/>
            </p:cNvSpPr>
            <p:nvPr/>
          </p:nvSpPr>
          <p:spPr bwMode="auto">
            <a:xfrm>
              <a:off x="1090613" y="917575"/>
              <a:ext cx="1538287" cy="665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lnSpc>
                  <a:spcPct val="90000"/>
                </a:lnSpc>
                <a:spcBef>
                  <a:spcPct val="0"/>
                </a:spcBef>
                <a:buFontTx/>
                <a:buNone/>
              </a:pPr>
              <a:r>
                <a:rPr lang="en-US" altLang="it-CH" sz="2400" b="1">
                  <a:latin typeface="Arial" charset="0"/>
                  <a:cs typeface="Arial" charset="0"/>
                </a:rPr>
                <a:t>Meiosi I</a:t>
              </a:r>
              <a:br>
                <a:rPr lang="en-US" altLang="it-CH" sz="2400" b="1">
                  <a:latin typeface="Arial" charset="0"/>
                  <a:cs typeface="Arial" charset="0"/>
                </a:rPr>
              </a:br>
              <a:r>
                <a:rPr lang="en-US" altLang="it-CH" sz="2400" b="1">
                  <a:latin typeface="Arial" charset="0"/>
                  <a:cs typeface="Arial" charset="0"/>
                </a:rPr>
                <a:t>normale</a:t>
              </a:r>
            </a:p>
          </p:txBody>
        </p:sp>
        <p:sp>
          <p:nvSpPr>
            <p:cNvPr id="86024" name="Text Box 7"/>
            <p:cNvSpPr txBox="1">
              <a:spLocks noChangeArrowheads="1"/>
            </p:cNvSpPr>
            <p:nvPr/>
          </p:nvSpPr>
          <p:spPr bwMode="auto">
            <a:xfrm>
              <a:off x="1092200" y="4889500"/>
              <a:ext cx="1344613" cy="32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lnSpc>
                  <a:spcPct val="90000"/>
                </a:lnSpc>
                <a:spcBef>
                  <a:spcPct val="0"/>
                </a:spcBef>
                <a:buFontTx/>
                <a:buNone/>
              </a:pPr>
              <a:r>
                <a:rPr lang="en-US" altLang="it-CH" sz="2400" b="1">
                  <a:latin typeface="Arial" charset="0"/>
                  <a:cs typeface="Arial" charset="0"/>
                </a:rPr>
                <a:t>Gameti</a:t>
              </a:r>
            </a:p>
          </p:txBody>
        </p:sp>
        <p:sp>
          <p:nvSpPr>
            <p:cNvPr id="86025" name="Text Box 8"/>
            <p:cNvSpPr txBox="1">
              <a:spLocks noChangeArrowheads="1"/>
            </p:cNvSpPr>
            <p:nvPr/>
          </p:nvSpPr>
          <p:spPr bwMode="auto">
            <a:xfrm>
              <a:off x="3565525" y="6107113"/>
              <a:ext cx="3765550" cy="317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lnSpc>
                  <a:spcPct val="90000"/>
                </a:lnSpc>
                <a:spcBef>
                  <a:spcPct val="0"/>
                </a:spcBef>
                <a:buFontTx/>
                <a:buNone/>
              </a:pPr>
              <a:r>
                <a:rPr lang="en-US" altLang="it-CH" sz="2400" b="1">
                  <a:latin typeface="Arial" charset="0"/>
                  <a:cs typeface="Arial" charset="0"/>
                </a:rPr>
                <a:t>Numero di cromosomi</a:t>
              </a:r>
            </a:p>
          </p:txBody>
        </p:sp>
        <p:sp>
          <p:nvSpPr>
            <p:cNvPr id="86026" name="Text Box 9"/>
            <p:cNvSpPr txBox="1">
              <a:spLocks noChangeArrowheads="1"/>
            </p:cNvSpPr>
            <p:nvPr/>
          </p:nvSpPr>
          <p:spPr bwMode="auto">
            <a:xfrm>
              <a:off x="3119438" y="5643563"/>
              <a:ext cx="946150" cy="317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0"/>
                </a:spcBef>
                <a:buFontTx/>
                <a:buNone/>
              </a:pPr>
              <a:r>
                <a:rPr lang="en-US" altLang="it-CH" sz="2400" b="1" i="1">
                  <a:latin typeface="Arial" charset="0"/>
                  <a:cs typeface="Arial" charset="0"/>
                </a:rPr>
                <a:t>n</a:t>
              </a:r>
              <a:r>
                <a:rPr lang="en-US" altLang="it-CH" sz="2400" b="1">
                  <a:latin typeface="Arial" charset="0"/>
                  <a:cs typeface="Arial" charset="0"/>
                </a:rPr>
                <a:t> + 1</a:t>
              </a:r>
            </a:p>
          </p:txBody>
        </p:sp>
        <p:sp>
          <p:nvSpPr>
            <p:cNvPr id="86027" name="Text Box 10"/>
            <p:cNvSpPr txBox="1">
              <a:spLocks noChangeArrowheads="1"/>
            </p:cNvSpPr>
            <p:nvPr/>
          </p:nvSpPr>
          <p:spPr bwMode="auto">
            <a:xfrm>
              <a:off x="4319588" y="5643563"/>
              <a:ext cx="946150" cy="317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0"/>
                </a:spcBef>
                <a:buFontTx/>
                <a:buNone/>
              </a:pPr>
              <a:r>
                <a:rPr lang="en-US" altLang="it-CH" sz="2400" b="1" i="1">
                  <a:latin typeface="Arial" charset="0"/>
                  <a:cs typeface="Arial" charset="0"/>
                </a:rPr>
                <a:t>n</a:t>
              </a:r>
              <a:r>
                <a:rPr lang="en-US" altLang="it-CH" sz="2400" b="1">
                  <a:latin typeface="Arial" charset="0"/>
                  <a:cs typeface="Arial" charset="0"/>
                </a:rPr>
                <a:t> – 1</a:t>
              </a:r>
            </a:p>
          </p:txBody>
        </p:sp>
        <p:sp>
          <p:nvSpPr>
            <p:cNvPr id="86028" name="Text Box 11"/>
            <p:cNvSpPr txBox="1">
              <a:spLocks noChangeArrowheads="1"/>
            </p:cNvSpPr>
            <p:nvPr/>
          </p:nvSpPr>
          <p:spPr bwMode="auto">
            <a:xfrm>
              <a:off x="5554663" y="5643563"/>
              <a:ext cx="946150" cy="317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0"/>
                </a:spcBef>
                <a:buFontTx/>
                <a:buNone/>
              </a:pPr>
              <a:r>
                <a:rPr lang="en-US" altLang="it-CH" sz="2400" b="1" i="1">
                  <a:latin typeface="Arial" charset="0"/>
                  <a:cs typeface="Arial" charset="0"/>
                </a:rPr>
                <a:t>n</a:t>
              </a:r>
              <a:endParaRPr lang="en-US" altLang="it-CH" sz="2400" b="1">
                <a:latin typeface="Arial" charset="0"/>
                <a:cs typeface="Arial" charset="0"/>
              </a:endParaRPr>
            </a:p>
          </p:txBody>
        </p:sp>
        <p:sp>
          <p:nvSpPr>
            <p:cNvPr id="86029" name="Text Box 12"/>
            <p:cNvSpPr txBox="1">
              <a:spLocks noChangeArrowheads="1"/>
            </p:cNvSpPr>
            <p:nvPr/>
          </p:nvSpPr>
          <p:spPr bwMode="auto">
            <a:xfrm>
              <a:off x="6767513" y="5640388"/>
              <a:ext cx="946150" cy="317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0"/>
                </a:spcBef>
                <a:buFontTx/>
                <a:buNone/>
              </a:pPr>
              <a:r>
                <a:rPr lang="en-US" altLang="it-CH" sz="2400" b="1" i="1">
                  <a:latin typeface="Arial" charset="0"/>
                  <a:cs typeface="Arial" charset="0"/>
                </a:rPr>
                <a:t>n</a:t>
              </a:r>
              <a:endParaRPr lang="en-US" altLang="it-CH" sz="2400" b="1">
                <a:latin typeface="Arial" charset="0"/>
                <a:cs typeface="Arial" charset="0"/>
              </a:endParaRPr>
            </a:p>
          </p:txBody>
        </p:sp>
      </p:grpSp>
      <p:sp>
        <p:nvSpPr>
          <p:cNvPr id="86020" name="Slide Number Placeholder 2"/>
          <p:cNvSpPr txBox="1">
            <a:spLocks noGrp="1"/>
          </p:cNvSpPr>
          <p:nvPr/>
        </p:nvSpPr>
        <p:spPr bwMode="auto">
          <a:xfrm>
            <a:off x="6819900" y="6562725"/>
            <a:ext cx="213360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fld id="{52B7F46D-0E1B-4A1B-AA10-7547C8D0BC5D}" type="slidenum">
              <a:rPr lang="it-IT" altLang="it-CH" sz="1200" b="1">
                <a:solidFill>
                  <a:srgbClr val="0060AF"/>
                </a:solidFill>
              </a:rPr>
              <a:pPr algn="r">
                <a:spcBef>
                  <a:spcPct val="0"/>
                </a:spcBef>
                <a:buFontTx/>
                <a:buNone/>
              </a:pPr>
              <a:t>11</a:t>
            </a:fld>
            <a:endParaRPr lang="it-IT" altLang="it-CH" sz="1200" b="1">
              <a:solidFill>
                <a:srgbClr val="0060AF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816632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409DD9-09C1-4987-AFB4-B7B123E6A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/>
              <a:t>TIPI DI ANEUPLOIDIE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DA29707-D14A-4725-B0FD-D51D1708D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35CC8-0E36-4340-962A-2BBA52133C7B}" type="slidenum">
              <a:rPr lang="it-IT" altLang="it-CH" smtClean="0">
                <a:solidFill>
                  <a:srgbClr val="FFFFFF"/>
                </a:solidFill>
              </a:rPr>
              <a:pPr/>
              <a:t>12</a:t>
            </a:fld>
            <a:endParaRPr lang="it-IT" altLang="it-CH">
              <a:solidFill>
                <a:srgbClr val="FFFFFF"/>
              </a:solidFill>
            </a:endParaRPr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36407899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3" y="352425"/>
            <a:ext cx="8486775" cy="615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rnice 3"/>
          <p:cNvSpPr/>
          <p:nvPr/>
        </p:nvSpPr>
        <p:spPr>
          <a:xfrm>
            <a:off x="971600" y="1484784"/>
            <a:ext cx="3816424" cy="504056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6" name="Cornice 5"/>
          <p:cNvSpPr/>
          <p:nvPr/>
        </p:nvSpPr>
        <p:spPr>
          <a:xfrm>
            <a:off x="1043608" y="3789040"/>
            <a:ext cx="5328592" cy="504056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3969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88" y="666750"/>
            <a:ext cx="8277225" cy="552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62089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0"/>
            <a:ext cx="6627068" cy="685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88445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35CC8-0E36-4340-962A-2BBA52133C7B}" type="slidenum">
              <a:rPr lang="it-IT" altLang="it-CH" smtClean="0">
                <a:solidFill>
                  <a:srgbClr val="FFFFFF"/>
                </a:solidFill>
              </a:rPr>
              <a:pPr/>
              <a:t>16</a:t>
            </a:fld>
            <a:endParaRPr lang="it-IT" altLang="it-CH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9588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812" y="2564904"/>
            <a:ext cx="7260376" cy="1107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33306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20688"/>
            <a:ext cx="8590979" cy="531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21 trisomy - Down syndrom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63" y="2132856"/>
            <a:ext cx="2911133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45830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808238"/>
            <a:ext cx="8799235" cy="5319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39812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412" y="-9793"/>
            <a:ext cx="6471364" cy="8397553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B4DD6FAC-D5F6-4815-9F0C-448F6626D2EF}"/>
              </a:ext>
            </a:extLst>
          </p:cNvPr>
          <p:cNvSpPr/>
          <p:nvPr/>
        </p:nvSpPr>
        <p:spPr>
          <a:xfrm>
            <a:off x="2051720" y="3645024"/>
            <a:ext cx="5184576" cy="295232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37570271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8640"/>
            <a:ext cx="7776864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43608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8270"/>
            <a:ext cx="8280920" cy="6258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43360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8071"/>
            <a:ext cx="7488832" cy="6461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95672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/>
              <a:t>Cause sindrome di Down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CH" dirty="0"/>
              <a:t>Non disgiunzione meiotica</a:t>
            </a:r>
          </a:p>
          <a:p>
            <a:r>
              <a:rPr lang="it-CH" dirty="0"/>
              <a:t>Traslocazione</a:t>
            </a:r>
          </a:p>
          <a:p>
            <a:r>
              <a:rPr lang="it-CH" dirty="0"/>
              <a:t>Non disgiunzione mitotica</a:t>
            </a:r>
          </a:p>
          <a:p>
            <a:endParaRPr lang="it-CH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35CC8-0E36-4340-962A-2BBA52133C7B}" type="slidenum">
              <a:rPr lang="it-IT" altLang="it-CH" smtClean="0">
                <a:solidFill>
                  <a:srgbClr val="FFFFFF"/>
                </a:solidFill>
              </a:rPr>
              <a:pPr/>
              <a:t>23</a:t>
            </a:fld>
            <a:endParaRPr lang="it-IT" altLang="it-CH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3496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8088"/>
            <a:ext cx="8352927" cy="6261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tangolo 4"/>
          <p:cNvSpPr/>
          <p:nvPr/>
        </p:nvSpPr>
        <p:spPr>
          <a:xfrm>
            <a:off x="2267744" y="3083085"/>
            <a:ext cx="665553" cy="36004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CH"/>
          </a:p>
        </p:txBody>
      </p:sp>
      <p:sp>
        <p:nvSpPr>
          <p:cNvPr id="4" name="CasellaDiTesto 3"/>
          <p:cNvSpPr txBox="1"/>
          <p:nvPr/>
        </p:nvSpPr>
        <p:spPr>
          <a:xfrm>
            <a:off x="2167965" y="3083085"/>
            <a:ext cx="788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CH" dirty="0">
                <a:solidFill>
                  <a:schemeClr val="bg1"/>
                </a:solidFill>
              </a:rPr>
              <a:t>Il </a:t>
            </a:r>
            <a:r>
              <a:rPr lang="it-CH" sz="1600" dirty="0">
                <a:solidFill>
                  <a:schemeClr val="bg1"/>
                </a:solidFill>
              </a:rPr>
              <a:t>3%</a:t>
            </a:r>
            <a:endParaRPr lang="it-CH" sz="1600" dirty="0"/>
          </a:p>
        </p:txBody>
      </p:sp>
    </p:spTree>
    <p:extLst>
      <p:ext uri="{BB962C8B-B14F-4D97-AF65-F5344CB8AC3E}">
        <p14:creationId xmlns:p14="http://schemas.microsoft.com/office/powerpoint/2010/main" val="5017777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61297"/>
            <a:ext cx="7056784" cy="6535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28376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8" y="604838"/>
            <a:ext cx="7439025" cy="564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9170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781050"/>
            <a:ext cx="7629525" cy="529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99553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35CC8-0E36-4340-962A-2BBA52133C7B}" type="slidenum">
              <a:rPr lang="it-IT" altLang="it-CH" smtClean="0">
                <a:solidFill>
                  <a:srgbClr val="FFFFFF"/>
                </a:solidFill>
              </a:rPr>
              <a:pPr/>
              <a:t>28</a:t>
            </a:fld>
            <a:endParaRPr lang="it-IT" altLang="it-CH">
              <a:solidFill>
                <a:srgbClr val="FFFFFF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7" y="1772816"/>
            <a:ext cx="6747779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8566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44" y="188640"/>
            <a:ext cx="8697044" cy="6465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4932040" y="1124744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CH" dirty="0"/>
              <a:t>1/15000 nati vivi</a:t>
            </a:r>
          </a:p>
        </p:txBody>
      </p:sp>
    </p:spTree>
    <p:extLst>
      <p:ext uri="{BB962C8B-B14F-4D97-AF65-F5344CB8AC3E}">
        <p14:creationId xmlns:p14="http://schemas.microsoft.com/office/powerpoint/2010/main" val="2265621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412" y="-9793"/>
            <a:ext cx="6471364" cy="839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0884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5" r="4272" b="3009"/>
          <a:stretch/>
        </p:blipFill>
        <p:spPr bwMode="auto">
          <a:xfrm>
            <a:off x="179512" y="188640"/>
            <a:ext cx="8389256" cy="6381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7236296" y="4149080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CH" dirty="0"/>
              <a:t>1/6000 1/8000 nati vivi</a:t>
            </a:r>
          </a:p>
        </p:txBody>
      </p:sp>
    </p:spTree>
    <p:extLst>
      <p:ext uri="{BB962C8B-B14F-4D97-AF65-F5344CB8AC3E}">
        <p14:creationId xmlns:p14="http://schemas.microsoft.com/office/powerpoint/2010/main" val="19231984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/>
              <a:t>SINTESI ANEUPLOIDIE AUTOSOMICHE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CH" sz="1600" b="1" dirty="0"/>
              <a:t>La monosomia </a:t>
            </a:r>
            <a:r>
              <a:rPr lang="it-CH" sz="1600" b="1" dirty="0" err="1"/>
              <a:t>autosomica</a:t>
            </a:r>
            <a:endParaRPr lang="it-CH" sz="1600" b="1" dirty="0"/>
          </a:p>
          <a:p>
            <a:r>
              <a:rPr lang="it-CH" sz="1600" dirty="0"/>
              <a:t>è una condizione letale, molto rara</a:t>
            </a:r>
          </a:p>
          <a:p>
            <a:r>
              <a:rPr lang="it-CH" sz="1600" dirty="0"/>
              <a:t>aborti spontanei e nei nati vivi</a:t>
            </a:r>
          </a:p>
          <a:p>
            <a:pPr marL="0" indent="0">
              <a:buNone/>
            </a:pPr>
            <a:endParaRPr lang="it-CH" sz="1600" dirty="0"/>
          </a:p>
          <a:p>
            <a:pPr>
              <a:buNone/>
            </a:pPr>
            <a:r>
              <a:rPr lang="it-CH" sz="1600" b="1" dirty="0"/>
              <a:t>Le trisomie autosomiche</a:t>
            </a:r>
          </a:p>
          <a:p>
            <a:r>
              <a:rPr lang="it-CH" sz="1600" dirty="0"/>
              <a:t>Condizione relativamente comune, generalmente letale, ma compatibile con diversi gradi di sviluppo.</a:t>
            </a:r>
          </a:p>
          <a:p>
            <a:r>
              <a:rPr lang="it-CH" sz="1600" dirty="0"/>
              <a:t>50% di tutti i casi di anomalie cromosomiche riscontrabili nei feti abortiti spontaneamente</a:t>
            </a:r>
          </a:p>
          <a:p>
            <a:r>
              <a:rPr lang="it-CH" sz="1600" dirty="0"/>
              <a:t>Solo poche trisomie possono riscontrarsi nei nati vivi</a:t>
            </a:r>
          </a:p>
          <a:p>
            <a:r>
              <a:rPr lang="it-CH" sz="1600" dirty="0"/>
              <a:t>La trisomia del cromosoma 21 è l’unica che permette il raggiungimento dell’età adulta</a:t>
            </a:r>
          </a:p>
          <a:p>
            <a:endParaRPr lang="it-CH" dirty="0"/>
          </a:p>
        </p:txBody>
      </p:sp>
    </p:spTree>
    <p:extLst>
      <p:ext uri="{BB962C8B-B14F-4D97-AF65-F5344CB8AC3E}">
        <p14:creationId xmlns:p14="http://schemas.microsoft.com/office/powerpoint/2010/main" val="959239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636912"/>
            <a:ext cx="6015935" cy="1251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56042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9232870" cy="676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86327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103071" cy="6399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80560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633" y="188640"/>
            <a:ext cx="9263268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37165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>
                <a:latin typeface="Tahoma" pitchFamily="34" charset="0"/>
              </a:rPr>
              <a:t>0</a:t>
            </a:r>
          </a:p>
        </p:txBody>
      </p:sp>
      <p:pic>
        <p:nvPicPr>
          <p:cNvPr id="231427" name="Picture 1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50" y="1385888"/>
            <a:ext cx="8562975" cy="372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1428" name="Line 5"/>
          <p:cNvSpPr>
            <a:spLocks noChangeShapeType="1"/>
          </p:cNvSpPr>
          <p:nvPr/>
        </p:nvSpPr>
        <p:spPr bwMode="auto">
          <a:xfrm>
            <a:off x="182563" y="6535738"/>
            <a:ext cx="8775700" cy="0"/>
          </a:xfrm>
          <a:prstGeom prst="line">
            <a:avLst/>
          </a:prstGeom>
          <a:noFill/>
          <a:ln w="25400">
            <a:solidFill>
              <a:srgbClr val="478CA4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CH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1C741B-3561-458D-8845-A932D4040A76}" type="slidenum">
              <a:rPr lang="it-IT"/>
              <a:pPr>
                <a:defRPr/>
              </a:pPr>
              <a:t>36</a:t>
            </a:fld>
            <a:endParaRPr lang="it-IT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227722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CH" dirty="0"/>
              <a:t>SINTESI ANEUPLOIDIE DEI CROMOSOMI SESSUALI</a:t>
            </a:r>
            <a:br>
              <a:rPr lang="it-CH" dirty="0"/>
            </a:br>
            <a:endParaRPr lang="it-CH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CH" sz="2000" dirty="0"/>
              <a:t>Più comuni di quelle </a:t>
            </a:r>
            <a:r>
              <a:rPr lang="it-CH" sz="2000" dirty="0" err="1"/>
              <a:t>autosomiche</a:t>
            </a:r>
            <a:r>
              <a:rPr lang="it-CH" sz="2000" dirty="0"/>
              <a:t> (1/400 nei maschi; 1/650 nelle femmine).</a:t>
            </a:r>
          </a:p>
          <a:p>
            <a:r>
              <a:rPr lang="it-CH" sz="2000" dirty="0"/>
              <a:t>Monosomia di X compatibile con la vita (contrariamente alle monosomie </a:t>
            </a:r>
            <a:r>
              <a:rPr lang="it-CH" sz="2000" dirty="0" err="1"/>
              <a:t>autosomiche</a:t>
            </a:r>
            <a:r>
              <a:rPr lang="it-CH" sz="2000" dirty="0"/>
              <a:t>).</a:t>
            </a:r>
          </a:p>
          <a:p>
            <a:r>
              <a:rPr lang="it-CH" sz="2000" dirty="0"/>
              <a:t>Monosomia Y sempre letale</a:t>
            </a:r>
          </a:p>
        </p:txBody>
      </p:sp>
    </p:spTree>
    <p:extLst>
      <p:ext uri="{BB962C8B-B14F-4D97-AF65-F5344CB8AC3E}">
        <p14:creationId xmlns:p14="http://schemas.microsoft.com/office/powerpoint/2010/main" val="1960912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7E4EACEE-88A1-4962-9093-D28BA4623449}"/>
              </a:ext>
            </a:extLst>
          </p:cNvPr>
          <p:cNvSpPr txBox="1"/>
          <p:nvPr/>
        </p:nvSpPr>
        <p:spPr>
          <a:xfrm>
            <a:off x="683568" y="2708920"/>
            <a:ext cx="7488832" cy="11079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CH" sz="6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Poliploidie</a:t>
            </a:r>
          </a:p>
        </p:txBody>
      </p:sp>
    </p:spTree>
    <p:extLst>
      <p:ext uri="{BB962C8B-B14F-4D97-AF65-F5344CB8AC3E}">
        <p14:creationId xmlns:p14="http://schemas.microsoft.com/office/powerpoint/2010/main" val="242643027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601AAC7-22C8-4CD8-A27C-C9EF044D9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5832EBA6-ECEE-4B92-B8CE-EDA51EE3341D}"/>
              </a:ext>
            </a:extLst>
          </p:cNvPr>
          <p:cNvSpPr/>
          <p:nvPr/>
        </p:nvSpPr>
        <p:spPr>
          <a:xfrm>
            <a:off x="1331640" y="702832"/>
            <a:ext cx="5904656" cy="57606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CH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1D54FF0-02A9-47B8-B063-53DFF717E1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912647"/>
            <a:ext cx="4464496" cy="503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886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6CF2A1FF-1C47-4F94-B578-42238F6F41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4032448" cy="3024336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13288E90-D729-4541-9052-5B6B0F7A9F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074" y="1276653"/>
            <a:ext cx="4248472" cy="387264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05ABF7A7-44A5-4AE8-8046-63FAB0221D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13" y="3402538"/>
            <a:ext cx="4442725" cy="333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10580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46CAD3-AAB6-484F-B5F3-8AD320D62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CD1D06CE-B2B7-4553-B02D-3B199982E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43B98-D5F1-4733-BF66-7805421D3A70}" type="slidenum">
              <a:rPr lang="it-IT" altLang="it-CH" smtClean="0">
                <a:solidFill>
                  <a:srgbClr val="FFFFFF"/>
                </a:solidFill>
              </a:rPr>
              <a:pPr/>
              <a:t>40</a:t>
            </a:fld>
            <a:endParaRPr lang="it-IT" altLang="it-CH">
              <a:solidFill>
                <a:srgbClr val="FFFFFF"/>
              </a:solidFill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F781B3E-4731-4034-8E14-B34A1CCC95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32100"/>
            <a:ext cx="7725067" cy="579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5335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688FDE-1E58-4189-BC53-B64E624D1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6ED5525F-82F8-48F3-8222-A5916E0E7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43B98-D5F1-4733-BF66-7805421D3A70}" type="slidenum">
              <a:rPr lang="it-IT" altLang="it-CH" smtClean="0">
                <a:solidFill>
                  <a:srgbClr val="FFFFFF"/>
                </a:solidFill>
              </a:rPr>
              <a:pPr/>
              <a:t>41</a:t>
            </a:fld>
            <a:endParaRPr lang="it-IT" altLang="it-CH">
              <a:solidFill>
                <a:srgbClr val="FFFFFF"/>
              </a:solidFill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23810C0-61B8-464E-8655-61880E470A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47973"/>
            <a:ext cx="7596336" cy="5697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8137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409DD9-09C1-4987-AFB4-B7B123E6A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/>
              <a:t>CAUSE POLIPLOIDIE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051B194-9AA4-4F4F-8EE2-17DD2C9625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130425"/>
            <a:ext cx="8229600" cy="4114800"/>
          </a:xfrm>
        </p:spPr>
        <p:txBody>
          <a:bodyPr/>
          <a:lstStyle/>
          <a:p>
            <a:r>
              <a:rPr lang="it-CH" dirty="0"/>
              <a:t>Errori processo meiosi</a:t>
            </a:r>
          </a:p>
          <a:p>
            <a:r>
              <a:rPr lang="it-CH" dirty="0"/>
              <a:t>Errori nel processo di fecondazione</a:t>
            </a:r>
          </a:p>
          <a:p>
            <a:r>
              <a:rPr lang="it-CH" dirty="0"/>
              <a:t>(Errori mitosi)</a:t>
            </a:r>
          </a:p>
          <a:p>
            <a:endParaRPr lang="it-CH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DA29707-D14A-4725-B0FD-D51D1708D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35CC8-0E36-4340-962A-2BBA52133C7B}" type="slidenum">
              <a:rPr lang="it-IT" altLang="it-CH" smtClean="0">
                <a:solidFill>
                  <a:srgbClr val="FFFFFF"/>
                </a:solidFill>
              </a:rPr>
              <a:pPr/>
              <a:t>42</a:t>
            </a:fld>
            <a:endParaRPr lang="it-IT" altLang="it-CH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01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2492896"/>
            <a:ext cx="8229600" cy="1371600"/>
          </a:xfrm>
        </p:spPr>
        <p:txBody>
          <a:bodyPr/>
          <a:lstStyle/>
          <a:p>
            <a:r>
              <a:rPr lang="it-CH" dirty="0">
                <a:solidFill>
                  <a:srgbClr val="FFFF00"/>
                </a:solidFill>
              </a:rPr>
              <a:t>MUTAZIONI CROMOSOMICHE</a:t>
            </a:r>
          </a:p>
        </p:txBody>
      </p:sp>
    </p:spTree>
    <p:extLst>
      <p:ext uri="{BB962C8B-B14F-4D97-AF65-F5344CB8AC3E}">
        <p14:creationId xmlns:p14="http://schemas.microsoft.com/office/powerpoint/2010/main" val="145704848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FAA0B-515C-40EA-A9B7-EEA7CD79B9E6}" type="slidenum">
              <a:rPr lang="it-IT" altLang="it-CH" smtClean="0">
                <a:solidFill>
                  <a:srgbClr val="FFFFFF"/>
                </a:solidFill>
              </a:rPr>
              <a:pPr/>
              <a:t>44</a:t>
            </a:fld>
            <a:endParaRPr lang="it-IT" altLang="it-CH">
              <a:solidFill>
                <a:srgbClr val="FFFFFF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788096"/>
            <a:ext cx="9309159" cy="5377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235071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fld id="{1E181BD0-0DE6-4D88-A06A-F506C5648E0A}" type="slidenum">
              <a:rPr lang="it-IT" altLang="it-CH" sz="1400">
                <a:latin typeface="Arial" pitchFamily="34" charset="0"/>
              </a:rPr>
              <a:pPr eaLnBrk="1" hangingPunct="1"/>
              <a:t>45</a:t>
            </a:fld>
            <a:endParaRPr lang="it-IT" altLang="it-CH" sz="1400">
              <a:latin typeface="Arial" pitchFamily="34" charset="0"/>
            </a:endParaRPr>
          </a:p>
        </p:txBody>
      </p:sp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115888"/>
            <a:ext cx="8928992" cy="1143000"/>
          </a:xfrm>
        </p:spPr>
        <p:txBody>
          <a:bodyPr/>
          <a:lstStyle/>
          <a:p>
            <a:pPr eaLnBrk="1" hangingPunct="1"/>
            <a:r>
              <a:rPr lang="it-IT" altLang="it-CH" sz="3600" dirty="0">
                <a:solidFill>
                  <a:schemeClr val="folHlink"/>
                </a:solidFill>
                <a:latin typeface="Times New Roman" pitchFamily="18" charset="0"/>
              </a:rPr>
              <a:t>ESEMPI DI MUTAZIONI CHE ALTERANO LA STRUTTURA DEI CROMOSOMI</a:t>
            </a:r>
          </a:p>
        </p:txBody>
      </p:sp>
      <p:pic>
        <p:nvPicPr>
          <p:cNvPr id="69635" name="Picture 10" descr="http://bio3400.nicerweb.com/Locked/media/ch08/08_14-chromosome_rearrangeme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440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5" name="Text Box 11"/>
          <p:cNvSpPr txBox="1">
            <a:spLocks noChangeArrowheads="1"/>
          </p:cNvSpPr>
          <p:nvPr/>
        </p:nvSpPr>
        <p:spPr bwMode="auto">
          <a:xfrm>
            <a:off x="808038" y="2125663"/>
            <a:ext cx="298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it-IT">
                <a:solidFill>
                  <a:srgbClr val="FF0000"/>
                </a:solidFill>
                <a:latin typeface="Times New Roman" charset="0"/>
              </a:rPr>
              <a:t>*</a:t>
            </a:r>
          </a:p>
        </p:txBody>
      </p:sp>
      <p:sp>
        <p:nvSpPr>
          <p:cNvPr id="30726" name="AutoShape 12"/>
          <p:cNvSpPr>
            <a:spLocks/>
          </p:cNvSpPr>
          <p:nvPr/>
        </p:nvSpPr>
        <p:spPr bwMode="auto">
          <a:xfrm>
            <a:off x="3708400" y="1700213"/>
            <a:ext cx="71438" cy="360362"/>
          </a:xfrm>
          <a:prstGeom prst="leftBracket">
            <a:avLst>
              <a:gd name="adj" fmla="val 42037"/>
            </a:avLst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>
              <a:latin typeface="Tahoma" charset="0"/>
              <a:ea typeface="ＭＳ Ｐゴシック" charset="0"/>
            </a:endParaRPr>
          </a:p>
        </p:txBody>
      </p:sp>
      <p:sp>
        <p:nvSpPr>
          <p:cNvPr id="30727" name="Line 13"/>
          <p:cNvSpPr>
            <a:spLocks noChangeShapeType="1"/>
          </p:cNvSpPr>
          <p:nvPr/>
        </p:nvSpPr>
        <p:spPr bwMode="auto">
          <a:xfrm>
            <a:off x="6732588" y="1700213"/>
            <a:ext cx="0" cy="576262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t-IT">
              <a:latin typeface="Tahoma" charset="0"/>
              <a:ea typeface="ＭＳ Ｐゴシック" charset="0"/>
            </a:endParaRPr>
          </a:p>
        </p:txBody>
      </p:sp>
      <p:sp>
        <p:nvSpPr>
          <p:cNvPr id="30728" name="AutoShape 14"/>
          <p:cNvSpPr>
            <a:spLocks/>
          </p:cNvSpPr>
          <p:nvPr/>
        </p:nvSpPr>
        <p:spPr bwMode="auto">
          <a:xfrm>
            <a:off x="827088" y="4076700"/>
            <a:ext cx="71437" cy="360363"/>
          </a:xfrm>
          <a:prstGeom prst="leftBracket">
            <a:avLst>
              <a:gd name="adj" fmla="val 42037"/>
            </a:avLst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>
              <a:latin typeface="Tahoma" charset="0"/>
              <a:ea typeface="ＭＳ Ｐゴシック" charset="0"/>
            </a:endParaRPr>
          </a:p>
        </p:txBody>
      </p:sp>
      <p:sp>
        <p:nvSpPr>
          <p:cNvPr id="30729" name="AutoShape 15"/>
          <p:cNvSpPr>
            <a:spLocks/>
          </p:cNvSpPr>
          <p:nvPr/>
        </p:nvSpPr>
        <p:spPr bwMode="auto">
          <a:xfrm>
            <a:off x="5437188" y="4076700"/>
            <a:ext cx="71437" cy="360363"/>
          </a:xfrm>
          <a:prstGeom prst="leftBracket">
            <a:avLst>
              <a:gd name="adj" fmla="val 42037"/>
            </a:avLst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>
              <a:latin typeface="Tahoma" charset="0"/>
              <a:ea typeface="ＭＳ Ｐゴシック" charset="0"/>
            </a:endParaRPr>
          </a:p>
        </p:txBody>
      </p:sp>
      <p:sp>
        <p:nvSpPr>
          <p:cNvPr id="30730" name="AutoShape 16"/>
          <p:cNvSpPr>
            <a:spLocks/>
          </p:cNvSpPr>
          <p:nvPr/>
        </p:nvSpPr>
        <p:spPr bwMode="auto">
          <a:xfrm rot="10800000">
            <a:off x="6443663" y="4149725"/>
            <a:ext cx="71437" cy="360363"/>
          </a:xfrm>
          <a:prstGeom prst="leftBracket">
            <a:avLst>
              <a:gd name="adj" fmla="val 42037"/>
            </a:avLst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>
              <a:latin typeface="Tahom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782203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t-CH" sz="3200" b="1" dirty="0">
                <a:latin typeface="+mn-lt"/>
                <a:ea typeface="+mn-ea"/>
                <a:cs typeface="+mn-cs"/>
              </a:rPr>
              <a:t>Cause</a:t>
            </a:r>
            <a:br>
              <a:rPr lang="it-CH" sz="3200" b="1" dirty="0">
                <a:latin typeface="+mn-lt"/>
                <a:ea typeface="+mn-ea"/>
                <a:cs typeface="+mn-cs"/>
              </a:rPr>
            </a:br>
            <a:endParaRPr lang="it-CH" sz="3200" b="1" dirty="0">
              <a:latin typeface="+mn-lt"/>
              <a:ea typeface="+mn-ea"/>
              <a:cs typeface="+mn-cs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CH" dirty="0"/>
              <a:t>Errato </a:t>
            </a:r>
            <a:r>
              <a:rPr lang="it-CH" dirty="0" err="1"/>
              <a:t>crossing</a:t>
            </a:r>
            <a:r>
              <a:rPr lang="it-CH" dirty="0"/>
              <a:t>-over</a:t>
            </a:r>
          </a:p>
          <a:p>
            <a:pPr lvl="1"/>
            <a:r>
              <a:rPr lang="it-CH" dirty="0"/>
              <a:t>Quando?</a:t>
            </a:r>
          </a:p>
          <a:p>
            <a:pPr lvl="1"/>
            <a:r>
              <a:rPr lang="it-CH" dirty="0"/>
              <a:t>profase meiosi I	</a:t>
            </a:r>
          </a:p>
          <a:p>
            <a:pPr>
              <a:lnSpc>
                <a:spcPct val="150000"/>
              </a:lnSpc>
            </a:pPr>
            <a:r>
              <a:rPr lang="it-IT" altLang="it-CH" dirty="0">
                <a:sym typeface="Wingdings" pitchFamily="2" charset="2"/>
              </a:rPr>
              <a:t>Indotta da agenti mutageni chimici  o fisici</a:t>
            </a:r>
          </a:p>
          <a:p>
            <a:pPr lvl="1"/>
            <a:r>
              <a:rPr lang="it-CH" dirty="0"/>
              <a:t>Es. radiazioni</a:t>
            </a:r>
          </a:p>
        </p:txBody>
      </p:sp>
    </p:spTree>
    <p:extLst>
      <p:ext uri="{BB962C8B-B14F-4D97-AF65-F5344CB8AC3E}">
        <p14:creationId xmlns:p14="http://schemas.microsoft.com/office/powerpoint/2010/main" val="654276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02" name="Text Box 2"/>
          <p:cNvSpPr txBox="1">
            <a:spLocks noChangeArrowheads="1"/>
          </p:cNvSpPr>
          <p:nvPr/>
        </p:nvSpPr>
        <p:spPr bwMode="auto">
          <a:xfrm>
            <a:off x="827088" y="222250"/>
            <a:ext cx="744855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CH" sz="3600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Mutazione da errore di ricombinazione: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CH" sz="3600" dirty="0" err="1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crossing</a:t>
            </a:r>
            <a:r>
              <a:rPr lang="it-IT" altLang="it-CH" sz="3600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over ineguale</a:t>
            </a:r>
          </a:p>
        </p:txBody>
      </p:sp>
      <p:pic>
        <p:nvPicPr>
          <p:cNvPr id="125955" name="Picture 5" descr="http://www.nature.com/scitable/content/ne0000/ne0000/ne0000/ne0000/55412/pierce_17_15_LARGE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674813"/>
            <a:ext cx="7272337" cy="489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17271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2492896"/>
            <a:ext cx="8229600" cy="1371600"/>
          </a:xfrm>
        </p:spPr>
        <p:txBody>
          <a:bodyPr/>
          <a:lstStyle/>
          <a:p>
            <a:r>
              <a:rPr lang="it-CH" dirty="0">
                <a:solidFill>
                  <a:srgbClr val="FFFF00"/>
                </a:solidFill>
              </a:rPr>
              <a:t>MUTAZIONI GENICHE</a:t>
            </a:r>
          </a:p>
        </p:txBody>
      </p:sp>
    </p:spTree>
    <p:extLst>
      <p:ext uri="{BB962C8B-B14F-4D97-AF65-F5344CB8AC3E}">
        <p14:creationId xmlns:p14="http://schemas.microsoft.com/office/powerpoint/2010/main" val="355717900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35CC8-0E36-4340-962A-2BBA52133C7B}" type="slidenum">
              <a:rPr lang="it-IT" altLang="it-CH" smtClean="0">
                <a:solidFill>
                  <a:srgbClr val="FFFFFF"/>
                </a:solidFill>
              </a:rPr>
              <a:pPr/>
              <a:t>49</a:t>
            </a:fld>
            <a:endParaRPr lang="it-IT" altLang="it-CH">
              <a:solidFill>
                <a:srgbClr val="FFFFFF"/>
              </a:solidFill>
            </a:endParaRPr>
          </a:p>
        </p:txBody>
      </p:sp>
      <p:pic>
        <p:nvPicPr>
          <p:cNvPr id="6146" name="Picture 2" descr="Risultati immagini per MUTAZIONE GENICA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67" r="-1313" b="48852"/>
          <a:stretch/>
        </p:blipFill>
        <p:spPr bwMode="auto">
          <a:xfrm>
            <a:off x="506551" y="1625351"/>
            <a:ext cx="8097898" cy="137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0271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2492896"/>
            <a:ext cx="8229600" cy="1371600"/>
          </a:xfrm>
        </p:spPr>
        <p:txBody>
          <a:bodyPr/>
          <a:lstStyle/>
          <a:p>
            <a:r>
              <a:rPr lang="it-CH" dirty="0">
                <a:solidFill>
                  <a:srgbClr val="FFFF00"/>
                </a:solidFill>
              </a:rPr>
              <a:t>MUTAZIONI GENOMICHE</a:t>
            </a:r>
          </a:p>
        </p:txBody>
      </p:sp>
    </p:spTree>
    <p:extLst>
      <p:ext uri="{BB962C8B-B14F-4D97-AF65-F5344CB8AC3E}">
        <p14:creationId xmlns:p14="http://schemas.microsoft.com/office/powerpoint/2010/main" val="107582871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35CC8-0E36-4340-962A-2BBA52133C7B}" type="slidenum">
              <a:rPr lang="it-IT" altLang="it-CH" smtClean="0">
                <a:solidFill>
                  <a:srgbClr val="FFFFFF"/>
                </a:solidFill>
              </a:rPr>
              <a:pPr/>
              <a:t>50</a:t>
            </a:fld>
            <a:endParaRPr lang="it-IT" altLang="it-CH">
              <a:solidFill>
                <a:srgbClr val="FFFFFF"/>
              </a:solidFill>
            </a:endParaRPr>
          </a:p>
        </p:txBody>
      </p:sp>
      <p:pic>
        <p:nvPicPr>
          <p:cNvPr id="6146" name="Picture 2" descr="Risultati immagini per MUTAZIONE GENICA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10"/>
          <a:stretch/>
        </p:blipFill>
        <p:spPr bwMode="auto">
          <a:xfrm>
            <a:off x="506551" y="764704"/>
            <a:ext cx="7992888" cy="5160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211463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3887788" cy="576263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it-IT" altLang="it-CH" sz="2400" dirty="0">
                <a:solidFill>
                  <a:srgbClr val="FF0000"/>
                </a:solidFill>
                <a:latin typeface="Times New Roman" pitchFamily="18" charset="0"/>
              </a:rPr>
              <a:t>Mutazione genica </a:t>
            </a:r>
            <a:br>
              <a:rPr lang="it-IT" altLang="it-CH" sz="2400" dirty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it-IT" altLang="it-CH" sz="2400" dirty="0">
                <a:solidFill>
                  <a:srgbClr val="FF0000"/>
                </a:solidFill>
                <a:latin typeface="Times New Roman" pitchFamily="18" charset="0"/>
              </a:rPr>
              <a:t>esempio 1 (</a:t>
            </a:r>
            <a:r>
              <a:rPr lang="it-IT" altLang="it-CH" sz="2400" dirty="0" err="1">
                <a:solidFill>
                  <a:srgbClr val="FF0000"/>
                </a:solidFill>
                <a:latin typeface="Times New Roman" pitchFamily="18" charset="0"/>
              </a:rPr>
              <a:t>missenso</a:t>
            </a:r>
            <a:r>
              <a:rPr lang="it-IT" altLang="it-CH" sz="2400" dirty="0">
                <a:solidFill>
                  <a:srgbClr val="FF0000"/>
                </a:solidFill>
                <a:latin typeface="Times New Roman" pitchFamily="18" charset="0"/>
              </a:rPr>
              <a:t>)</a:t>
            </a:r>
          </a:p>
        </p:txBody>
      </p:sp>
      <p:sp>
        <p:nvSpPr>
          <p:cNvPr id="1740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46113" y="1412875"/>
            <a:ext cx="8497887" cy="1295400"/>
          </a:xfrm>
        </p:spPr>
        <p:txBody>
          <a:bodyPr/>
          <a:lstStyle/>
          <a:p>
            <a:pPr marL="0" indent="0" algn="just"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it-IT" altLang="it-CH" sz="2400" dirty="0">
                <a:latin typeface="Times New Roman" pitchFamily="18" charset="0"/>
              </a:rPr>
              <a:t>Anemia falciforme: mutazione </a:t>
            </a:r>
            <a:r>
              <a:rPr lang="it-IT" altLang="it-CH" sz="2400" dirty="0" err="1">
                <a:latin typeface="Times New Roman" pitchFamily="18" charset="0"/>
              </a:rPr>
              <a:t>missenso</a:t>
            </a:r>
            <a:r>
              <a:rPr lang="it-IT" altLang="it-CH" sz="2400" dirty="0">
                <a:latin typeface="Times New Roman" pitchFamily="18" charset="0"/>
              </a:rPr>
              <a:t> nel gene </a:t>
            </a:r>
            <a:r>
              <a:rPr lang="it-IT" altLang="it-CH" sz="2400" dirty="0" err="1">
                <a:latin typeface="Symbol" pitchFamily="18" charset="2"/>
              </a:rPr>
              <a:t>b</a:t>
            </a:r>
            <a:r>
              <a:rPr lang="it-IT" altLang="it-CH" sz="2400" dirty="0" err="1">
                <a:latin typeface="Times New Roman" pitchFamily="18" charset="0"/>
              </a:rPr>
              <a:t>globina</a:t>
            </a:r>
            <a:r>
              <a:rPr lang="it-IT" altLang="it-CH" sz="2400" dirty="0">
                <a:latin typeface="Times New Roman" pitchFamily="18" charset="0"/>
              </a:rPr>
              <a:t>. L</a:t>
            </a:r>
            <a:r>
              <a:rPr lang="ja-JP" altLang="it-IT" sz="2400" dirty="0">
                <a:latin typeface="Times New Roman" pitchFamily="18" charset="0"/>
              </a:rPr>
              <a:t>’</a:t>
            </a:r>
            <a:r>
              <a:rPr lang="it-IT" altLang="ja-JP" sz="2400" dirty="0">
                <a:latin typeface="Times New Roman" pitchFamily="18" charset="0"/>
              </a:rPr>
              <a:t>acido glutammico in posizione 6 viene sostituito da valina</a:t>
            </a:r>
            <a:endParaRPr lang="it-IT" altLang="it-CH" sz="2400" dirty="0">
              <a:latin typeface="Times New Roman" pitchFamily="18" charset="0"/>
            </a:endParaRPr>
          </a:p>
        </p:txBody>
      </p:sp>
      <p:pic>
        <p:nvPicPr>
          <p:cNvPr id="5018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492896"/>
            <a:ext cx="5329237" cy="368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7449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4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8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65175"/>
            <a:ext cx="5327650" cy="1295400"/>
          </a:xfrm>
        </p:spPr>
        <p:txBody>
          <a:bodyPr>
            <a:normAutofit fontScale="92500" lnSpcReduction="10000"/>
          </a:bodyPr>
          <a:lstStyle/>
          <a:p>
            <a:pPr marL="0" indent="0" algn="just"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it-IT" altLang="it-CH" sz="2200" dirty="0">
                <a:latin typeface="Times New Roman" pitchFamily="18" charset="0"/>
              </a:rPr>
              <a:t>La valina in posizione 6 interagisce con una valina di un</a:t>
            </a:r>
            <a:r>
              <a:rPr lang="ja-JP" altLang="it-IT" sz="2200" dirty="0">
                <a:latin typeface="Times New Roman" pitchFamily="18" charset="0"/>
              </a:rPr>
              <a:t>’</a:t>
            </a:r>
            <a:r>
              <a:rPr lang="it-IT" altLang="ja-JP" sz="2200" dirty="0">
                <a:latin typeface="Times New Roman" pitchFamily="18" charset="0"/>
              </a:rPr>
              <a:t> altra molecola di emoglobina, formando aggregati molecolari che precipitano nel globulo rosso</a:t>
            </a:r>
            <a:endParaRPr lang="it-IT" altLang="it-CH" sz="2200" dirty="0">
              <a:latin typeface="Times New Roman" pitchFamily="18" charset="0"/>
            </a:endParaRPr>
          </a:p>
        </p:txBody>
      </p:sp>
      <p:pic>
        <p:nvPicPr>
          <p:cNvPr id="5120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580118"/>
            <a:ext cx="3203848" cy="5883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5120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5" t="16759" r="1395" b="3725"/>
          <a:stretch>
            <a:fillRect/>
          </a:stretch>
        </p:blipFill>
        <p:spPr bwMode="auto">
          <a:xfrm>
            <a:off x="827584" y="2636912"/>
            <a:ext cx="4752975" cy="291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-1984" y="40"/>
            <a:ext cx="388843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altLang="it-CH" sz="2400" dirty="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1320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9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834"/>
          <a:stretch>
            <a:fillRect/>
          </a:stretch>
        </p:blipFill>
        <p:spPr bwMode="auto">
          <a:xfrm>
            <a:off x="468313" y="1412875"/>
            <a:ext cx="8275637" cy="297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570"/>
          <a:stretch>
            <a:fillRect/>
          </a:stretch>
        </p:blipFill>
        <p:spPr bwMode="auto">
          <a:xfrm>
            <a:off x="468313" y="4110038"/>
            <a:ext cx="8281987" cy="147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25" name="Text Box 5"/>
          <p:cNvSpPr txBox="1">
            <a:spLocks noChangeArrowheads="1"/>
          </p:cNvSpPr>
          <p:nvPr/>
        </p:nvSpPr>
        <p:spPr bwMode="auto">
          <a:xfrm>
            <a:off x="384175" y="5734050"/>
            <a:ext cx="82915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it-IT" altLang="it-CH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Una mutazione nonsenso porterà alla sintesi di una proteina tronca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-1984" y="40"/>
            <a:ext cx="388843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altLang="it-CH" sz="2400" dirty="0">
                <a:solidFill>
                  <a:srgbClr val="FF0000"/>
                </a:solidFill>
                <a:latin typeface="Times New Roman" pitchFamily="18" charset="0"/>
              </a:rPr>
              <a:t>Mutazione genica </a:t>
            </a:r>
          </a:p>
          <a:p>
            <a:pPr algn="l"/>
            <a:r>
              <a:rPr lang="it-IT" altLang="it-CH" sz="2400" dirty="0">
                <a:solidFill>
                  <a:srgbClr val="FF0000"/>
                </a:solidFill>
                <a:latin typeface="Times New Roman" pitchFamily="18" charset="0"/>
              </a:rPr>
              <a:t>Esempio 2: non senso</a:t>
            </a:r>
          </a:p>
        </p:txBody>
      </p:sp>
    </p:spTree>
    <p:extLst>
      <p:ext uri="{BB962C8B-B14F-4D97-AF65-F5344CB8AC3E}">
        <p14:creationId xmlns:p14="http://schemas.microsoft.com/office/powerpoint/2010/main" val="1724036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89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4" name="Text Box 6"/>
          <p:cNvSpPr txBox="1">
            <a:spLocks noChangeArrowheads="1"/>
          </p:cNvSpPr>
          <p:nvPr/>
        </p:nvSpPr>
        <p:spPr bwMode="auto">
          <a:xfrm>
            <a:off x="611560" y="5085184"/>
            <a:ext cx="783159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it-IT" altLang="it-CH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Viene alterata la lettura di tutti i codoni a valle </a:t>
            </a:r>
            <a:r>
              <a:rPr lang="fr-CH" altLang="it-CH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della </a:t>
            </a:r>
            <a:r>
              <a:rPr lang="it-IT" altLang="ja-JP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delezione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0" y="0"/>
            <a:ext cx="8534424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altLang="it-CH" sz="2200" dirty="0">
                <a:solidFill>
                  <a:srgbClr val="FF0000"/>
                </a:solidFill>
                <a:latin typeface="Times New Roman" pitchFamily="18" charset="0"/>
              </a:rPr>
              <a:t>Mutazione genica</a:t>
            </a:r>
          </a:p>
          <a:p>
            <a:pPr algn="l"/>
            <a:r>
              <a:rPr lang="it-IT" altLang="it-CH" sz="2200" dirty="0">
                <a:solidFill>
                  <a:srgbClr val="FF0000"/>
                </a:solidFill>
                <a:latin typeface="Times New Roman" pitchFamily="18" charset="0"/>
              </a:rPr>
              <a:t>Esempio 3: inserzione/</a:t>
            </a:r>
            <a:r>
              <a:rPr lang="it-IT" altLang="it-CH" sz="2200" b="1" u="sng" dirty="0">
                <a:solidFill>
                  <a:srgbClr val="FF0000"/>
                </a:solidFill>
                <a:latin typeface="Times New Roman" pitchFamily="18" charset="0"/>
              </a:rPr>
              <a:t>delezione</a:t>
            </a:r>
            <a:r>
              <a:rPr lang="it-IT" altLang="it-CH" sz="2200" dirty="0">
                <a:solidFill>
                  <a:srgbClr val="FF0000"/>
                </a:solidFill>
                <a:latin typeface="Times New Roman" pitchFamily="18" charset="0"/>
              </a:rPr>
              <a:t> di nucleotidi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1760" y="1988840"/>
            <a:ext cx="4757329" cy="2566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322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1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1414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 descr="codice genetic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372225" cy="53451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4259" name="Rectangle 3"/>
          <p:cNvSpPr>
            <a:spLocks noChangeArrowheads="1"/>
          </p:cNvSpPr>
          <p:nvPr/>
        </p:nvSpPr>
        <p:spPr bwMode="auto">
          <a:xfrm>
            <a:off x="3059113" y="4652963"/>
            <a:ext cx="720725" cy="576262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>
              <a:latin typeface="Tahoma" charset="0"/>
              <a:ea typeface="ＭＳ Ｐゴシック" charset="0"/>
            </a:endParaRPr>
          </a:p>
        </p:txBody>
      </p:sp>
      <p:sp>
        <p:nvSpPr>
          <p:cNvPr id="224260" name="Rectangle 4"/>
          <p:cNvSpPr>
            <a:spLocks noChangeArrowheads="1"/>
          </p:cNvSpPr>
          <p:nvPr/>
        </p:nvSpPr>
        <p:spPr bwMode="auto">
          <a:xfrm>
            <a:off x="3059113" y="4149725"/>
            <a:ext cx="720725" cy="28892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>
              <a:latin typeface="Tahoma" charset="0"/>
              <a:ea typeface="ＭＳ Ｐゴシック" charset="0"/>
            </a:endParaRPr>
          </a:p>
        </p:txBody>
      </p:sp>
      <p:sp>
        <p:nvSpPr>
          <p:cNvPr id="224261" name="Rectangle 5"/>
          <p:cNvSpPr>
            <a:spLocks noChangeArrowheads="1"/>
          </p:cNvSpPr>
          <p:nvPr/>
        </p:nvSpPr>
        <p:spPr bwMode="auto">
          <a:xfrm>
            <a:off x="539750" y="5589588"/>
            <a:ext cx="379783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000" dirty="0" err="1">
                <a:latin typeface="Times New Roman" charset="0"/>
                <a:ea typeface="ＭＳ Ｐゴシック" charset="0"/>
              </a:rPr>
              <a:t>missenso</a:t>
            </a:r>
            <a:r>
              <a:rPr lang="it-IT" sz="2000" dirty="0">
                <a:latin typeface="Times New Roman" charset="0"/>
                <a:ea typeface="ＭＳ Ｐゴシック" charset="0"/>
              </a:rPr>
              <a:t>     GAA</a:t>
            </a:r>
            <a:r>
              <a:rPr lang="it-IT" sz="2000" dirty="0">
                <a:latin typeface="Times New Roman" charset="0"/>
                <a:ea typeface="ＭＳ Ｐゴシック" charset="0"/>
                <a:sym typeface="Wingdings" charset="0"/>
              </a:rPr>
              <a:t>GAU (</a:t>
            </a:r>
            <a:r>
              <a:rPr lang="it-IT" sz="2000" dirty="0" err="1">
                <a:latin typeface="Times New Roman" charset="0"/>
                <a:ea typeface="ＭＳ Ｐゴシック" charset="0"/>
                <a:sym typeface="Wingdings" charset="0"/>
              </a:rPr>
              <a:t>glu-asp</a:t>
            </a:r>
            <a:r>
              <a:rPr lang="it-IT" sz="2000" dirty="0">
                <a:latin typeface="Times New Roman" charset="0"/>
                <a:ea typeface="ＭＳ Ｐゴシック" charset="0"/>
                <a:sym typeface="Wingdings" charset="0"/>
              </a:rPr>
              <a:t>)</a:t>
            </a:r>
          </a:p>
        </p:txBody>
      </p:sp>
      <p:sp>
        <p:nvSpPr>
          <p:cNvPr id="224262" name="Rectangle 6"/>
          <p:cNvSpPr>
            <a:spLocks noChangeArrowheads="1"/>
          </p:cNvSpPr>
          <p:nvPr/>
        </p:nvSpPr>
        <p:spPr bwMode="auto">
          <a:xfrm>
            <a:off x="6537325" y="1484313"/>
            <a:ext cx="262443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000" dirty="0">
                <a:latin typeface="Times New Roman" charset="0"/>
                <a:ea typeface="ＭＳ Ｐゴシック" charset="0"/>
                <a:sym typeface="Wingdings" charset="0"/>
              </a:rPr>
              <a:t>nonsenso   </a:t>
            </a:r>
          </a:p>
          <a:p>
            <a:pPr>
              <a:defRPr/>
            </a:pPr>
            <a:r>
              <a:rPr lang="it-IT" sz="2000" dirty="0">
                <a:latin typeface="Times New Roman" charset="0"/>
                <a:ea typeface="ＭＳ Ｐゴシック" charset="0"/>
                <a:sym typeface="Wingdings" charset="0"/>
              </a:rPr>
              <a:t>GAGUAG (</a:t>
            </a:r>
            <a:r>
              <a:rPr lang="it-IT" sz="2000" dirty="0" err="1">
                <a:latin typeface="Times New Roman" charset="0"/>
                <a:ea typeface="ＭＳ Ｐゴシック" charset="0"/>
                <a:sym typeface="Wingdings" charset="0"/>
              </a:rPr>
              <a:t>glu</a:t>
            </a:r>
            <a:r>
              <a:rPr lang="it-IT" sz="2000" dirty="0">
                <a:latin typeface="Times New Roman" charset="0"/>
                <a:ea typeface="ＭＳ Ｐゴシック" charset="0"/>
                <a:sym typeface="Wingdings" charset="0"/>
              </a:rPr>
              <a:t>-stop)</a:t>
            </a:r>
          </a:p>
        </p:txBody>
      </p:sp>
      <p:sp>
        <p:nvSpPr>
          <p:cNvPr id="224263" name="Rectangle 7"/>
          <p:cNvSpPr>
            <a:spLocks noChangeArrowheads="1"/>
          </p:cNvSpPr>
          <p:nvPr/>
        </p:nvSpPr>
        <p:spPr bwMode="auto">
          <a:xfrm>
            <a:off x="6453188" y="4294188"/>
            <a:ext cx="25320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000">
                <a:latin typeface="Times New Roman" charset="0"/>
                <a:ea typeface="ＭＳ Ｐゴシック" charset="0"/>
              </a:rPr>
              <a:t>sinonima GAA</a:t>
            </a:r>
            <a:r>
              <a:rPr lang="it-IT" sz="2000">
                <a:latin typeface="Times New Roman" charset="0"/>
                <a:ea typeface="ＭＳ Ｐゴシック" charset="0"/>
                <a:sym typeface="Wingdings" charset="0"/>
              </a:rPr>
              <a:t>GAG</a:t>
            </a:r>
          </a:p>
        </p:txBody>
      </p:sp>
      <p:sp>
        <p:nvSpPr>
          <p:cNvPr id="224264" name="Rectangle 8"/>
          <p:cNvSpPr>
            <a:spLocks noChangeArrowheads="1"/>
          </p:cNvSpPr>
          <p:nvPr/>
        </p:nvSpPr>
        <p:spPr bwMode="auto">
          <a:xfrm>
            <a:off x="3059113" y="1773238"/>
            <a:ext cx="720725" cy="28892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>
              <a:latin typeface="Tahoma" charset="0"/>
              <a:ea typeface="ＭＳ Ｐゴシック" charset="0"/>
            </a:endParaRPr>
          </a:p>
        </p:txBody>
      </p:sp>
      <p:sp>
        <p:nvSpPr>
          <p:cNvPr id="224265" name="Line 9"/>
          <p:cNvSpPr>
            <a:spLocks noChangeShapeType="1"/>
          </p:cNvSpPr>
          <p:nvPr/>
        </p:nvSpPr>
        <p:spPr bwMode="auto">
          <a:xfrm flipV="1">
            <a:off x="3779838" y="4581525"/>
            <a:ext cx="2736850" cy="360363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t-IT">
              <a:latin typeface="Tahoma" charset="0"/>
              <a:ea typeface="ＭＳ Ｐゴシック" charset="0"/>
            </a:endParaRPr>
          </a:p>
        </p:txBody>
      </p:sp>
      <p:sp>
        <p:nvSpPr>
          <p:cNvPr id="224266" name="Rectangle 10"/>
          <p:cNvSpPr>
            <a:spLocks noChangeArrowheads="1"/>
          </p:cNvSpPr>
          <p:nvPr/>
        </p:nvSpPr>
        <p:spPr bwMode="auto">
          <a:xfrm>
            <a:off x="3059113" y="4652963"/>
            <a:ext cx="720725" cy="28892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>
              <a:latin typeface="Tahoma" charset="0"/>
              <a:ea typeface="ＭＳ Ｐゴシック" charset="0"/>
            </a:endParaRPr>
          </a:p>
        </p:txBody>
      </p:sp>
      <p:sp>
        <p:nvSpPr>
          <p:cNvPr id="224267" name="Line 11"/>
          <p:cNvSpPr>
            <a:spLocks noChangeShapeType="1"/>
          </p:cNvSpPr>
          <p:nvPr/>
        </p:nvSpPr>
        <p:spPr bwMode="auto">
          <a:xfrm rot="21333135" flipV="1">
            <a:off x="1258888" y="4510088"/>
            <a:ext cx="1800225" cy="10795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t-IT">
              <a:latin typeface="Tahoma" charset="0"/>
              <a:ea typeface="ＭＳ Ｐゴシック" charset="0"/>
            </a:endParaRPr>
          </a:p>
        </p:txBody>
      </p:sp>
      <p:sp>
        <p:nvSpPr>
          <p:cNvPr id="224268" name="Line 12"/>
          <p:cNvSpPr>
            <a:spLocks noChangeShapeType="1"/>
          </p:cNvSpPr>
          <p:nvPr/>
        </p:nvSpPr>
        <p:spPr bwMode="auto">
          <a:xfrm rot="471374" flipV="1">
            <a:off x="1403350" y="4868863"/>
            <a:ext cx="1584325" cy="8636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t-IT">
              <a:latin typeface="Tahoma" charset="0"/>
              <a:ea typeface="ＭＳ Ｐゴシック" charset="0"/>
            </a:endParaRPr>
          </a:p>
        </p:txBody>
      </p:sp>
      <p:sp>
        <p:nvSpPr>
          <p:cNvPr id="224269" name="Rectangle 13"/>
          <p:cNvSpPr>
            <a:spLocks noChangeArrowheads="1"/>
          </p:cNvSpPr>
          <p:nvPr/>
        </p:nvSpPr>
        <p:spPr bwMode="auto">
          <a:xfrm>
            <a:off x="3059113" y="4940300"/>
            <a:ext cx="720725" cy="28892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>
              <a:latin typeface="Tahoma" charset="0"/>
              <a:ea typeface="ＭＳ Ｐゴシック" charset="0"/>
            </a:endParaRPr>
          </a:p>
        </p:txBody>
      </p:sp>
      <p:sp>
        <p:nvSpPr>
          <p:cNvPr id="224270" name="Line 14"/>
          <p:cNvSpPr>
            <a:spLocks noChangeShapeType="1"/>
          </p:cNvSpPr>
          <p:nvPr/>
        </p:nvSpPr>
        <p:spPr bwMode="auto">
          <a:xfrm flipV="1">
            <a:off x="3779838" y="2060575"/>
            <a:ext cx="2808287" cy="3024188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t-IT">
              <a:latin typeface="Tahoma" charset="0"/>
              <a:ea typeface="ＭＳ Ｐゴシック" charset="0"/>
            </a:endParaRPr>
          </a:p>
        </p:txBody>
      </p:sp>
      <p:sp>
        <p:nvSpPr>
          <p:cNvPr id="224271" name="Line 15"/>
          <p:cNvSpPr>
            <a:spLocks noChangeShapeType="1"/>
          </p:cNvSpPr>
          <p:nvPr/>
        </p:nvSpPr>
        <p:spPr bwMode="auto">
          <a:xfrm rot="-183115">
            <a:off x="3779838" y="1846263"/>
            <a:ext cx="2808287" cy="2159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t-IT">
              <a:latin typeface="Tahom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077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4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4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24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24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24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24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24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24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24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224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24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24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24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59" grpId="0" animBg="1"/>
      <p:bldP spid="224259" grpId="1" animBg="1"/>
      <p:bldP spid="224260" grpId="0" animBg="1"/>
      <p:bldP spid="224260" grpId="1" animBg="1"/>
      <p:bldP spid="224261" grpId="0"/>
      <p:bldP spid="224261" grpId="1"/>
      <p:bldP spid="224262" grpId="0"/>
      <p:bldP spid="224263" grpId="0"/>
      <p:bldP spid="224263" grpId="1"/>
      <p:bldP spid="224264" grpId="0" animBg="1"/>
      <p:bldP spid="224266" grpId="0" animBg="1"/>
      <p:bldP spid="224266" grpId="1" animBg="1"/>
      <p:bldP spid="224269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Text Box 2"/>
          <p:cNvSpPr txBox="1">
            <a:spLocks noChangeArrowheads="1"/>
          </p:cNvSpPr>
          <p:nvPr/>
        </p:nvSpPr>
        <p:spPr bwMode="auto">
          <a:xfrm>
            <a:off x="323850" y="1752600"/>
            <a:ext cx="8667750" cy="410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CH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Dal punto di vista selettivo una mutazione può risultare: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CH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CH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Vantaggiosa </a:t>
            </a:r>
            <a:r>
              <a:rPr lang="it-IT" altLang="it-CH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sym typeface="Wingdings" pitchFamily="2" charset="2"/>
              </a:rPr>
              <a:t>	l</a:t>
            </a:r>
            <a:r>
              <a:rPr lang="ja-JP" altLang="it-IT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sym typeface="Wingdings" pitchFamily="2" charset="2"/>
              </a:rPr>
              <a:t>’</a:t>
            </a:r>
            <a:r>
              <a:rPr lang="it-IT" altLang="ja-JP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sym typeface="Wingdings" pitchFamily="2" charset="2"/>
              </a:rPr>
              <a:t>organismo che la porta ha una </a:t>
            </a:r>
            <a:r>
              <a:rPr lang="ja-JP" altLang="it-IT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sym typeface="Wingdings" pitchFamily="2" charset="2"/>
              </a:rPr>
              <a:t>“</a:t>
            </a:r>
            <a:r>
              <a:rPr lang="it-IT" altLang="ja-JP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sym typeface="Wingdings" pitchFamily="2" charset="2"/>
              </a:rPr>
              <a:t>fitness</a:t>
            </a:r>
            <a:r>
              <a:rPr lang="ja-JP" altLang="it-IT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sym typeface="Wingdings" pitchFamily="2" charset="2"/>
              </a:rPr>
              <a:t>”</a:t>
            </a:r>
            <a:r>
              <a:rPr lang="it-IT" altLang="ja-JP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sym typeface="Wingdings" pitchFamily="2" charset="2"/>
              </a:rPr>
              <a:t> 				(capacità riproduttiva) </a:t>
            </a:r>
            <a:r>
              <a:rPr lang="it-IT" altLang="ja-JP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maggiore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CH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CH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CH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Svantaggiosa </a:t>
            </a:r>
            <a:r>
              <a:rPr lang="it-IT" altLang="it-CH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sym typeface="Wingdings" pitchFamily="2" charset="2"/>
              </a:rPr>
              <a:t>	l</a:t>
            </a:r>
            <a:r>
              <a:rPr lang="ja-JP" altLang="it-IT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sym typeface="Wingdings" pitchFamily="2" charset="2"/>
              </a:rPr>
              <a:t>’</a:t>
            </a:r>
            <a:r>
              <a:rPr lang="it-IT" altLang="ja-JP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sym typeface="Wingdings" pitchFamily="2" charset="2"/>
              </a:rPr>
              <a:t>organismo che la porta ha una fitness minore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CH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CH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CH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Neutra </a:t>
            </a:r>
            <a:r>
              <a:rPr lang="it-IT" altLang="it-CH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sym typeface="Wingdings" pitchFamily="2" charset="2"/>
              </a:rPr>
              <a:t>		non influenza la fitness di chi la porta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CH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185347" name="Text Box 3"/>
          <p:cNvSpPr txBox="1">
            <a:spLocks noChangeArrowheads="1"/>
          </p:cNvSpPr>
          <p:nvPr/>
        </p:nvSpPr>
        <p:spPr bwMode="auto">
          <a:xfrm>
            <a:off x="303213" y="280988"/>
            <a:ext cx="77247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CH" sz="36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Mutazioni e selezione</a:t>
            </a:r>
          </a:p>
        </p:txBody>
      </p:sp>
    </p:spTree>
    <p:extLst>
      <p:ext uri="{BB962C8B-B14F-4D97-AF65-F5344CB8AC3E}">
        <p14:creationId xmlns:p14="http://schemas.microsoft.com/office/powerpoint/2010/main" val="490379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3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53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53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localizzazione mutazion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556792"/>
            <a:ext cx="691515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2015208" y="548680"/>
            <a:ext cx="712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Mutazioni puntiformi delle catene </a:t>
            </a:r>
            <a:r>
              <a:rPr lang="it-IT" dirty="0" err="1"/>
              <a:t>globiniche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6770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4" descr="bet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3" y="2565400"/>
            <a:ext cx="3886200" cy="380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5" descr="sickle cel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25" y="2060575"/>
            <a:ext cx="3614738" cy="465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9304" name="Text Box 8"/>
          <p:cNvSpPr txBox="1">
            <a:spLocks noChangeArrowheads="1"/>
          </p:cNvSpPr>
          <p:nvPr/>
        </p:nvSpPr>
        <p:spPr bwMode="auto">
          <a:xfrm>
            <a:off x="395288" y="830263"/>
            <a:ext cx="813752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just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CH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Mutazione anemia falciforme (sostituzione Glu-Val in catena </a:t>
            </a:r>
            <a:r>
              <a:rPr lang="it-IT" altLang="it-CH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</a:rPr>
              <a:t>b</a:t>
            </a:r>
            <a:r>
              <a:rPr lang="it-IT" altLang="it-CH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dell</a:t>
            </a:r>
            <a:r>
              <a:rPr lang="ja-JP" altLang="it-IT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’</a:t>
            </a:r>
            <a:r>
              <a:rPr lang="it-IT" altLang="ja-JP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emoglobina) vantaggiosa o svantaggiosa? </a:t>
            </a:r>
            <a:endParaRPr lang="it-IT" altLang="it-CH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439305" name="Text Box 9"/>
          <p:cNvSpPr txBox="1">
            <a:spLocks noChangeArrowheads="1"/>
          </p:cNvSpPr>
          <p:nvPr/>
        </p:nvSpPr>
        <p:spPr bwMode="auto">
          <a:xfrm>
            <a:off x="323850" y="260350"/>
            <a:ext cx="77247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CH" sz="36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Mutazioni e selezione</a:t>
            </a:r>
          </a:p>
        </p:txBody>
      </p:sp>
      <p:sp>
        <p:nvSpPr>
          <p:cNvPr id="11271" name="Rectangle 10"/>
          <p:cNvSpPr>
            <a:spLocks noChangeArrowheads="1"/>
          </p:cNvSpPr>
          <p:nvPr/>
        </p:nvSpPr>
        <p:spPr bwMode="auto">
          <a:xfrm>
            <a:off x="827088" y="3933825"/>
            <a:ext cx="3600450" cy="4318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FF"/>
              </a:solidFill>
              <a:ea typeface="ＭＳ Ｐゴシック" charset="0"/>
            </a:endParaRPr>
          </a:p>
        </p:txBody>
      </p:sp>
      <p:sp>
        <p:nvSpPr>
          <p:cNvPr id="11272" name="Rectangle 12"/>
          <p:cNvSpPr>
            <a:spLocks noChangeArrowheads="1"/>
          </p:cNvSpPr>
          <p:nvPr/>
        </p:nvSpPr>
        <p:spPr bwMode="auto">
          <a:xfrm>
            <a:off x="827088" y="5878513"/>
            <a:ext cx="3600450" cy="4318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FF"/>
              </a:solidFill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58920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348" name="Text Box 4"/>
          <p:cNvSpPr txBox="1">
            <a:spLocks noChangeArrowheads="1"/>
          </p:cNvSpPr>
          <p:nvPr/>
        </p:nvSpPr>
        <p:spPr bwMode="auto">
          <a:xfrm>
            <a:off x="3226230" y="2187048"/>
            <a:ext cx="5760145" cy="337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it-CH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Fenotipo</a:t>
            </a:r>
            <a:r>
              <a:rPr lang="en-US" altLang="it-CH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: </a:t>
            </a:r>
            <a:r>
              <a:rPr lang="en-US" altLang="it-CH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dolore</a:t>
            </a:r>
            <a:r>
              <a:rPr lang="en-US" altLang="it-CH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, </a:t>
            </a:r>
            <a:r>
              <a:rPr lang="en-US" altLang="it-CH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ulcere</a:t>
            </a:r>
            <a:r>
              <a:rPr lang="en-US" altLang="it-CH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en-US" altLang="it-CH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alle</a:t>
            </a:r>
            <a:r>
              <a:rPr lang="en-US" altLang="it-CH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en-US" altLang="it-CH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gambe</a:t>
            </a:r>
            <a:r>
              <a:rPr lang="en-US" altLang="it-CH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, </a:t>
            </a:r>
            <a:r>
              <a:rPr lang="en-US" altLang="it-CH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danni</a:t>
            </a:r>
            <a:r>
              <a:rPr lang="en-US" altLang="it-CH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a </a:t>
            </a:r>
            <a:r>
              <a:rPr lang="en-US" altLang="it-CH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ossa</a:t>
            </a:r>
            <a:r>
              <a:rPr lang="en-US" altLang="it-CH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, </a:t>
            </a:r>
            <a:r>
              <a:rPr lang="en-US" altLang="it-CH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polmoni</a:t>
            </a:r>
            <a:r>
              <a:rPr lang="en-US" altLang="it-CH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, </a:t>
            </a:r>
            <a:r>
              <a:rPr lang="en-US" altLang="it-CH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reni</a:t>
            </a:r>
            <a:r>
              <a:rPr lang="en-US" altLang="it-CH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, </a:t>
            </a:r>
            <a:r>
              <a:rPr lang="en-US" altLang="it-CH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occhi</a:t>
            </a:r>
            <a:r>
              <a:rPr lang="en-US" altLang="it-CH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, </a:t>
            </a:r>
            <a:r>
              <a:rPr lang="en-US" altLang="it-CH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calcoli</a:t>
            </a:r>
            <a:r>
              <a:rPr lang="en-US" altLang="it-CH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en-US" altLang="it-CH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biliari</a:t>
            </a:r>
            <a:r>
              <a:rPr lang="en-US" altLang="it-CH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, </a:t>
            </a:r>
            <a:r>
              <a:rPr lang="en-US" altLang="it-CH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ittero</a:t>
            </a:r>
            <a:r>
              <a:rPr lang="en-US" altLang="it-CH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, anemia, </a:t>
            </a:r>
            <a:r>
              <a:rPr lang="en-US" altLang="it-CH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ritardo</a:t>
            </a:r>
            <a:r>
              <a:rPr lang="en-US" altLang="it-CH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di </a:t>
            </a:r>
            <a:r>
              <a:rPr lang="en-US" altLang="it-CH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crescita</a:t>
            </a:r>
            <a:r>
              <a:rPr lang="en-US" altLang="it-CH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en-US" altLang="it-CH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algn="just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CCFF"/>
              </a:buClr>
              <a:buSzPct val="65000"/>
              <a:buFont typeface="Wingdings" pitchFamily="2" charset="2"/>
              <a:buNone/>
            </a:pPr>
            <a:r>
              <a:rPr lang="it-IT" altLang="it-CH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Gli omozigoti SS non si riproducono a causa della grave malattia genetica; in omozigosi è sicuramente </a:t>
            </a:r>
            <a:r>
              <a:rPr lang="it-IT" altLang="it-CH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svantaggiosa</a:t>
            </a:r>
            <a:r>
              <a:rPr lang="it-IT" altLang="it-CH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in qualsiasi ambiente.</a:t>
            </a:r>
          </a:p>
          <a:p>
            <a:pPr algn="just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CCFF"/>
              </a:buClr>
              <a:buSzPct val="65000"/>
              <a:buFont typeface="Wingdings" pitchFamily="2" charset="2"/>
              <a:buNone/>
            </a:pPr>
            <a:endParaRPr lang="en-US" altLang="it-CH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pic>
        <p:nvPicPr>
          <p:cNvPr id="3482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33213"/>
            <a:ext cx="2779712" cy="284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1350" name="Text Box 6"/>
          <p:cNvSpPr txBox="1">
            <a:spLocks noChangeArrowheads="1"/>
          </p:cNvSpPr>
          <p:nvPr/>
        </p:nvSpPr>
        <p:spPr bwMode="auto">
          <a:xfrm>
            <a:off x="3563888" y="2492896"/>
            <a:ext cx="4700588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endParaRPr lang="en-US" altLang="it-CH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endParaRPr lang="en-US" altLang="it-CH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1884897" y="319088"/>
            <a:ext cx="5437707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3200" dirty="0">
                <a:solidFill>
                  <a:srgbClr val="FFCC00"/>
                </a:solidFill>
                <a:latin typeface="Times New Roman" charset="0"/>
              </a:rPr>
              <a:t>Omozigoti per la mutazione </a:t>
            </a:r>
            <a:r>
              <a:rPr lang="it-IT" sz="3200" dirty="0" err="1">
                <a:solidFill>
                  <a:srgbClr val="FFCC00"/>
                </a:solidFill>
                <a:latin typeface="Symbol" charset="0"/>
              </a:rPr>
              <a:t>b</a:t>
            </a:r>
            <a:r>
              <a:rPr lang="it-IT" sz="3200" dirty="0" err="1">
                <a:solidFill>
                  <a:srgbClr val="FFCC00"/>
                </a:solidFill>
                <a:latin typeface="Times New Roman" charset="0"/>
              </a:rPr>
              <a:t>S</a:t>
            </a:r>
            <a:r>
              <a:rPr lang="it-IT" sz="3200" dirty="0">
                <a:solidFill>
                  <a:srgbClr val="FFCC00"/>
                </a:solidFill>
                <a:latin typeface="Times New Roman" charset="0"/>
              </a:rPr>
              <a:t>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3200" dirty="0">
                <a:solidFill>
                  <a:srgbClr val="FFCC00"/>
                </a:solidFill>
                <a:latin typeface="Times New Roman" charset="0"/>
              </a:rPr>
              <a:t>(anemia falciforme) </a:t>
            </a:r>
          </a:p>
        </p:txBody>
      </p:sp>
    </p:spTree>
    <p:extLst>
      <p:ext uri="{BB962C8B-B14F-4D97-AF65-F5344CB8AC3E}">
        <p14:creationId xmlns:p14="http://schemas.microsoft.com/office/powerpoint/2010/main" val="1419433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1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13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116919-A5EE-4895-8DDC-AF2B8F923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4F53AAD-0FE4-4251-824D-FE9CB7FCA2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CH" dirty="0"/>
              <a:t>ANEUPLOIDIA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E46F7AD-AEDC-4C49-8E97-9AB6505CE5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t-CH" dirty="0"/>
              <a:t>POLIPLOIDIA</a:t>
            </a:r>
          </a:p>
        </p:txBody>
      </p:sp>
      <p:pic>
        <p:nvPicPr>
          <p:cNvPr id="10" name="Segnaposto contenuto 9">
            <a:extLst>
              <a:ext uri="{FF2B5EF4-FFF2-40B4-BE49-F238E27FC236}">
                <a16:creationId xmlns:a16="http://schemas.microsoft.com/office/drawing/2014/main" id="{3BE88B55-AE14-44C4-9E83-B172C1642AFF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2782" y="2497321"/>
            <a:ext cx="4041775" cy="1863357"/>
          </a:xfr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EB59F14-752D-4A51-A225-0FB8D87F5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5FE6A-C0FB-46FA-BEDA-90C2FDCF78C9}" type="slidenum">
              <a:rPr lang="it-IT" altLang="it-CH" smtClean="0">
                <a:solidFill>
                  <a:srgbClr val="FFFFFF"/>
                </a:solidFill>
              </a:rPr>
              <a:pPr/>
              <a:t>6</a:t>
            </a:fld>
            <a:endParaRPr lang="it-IT" altLang="it-CH">
              <a:solidFill>
                <a:srgbClr val="FFFFFF"/>
              </a:solidFill>
            </a:endParaRPr>
          </a:p>
        </p:txBody>
      </p:sp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CD963AA2-15F4-40EC-A05D-E253A7AF36D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2405520"/>
            <a:ext cx="3808673" cy="3471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73057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250" name="Text Box 2"/>
          <p:cNvSpPr txBox="1">
            <a:spLocks noChangeArrowheads="1"/>
          </p:cNvSpPr>
          <p:nvPr/>
        </p:nvSpPr>
        <p:spPr bwMode="auto">
          <a:xfrm>
            <a:off x="395536" y="1124744"/>
            <a:ext cx="813752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just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CH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In zone malariche</a:t>
            </a:r>
            <a:r>
              <a:rPr lang="it-IT" altLang="it-CH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i portatori (eterozigoti per la mutazione </a:t>
            </a:r>
            <a:r>
              <a:rPr lang="it-IT" altLang="it-CH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</a:rPr>
              <a:t>b</a:t>
            </a:r>
            <a:r>
              <a:rPr lang="it-IT" altLang="it-CH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</a:t>
            </a:r>
            <a:r>
              <a:rPr lang="it-IT" altLang="it-CH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) sono </a:t>
            </a:r>
            <a:r>
              <a:rPr lang="it-IT" altLang="it-CH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avvantaggiati</a:t>
            </a:r>
            <a:r>
              <a:rPr lang="it-IT" altLang="it-CH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.</a:t>
            </a:r>
          </a:p>
        </p:txBody>
      </p:sp>
      <p:sp>
        <p:nvSpPr>
          <p:cNvPr id="437251" name="Text Box 3"/>
          <p:cNvSpPr txBox="1">
            <a:spLocks noChangeArrowheads="1"/>
          </p:cNvSpPr>
          <p:nvPr/>
        </p:nvSpPr>
        <p:spPr bwMode="auto">
          <a:xfrm>
            <a:off x="323850" y="260350"/>
            <a:ext cx="77247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CH" altLang="it-CH" sz="3600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E</a:t>
            </a:r>
            <a:r>
              <a:rPr lang="it-IT" altLang="ja-JP" sz="3600" dirty="0" err="1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terozigote</a:t>
            </a:r>
            <a:r>
              <a:rPr lang="it-IT" altLang="ja-JP" sz="3600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it-IT" sz="3600" dirty="0" err="1">
                <a:solidFill>
                  <a:srgbClr val="FFCC00"/>
                </a:solidFill>
                <a:latin typeface="Symbol" charset="0"/>
              </a:rPr>
              <a:t>b</a:t>
            </a:r>
            <a:r>
              <a:rPr lang="it-IT" sz="3600" dirty="0" err="1">
                <a:solidFill>
                  <a:srgbClr val="FFCC00"/>
                </a:solidFill>
                <a:latin typeface="Times New Roman" charset="0"/>
              </a:rPr>
              <a:t>S</a:t>
            </a:r>
            <a:endParaRPr lang="it-IT" altLang="it-CH" sz="3600" dirty="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pic>
        <p:nvPicPr>
          <p:cNvPr id="1331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2708275"/>
            <a:ext cx="2068513" cy="2420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331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573463"/>
            <a:ext cx="1944688" cy="125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3319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3752850"/>
            <a:ext cx="1223963" cy="104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35847" name="AutoShape 7"/>
          <p:cNvSpPr>
            <a:spLocks noChangeArrowheads="1"/>
          </p:cNvSpPr>
          <p:nvPr/>
        </p:nvSpPr>
        <p:spPr bwMode="auto">
          <a:xfrm>
            <a:off x="4067175" y="4292600"/>
            <a:ext cx="1368425" cy="287338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338205686 h 21600"/>
              <a:gd name="T4" fmla="*/ 2147483647 w 21600"/>
              <a:gd name="T5" fmla="*/ 676411544 h 21600"/>
              <a:gd name="T6" fmla="*/ 2147483647 w 21600"/>
              <a:gd name="T7" fmla="*/ 338205686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CH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13321" name="Oval 8"/>
          <p:cNvSpPr>
            <a:spLocks noChangeArrowheads="1"/>
          </p:cNvSpPr>
          <p:nvPr/>
        </p:nvSpPr>
        <p:spPr bwMode="auto">
          <a:xfrm>
            <a:off x="5292725" y="3716338"/>
            <a:ext cx="719138" cy="1296987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FF"/>
              </a:solidFill>
              <a:ea typeface="ＭＳ Ｐゴシック" charset="0"/>
            </a:endParaRPr>
          </a:p>
        </p:txBody>
      </p:sp>
      <p:sp>
        <p:nvSpPr>
          <p:cNvPr id="13322" name="Text Box 9"/>
          <p:cNvSpPr txBox="1">
            <a:spLocks noChangeArrowheads="1"/>
          </p:cNvSpPr>
          <p:nvPr/>
        </p:nvSpPr>
        <p:spPr bwMode="auto">
          <a:xfrm>
            <a:off x="7596188" y="3140075"/>
            <a:ext cx="1409700" cy="366713"/>
          </a:xfrm>
          <a:prstGeom prst="rect">
            <a:avLst/>
          </a:prstGeom>
          <a:solidFill>
            <a:schemeClr val="tx1">
              <a:alpha val="56078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it-IT" dirty="0">
                <a:solidFill>
                  <a:srgbClr val="9933FF"/>
                </a:solidFill>
                <a:latin typeface="Times New Roman" charset="0"/>
              </a:rPr>
              <a:t>Portatori sani</a:t>
            </a:r>
          </a:p>
        </p:txBody>
      </p:sp>
      <p:sp>
        <p:nvSpPr>
          <p:cNvPr id="13323" name="Text Box 10"/>
          <p:cNvSpPr txBox="1">
            <a:spLocks noChangeArrowheads="1"/>
          </p:cNvSpPr>
          <p:nvPr/>
        </p:nvSpPr>
        <p:spPr bwMode="auto">
          <a:xfrm>
            <a:off x="7596188" y="4286250"/>
            <a:ext cx="844550" cy="366713"/>
          </a:xfrm>
          <a:prstGeom prst="rect">
            <a:avLst/>
          </a:prstGeom>
          <a:solidFill>
            <a:schemeClr val="tx1">
              <a:alpha val="56078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it-IT" dirty="0">
                <a:solidFill>
                  <a:srgbClr val="FF0000"/>
                </a:solidFill>
                <a:latin typeface="Times New Roman" charset="0"/>
              </a:rPr>
              <a:t>Affetto</a:t>
            </a:r>
          </a:p>
        </p:txBody>
      </p:sp>
      <p:sp>
        <p:nvSpPr>
          <p:cNvPr id="13324" name="Text Box 11"/>
          <p:cNvSpPr txBox="1">
            <a:spLocks noChangeArrowheads="1"/>
          </p:cNvSpPr>
          <p:nvPr/>
        </p:nvSpPr>
        <p:spPr bwMode="auto">
          <a:xfrm>
            <a:off x="4356100" y="4724400"/>
            <a:ext cx="1035050" cy="366713"/>
          </a:xfrm>
          <a:prstGeom prst="rect">
            <a:avLst/>
          </a:prstGeom>
          <a:solidFill>
            <a:schemeClr val="tx1">
              <a:alpha val="56078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it-IT" dirty="0">
                <a:solidFill>
                  <a:srgbClr val="0066FF"/>
                </a:solidFill>
                <a:latin typeface="Times New Roman" charset="0"/>
              </a:rPr>
              <a:t>Selvatico</a:t>
            </a:r>
          </a:p>
        </p:txBody>
      </p:sp>
      <p:sp>
        <p:nvSpPr>
          <p:cNvPr id="437260" name="Text Box 12"/>
          <p:cNvSpPr txBox="1">
            <a:spLocks noChangeArrowheads="1"/>
          </p:cNvSpPr>
          <p:nvPr/>
        </p:nvSpPr>
        <p:spPr bwMode="auto">
          <a:xfrm>
            <a:off x="251520" y="5122863"/>
            <a:ext cx="8588375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just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CH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La resistenza alla malaria degli eterozigoti è dovuta al fatto che il Plasmodio non riesce a completare il suo ciclo nei loro globuli rossi, perché hanno vita breve.</a:t>
            </a:r>
          </a:p>
        </p:txBody>
      </p:sp>
    </p:spTree>
    <p:extLst>
      <p:ext uri="{BB962C8B-B14F-4D97-AF65-F5344CB8AC3E}">
        <p14:creationId xmlns:p14="http://schemas.microsoft.com/office/powerpoint/2010/main" val="1059711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7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1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891588" cy="765175"/>
          </a:xfrm>
        </p:spPr>
        <p:txBody>
          <a:bodyPr/>
          <a:lstStyle/>
          <a:p>
            <a:pPr eaLnBrk="1" hangingPunct="1"/>
            <a:r>
              <a:rPr lang="it-IT" altLang="it-CH" sz="3200">
                <a:solidFill>
                  <a:schemeClr val="folHlink"/>
                </a:solidFill>
                <a:latin typeface="Times New Roman" pitchFamily="18" charset="0"/>
              </a:rPr>
              <a:t>Il vantaggio dell</a:t>
            </a:r>
            <a:r>
              <a:rPr lang="ja-JP" altLang="it-IT" sz="3200">
                <a:solidFill>
                  <a:schemeClr val="folHlink"/>
                </a:solidFill>
                <a:latin typeface="Times New Roman" pitchFamily="18" charset="0"/>
              </a:rPr>
              <a:t>’</a:t>
            </a:r>
            <a:r>
              <a:rPr lang="it-IT" altLang="ja-JP" sz="3200">
                <a:solidFill>
                  <a:schemeClr val="folHlink"/>
                </a:solidFill>
                <a:latin typeface="Times New Roman" pitchFamily="18" charset="0"/>
              </a:rPr>
              <a:t>eterozigote nelle regioni malariche</a:t>
            </a:r>
            <a:endParaRPr lang="it-IT" altLang="it-CH" sz="3200">
              <a:solidFill>
                <a:schemeClr val="folHlink"/>
              </a:solidFill>
              <a:latin typeface="Times New Roman" pitchFamily="18" charset="0"/>
            </a:endParaRPr>
          </a:p>
        </p:txBody>
      </p:sp>
      <p:sp>
        <p:nvSpPr>
          <p:cNvPr id="433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765175"/>
            <a:ext cx="8964612" cy="6092825"/>
          </a:xfrm>
        </p:spPr>
        <p:txBody>
          <a:bodyPr/>
          <a:lstStyle/>
          <a:p>
            <a:pPr marL="0" indent="0" algn="just"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altLang="it-CH" dirty="0">
              <a:latin typeface="Times New Roman" pitchFamily="18" charset="0"/>
            </a:endParaRPr>
          </a:p>
          <a:p>
            <a:pPr marL="0" indent="0"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altLang="it-CH" dirty="0">
                <a:latin typeface="Times New Roman" pitchFamily="18" charset="0"/>
              </a:rPr>
              <a:t>L</a:t>
            </a:r>
            <a:r>
              <a:rPr lang="ja-JP" altLang="it-IT" dirty="0">
                <a:latin typeface="Times New Roman" pitchFamily="18" charset="0"/>
              </a:rPr>
              <a:t>’</a:t>
            </a:r>
            <a:r>
              <a:rPr lang="it-IT" altLang="ja-JP" dirty="0">
                <a:latin typeface="Times New Roman" pitchFamily="18" charset="0"/>
              </a:rPr>
              <a:t>alta frequenza (fino al 30%) </a:t>
            </a:r>
            <a:r>
              <a:rPr lang="it-IT" altLang="ja-JP" dirty="0" err="1">
                <a:latin typeface="Times New Roman" pitchFamily="18" charset="0"/>
              </a:rPr>
              <a:t>dell</a:t>
            </a:r>
            <a:r>
              <a:rPr lang="it-CH" altLang="ja-JP" dirty="0">
                <a:latin typeface="Times New Roman" pitchFamily="18" charset="0"/>
              </a:rPr>
              <a:t>’</a:t>
            </a:r>
            <a:r>
              <a:rPr lang="it-IT" altLang="ja-JP" dirty="0">
                <a:latin typeface="Times New Roman" pitchFamily="18" charset="0"/>
              </a:rPr>
              <a:t>allele S nelle regioni malariche, è dovuta al fatto che l</a:t>
            </a:r>
            <a:r>
              <a:rPr lang="ja-JP" altLang="it-IT" dirty="0">
                <a:latin typeface="Times New Roman" pitchFamily="18" charset="0"/>
              </a:rPr>
              <a:t>’</a:t>
            </a:r>
            <a:r>
              <a:rPr lang="it-IT" altLang="ja-JP" dirty="0">
                <a:latin typeface="Times New Roman" pitchFamily="18" charset="0"/>
              </a:rPr>
              <a:t>eterozigote, a differenza </a:t>
            </a:r>
            <a:r>
              <a:rPr lang="it-IT" altLang="ja-JP" dirty="0" err="1">
                <a:latin typeface="Times New Roman" pitchFamily="18" charset="0"/>
              </a:rPr>
              <a:t>dell</a:t>
            </a:r>
            <a:r>
              <a:rPr lang="ja-JP" altLang="it-IT" dirty="0">
                <a:latin typeface="Times New Roman" pitchFamily="18" charset="0"/>
              </a:rPr>
              <a:t>’</a:t>
            </a:r>
            <a:r>
              <a:rPr lang="it-IT" altLang="ja-JP" dirty="0">
                <a:latin typeface="Times New Roman" pitchFamily="18" charset="0"/>
              </a:rPr>
              <a:t>omozigote sano (che possiede due alleli </a:t>
            </a:r>
            <a:r>
              <a:rPr lang="it-IT" altLang="ja-JP" dirty="0">
                <a:latin typeface="Symbol" pitchFamily="18" charset="2"/>
              </a:rPr>
              <a:t>b</a:t>
            </a:r>
            <a:r>
              <a:rPr lang="it-IT" altLang="ja-JP" dirty="0">
                <a:latin typeface="Times New Roman" pitchFamily="18" charset="0"/>
              </a:rPr>
              <a:t> normali), </a:t>
            </a:r>
            <a:r>
              <a:rPr lang="it-IT" altLang="ja-JP" u="sng" dirty="0">
                <a:latin typeface="Times New Roman" pitchFamily="18" charset="0"/>
              </a:rPr>
              <a:t>non si ammala di malaria</a:t>
            </a:r>
            <a:r>
              <a:rPr lang="it-IT" altLang="ja-JP" dirty="0">
                <a:latin typeface="Times New Roman" pitchFamily="18" charset="0"/>
              </a:rPr>
              <a:t> quindi ha &gt; probabilità di riprodursi trasmettendo i suoi geni (quindi anche l</a:t>
            </a:r>
            <a:r>
              <a:rPr lang="ja-JP" altLang="it-IT" dirty="0">
                <a:latin typeface="Times New Roman" pitchFamily="18" charset="0"/>
              </a:rPr>
              <a:t>’</a:t>
            </a:r>
            <a:r>
              <a:rPr lang="it-IT" altLang="ja-JP" dirty="0">
                <a:latin typeface="Times New Roman" pitchFamily="18" charset="0"/>
              </a:rPr>
              <a:t>allele </a:t>
            </a:r>
            <a:r>
              <a:rPr lang="it-IT" altLang="ja-JP" dirty="0" err="1">
                <a:latin typeface="Times New Roman" pitchFamily="18" charset="0"/>
              </a:rPr>
              <a:t>S</a:t>
            </a:r>
            <a:r>
              <a:rPr lang="it-IT" altLang="ja-JP" dirty="0">
                <a:latin typeface="Times New Roman" pitchFamily="18" charset="0"/>
              </a:rPr>
              <a:t> o </a:t>
            </a:r>
            <a:r>
              <a:rPr lang="it-IT" altLang="ja-JP" dirty="0" err="1">
                <a:latin typeface="Symbol" pitchFamily="18" charset="2"/>
              </a:rPr>
              <a:t>b</a:t>
            </a:r>
            <a:r>
              <a:rPr lang="it-IT" altLang="ja-JP" dirty="0" err="1">
                <a:latin typeface="Times New Roman" pitchFamily="18" charset="0"/>
              </a:rPr>
              <a:t>Thal</a:t>
            </a:r>
            <a:r>
              <a:rPr lang="it-IT" altLang="ja-JP" dirty="0">
                <a:latin typeface="Times New Roman" pitchFamily="18" charset="0"/>
              </a:rPr>
              <a:t>) alla progenie rispetto al wild </a:t>
            </a:r>
            <a:r>
              <a:rPr lang="it-IT" altLang="ja-JP" dirty="0" err="1">
                <a:latin typeface="Times New Roman" pitchFamily="18" charset="0"/>
              </a:rPr>
              <a:t>type</a:t>
            </a:r>
            <a:endParaRPr lang="it-IT" altLang="ja-JP" dirty="0">
              <a:latin typeface="Times New Roman" pitchFamily="18" charset="0"/>
            </a:endParaRPr>
          </a:p>
          <a:p>
            <a:pPr marL="0" indent="0" algn="just"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altLang="it-CH" dirty="0">
              <a:latin typeface="Times New Roman" pitchFamily="18" charset="0"/>
            </a:endParaRPr>
          </a:p>
          <a:p>
            <a:pPr marL="0" indent="0" algn="just"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altLang="it-CH" dirty="0">
              <a:latin typeface="Times New Roman" pitchFamily="18" charset="0"/>
            </a:endParaRPr>
          </a:p>
          <a:p>
            <a:pPr marL="0" indent="0" algn="just"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altLang="it-CH" dirty="0">
              <a:latin typeface="Times New Roman" pitchFamily="18" charset="0"/>
            </a:endParaRPr>
          </a:p>
          <a:p>
            <a:pPr marL="0" indent="0" algn="just"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altLang="it-CH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097079"/>
      </p:ext>
    </p:extLst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7" name="Text Box 5"/>
          <p:cNvSpPr txBox="1">
            <a:spLocks noChangeArrowheads="1"/>
          </p:cNvSpPr>
          <p:nvPr/>
        </p:nvSpPr>
        <p:spPr bwMode="auto">
          <a:xfrm>
            <a:off x="3425825" y="3124200"/>
            <a:ext cx="1450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it-IT" altLang="it-CH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mutazione</a:t>
            </a:r>
          </a:p>
        </p:txBody>
      </p:sp>
      <p:sp>
        <p:nvSpPr>
          <p:cNvPr id="218118" name="AutoShape 6"/>
          <p:cNvSpPr>
            <a:spLocks noChangeArrowheads="1"/>
          </p:cNvSpPr>
          <p:nvPr/>
        </p:nvSpPr>
        <p:spPr bwMode="auto">
          <a:xfrm>
            <a:off x="4038600" y="2230438"/>
            <a:ext cx="228600" cy="838200"/>
          </a:xfrm>
          <a:prstGeom prst="upArrow">
            <a:avLst>
              <a:gd name="adj1" fmla="val 50000"/>
              <a:gd name="adj2" fmla="val 9166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>
              <a:latin typeface="Tahoma" charset="0"/>
              <a:ea typeface="ＭＳ Ｐゴシック" charset="0"/>
            </a:endParaRPr>
          </a:p>
        </p:txBody>
      </p:sp>
      <p:sp>
        <p:nvSpPr>
          <p:cNvPr id="218119" name="Text Box 7"/>
          <p:cNvSpPr txBox="1">
            <a:spLocks noChangeArrowheads="1"/>
          </p:cNvSpPr>
          <p:nvPr/>
        </p:nvSpPr>
        <p:spPr bwMode="auto">
          <a:xfrm>
            <a:off x="611188" y="3933825"/>
            <a:ext cx="81375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just" eaLnBrk="1" hangingPunct="1"/>
            <a:r>
              <a:rPr lang="it-IT" altLang="it-CH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Una mutazione che cade in sequenze regolatrici potrebbe………</a:t>
            </a:r>
          </a:p>
        </p:txBody>
      </p:sp>
      <p:grpSp>
        <p:nvGrpSpPr>
          <p:cNvPr id="92170" name="Group 10"/>
          <p:cNvGrpSpPr>
            <a:grpSpLocks/>
          </p:cNvGrpSpPr>
          <p:nvPr/>
        </p:nvGrpSpPr>
        <p:grpSpPr bwMode="auto">
          <a:xfrm>
            <a:off x="395288" y="1773238"/>
            <a:ext cx="8313737" cy="576262"/>
            <a:chOff x="249" y="1104"/>
            <a:chExt cx="5237" cy="363"/>
          </a:xfrm>
        </p:grpSpPr>
        <p:grpSp>
          <p:nvGrpSpPr>
            <p:cNvPr id="92171" name="Group 11"/>
            <p:cNvGrpSpPr>
              <a:grpSpLocks/>
            </p:cNvGrpSpPr>
            <p:nvPr/>
          </p:nvGrpSpPr>
          <p:grpSpPr bwMode="auto">
            <a:xfrm>
              <a:off x="249" y="1104"/>
              <a:ext cx="5237" cy="363"/>
              <a:chOff x="249" y="3203"/>
              <a:chExt cx="5237" cy="363"/>
            </a:xfrm>
          </p:grpSpPr>
          <p:sp>
            <p:nvSpPr>
              <p:cNvPr id="41998" name="Line 12"/>
              <p:cNvSpPr>
                <a:spLocks noChangeShapeType="1"/>
              </p:cNvSpPr>
              <p:nvPr/>
            </p:nvSpPr>
            <p:spPr bwMode="auto">
              <a:xfrm>
                <a:off x="4080" y="3360"/>
                <a:ext cx="140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lg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latin typeface="Tahoma" charset="0"/>
                  <a:ea typeface="ＭＳ Ｐゴシック" charset="0"/>
                </a:endParaRPr>
              </a:p>
            </p:txBody>
          </p:sp>
          <p:grpSp>
            <p:nvGrpSpPr>
              <p:cNvPr id="92174" name="Group 13"/>
              <p:cNvGrpSpPr>
                <a:grpSpLocks/>
              </p:cNvGrpSpPr>
              <p:nvPr/>
            </p:nvGrpSpPr>
            <p:grpSpPr bwMode="auto">
              <a:xfrm>
                <a:off x="249" y="3203"/>
                <a:ext cx="4488" cy="363"/>
                <a:chOff x="249" y="3203"/>
                <a:chExt cx="4488" cy="363"/>
              </a:xfrm>
            </p:grpSpPr>
            <p:sp>
              <p:nvSpPr>
                <p:cNvPr id="42000" name="Line 14"/>
                <p:cNvSpPr>
                  <a:spLocks noChangeShapeType="1"/>
                </p:cNvSpPr>
                <p:nvPr/>
              </p:nvSpPr>
              <p:spPr bwMode="auto">
                <a:xfrm>
                  <a:off x="249" y="3385"/>
                  <a:ext cx="2858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it-IT">
                    <a:latin typeface="Tahoma" charset="0"/>
                    <a:ea typeface="ＭＳ Ｐゴシック" charset="0"/>
                  </a:endParaRPr>
                </a:p>
              </p:txBody>
            </p:sp>
            <p:sp>
              <p:nvSpPr>
                <p:cNvPr id="218127" name="Rectangle 15"/>
                <p:cNvSpPr>
                  <a:spLocks noChangeArrowheads="1"/>
                </p:cNvSpPr>
                <p:nvPr/>
              </p:nvSpPr>
              <p:spPr bwMode="auto">
                <a:xfrm>
                  <a:off x="3107" y="3203"/>
                  <a:ext cx="952" cy="272"/>
                </a:xfrm>
                <a:prstGeom prst="rect">
                  <a:avLst/>
                </a:prstGeom>
                <a:solidFill>
                  <a:schemeClr val="folHlink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ahoma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ahoma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ahoma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ahoma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ahoma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itchFamily="34" charset="0"/>
                      <a:ea typeface="MS PGothic" pitchFamily="34" charset="-128"/>
                    </a:defRPr>
                  </a:lvl9pPr>
                </a:lstStyle>
                <a:p>
                  <a:pPr algn="ctr" eaLnBrk="1" hangingPunct="1"/>
                  <a:r>
                    <a:rPr lang="it-IT" altLang="it-CH" sz="1800" b="1">
                      <a:solidFill>
                        <a:schemeClr val="accent2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latin typeface="Arial" pitchFamily="34" charset="0"/>
                    </a:rPr>
                    <a:t>Gene</a:t>
                  </a:r>
                </a:p>
              </p:txBody>
            </p:sp>
            <p:sp>
              <p:nvSpPr>
                <p:cNvPr id="42002" name="Line 16"/>
                <p:cNvSpPr>
                  <a:spLocks noChangeShapeType="1"/>
                </p:cNvSpPr>
                <p:nvPr/>
              </p:nvSpPr>
              <p:spPr bwMode="auto">
                <a:xfrm flipH="1">
                  <a:off x="4377" y="3203"/>
                  <a:ext cx="273" cy="2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it-IT">
                    <a:latin typeface="Tahoma" charset="0"/>
                    <a:ea typeface="ＭＳ Ｐゴシック" charset="0"/>
                  </a:endParaRPr>
                </a:p>
              </p:txBody>
            </p:sp>
            <p:sp>
              <p:nvSpPr>
                <p:cNvPr id="42003" name="Line 17"/>
                <p:cNvSpPr>
                  <a:spLocks noChangeShapeType="1"/>
                </p:cNvSpPr>
                <p:nvPr/>
              </p:nvSpPr>
              <p:spPr bwMode="auto">
                <a:xfrm flipH="1">
                  <a:off x="4464" y="3264"/>
                  <a:ext cx="273" cy="2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it-IT">
                    <a:latin typeface="Tahoma" charset="0"/>
                    <a:ea typeface="ＭＳ Ｐゴシック" charset="0"/>
                  </a:endParaRPr>
                </a:p>
              </p:txBody>
            </p:sp>
            <p:sp>
              <p:nvSpPr>
                <p:cNvPr id="42004" name="Line 18"/>
                <p:cNvSpPr>
                  <a:spLocks noChangeShapeType="1"/>
                </p:cNvSpPr>
                <p:nvPr/>
              </p:nvSpPr>
              <p:spPr bwMode="auto">
                <a:xfrm flipH="1">
                  <a:off x="1247" y="3249"/>
                  <a:ext cx="273" cy="2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it-IT">
                    <a:latin typeface="Tahoma" charset="0"/>
                    <a:ea typeface="ＭＳ Ｐゴシック" charset="0"/>
                  </a:endParaRPr>
                </a:p>
              </p:txBody>
            </p:sp>
            <p:sp>
              <p:nvSpPr>
                <p:cNvPr id="42005" name="Line 19"/>
                <p:cNvSpPr>
                  <a:spLocks noChangeShapeType="1"/>
                </p:cNvSpPr>
                <p:nvPr/>
              </p:nvSpPr>
              <p:spPr bwMode="auto">
                <a:xfrm flipH="1">
                  <a:off x="1383" y="3294"/>
                  <a:ext cx="273" cy="2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it-IT">
                    <a:latin typeface="Tahoma" charset="0"/>
                    <a:ea typeface="ＭＳ Ｐゴシック" charset="0"/>
                  </a:endParaRPr>
                </a:p>
              </p:txBody>
            </p:sp>
          </p:grpSp>
        </p:grpSp>
        <p:sp>
          <p:nvSpPr>
            <p:cNvPr id="218132" name="Text Box 20"/>
            <p:cNvSpPr txBox="1">
              <a:spLocks noChangeArrowheads="1"/>
            </p:cNvSpPr>
            <p:nvPr/>
          </p:nvSpPr>
          <p:spPr bwMode="auto">
            <a:xfrm>
              <a:off x="2112" y="1105"/>
              <a:ext cx="996" cy="294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r>
                <a:rPr lang="it-IT" altLang="it-CH" b="1"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</a:rPr>
                <a:t>promotore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03812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8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18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18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117" grpId="0" autoUpdateAnimBg="0"/>
      <p:bldP spid="218118" grpId="0" animBg="1"/>
      <p:bldP spid="218119" grpId="0" autoUpdateAnimBg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4210" name="Object 2"/>
          <p:cNvGraphicFramePr>
            <a:graphicFrameLocks noChangeAspect="1"/>
          </p:cNvGraphicFramePr>
          <p:nvPr/>
        </p:nvGraphicFramePr>
        <p:xfrm>
          <a:off x="76200" y="1798638"/>
          <a:ext cx="8915400" cy="3290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Immagine bitmap" r:id="rId4" imgW="5409524" imgH="1996613" progId="Paint.Picture">
                  <p:embed/>
                </p:oleObj>
              </mc:Choice>
              <mc:Fallback>
                <p:oleObj name="Immagine bitmap" r:id="rId4" imgW="5409524" imgH="1996613" progId="Paint.Picture">
                  <p:embed/>
                  <p:pic>
                    <p:nvPicPr>
                      <p:cNvPr id="9421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" y="1798638"/>
                        <a:ext cx="8915400" cy="3290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0163" name="Text Box 3"/>
          <p:cNvSpPr txBox="1">
            <a:spLocks noChangeArrowheads="1"/>
          </p:cNvSpPr>
          <p:nvPr/>
        </p:nvSpPr>
        <p:spPr bwMode="auto">
          <a:xfrm>
            <a:off x="5867400" y="3505200"/>
            <a:ext cx="12398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it-IT" sz="2000">
                <a:latin typeface="Times New Roman" charset="0"/>
              </a:rPr>
              <a:t>mutazione</a:t>
            </a:r>
          </a:p>
        </p:txBody>
      </p:sp>
      <p:sp>
        <p:nvSpPr>
          <p:cNvPr id="220164" name="AutoShape 4"/>
          <p:cNvSpPr>
            <a:spLocks noChangeArrowheads="1"/>
          </p:cNvSpPr>
          <p:nvPr/>
        </p:nvSpPr>
        <p:spPr bwMode="auto">
          <a:xfrm>
            <a:off x="6400800" y="2743200"/>
            <a:ext cx="152400" cy="685800"/>
          </a:xfrm>
          <a:prstGeom prst="upArrow">
            <a:avLst>
              <a:gd name="adj1" fmla="val 50000"/>
              <a:gd name="adj2" fmla="val 112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>
              <a:latin typeface="Tahoma" charset="0"/>
              <a:ea typeface="ＭＳ Ｐゴシック" charset="0"/>
            </a:endParaRPr>
          </a:p>
        </p:txBody>
      </p:sp>
      <p:sp>
        <p:nvSpPr>
          <p:cNvPr id="43014" name="Text Box 7"/>
          <p:cNvSpPr txBox="1">
            <a:spLocks noChangeArrowheads="1"/>
          </p:cNvSpPr>
          <p:nvPr/>
        </p:nvSpPr>
        <p:spPr bwMode="auto">
          <a:xfrm>
            <a:off x="1347788" y="2498725"/>
            <a:ext cx="8620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it-IT" sz="2000">
                <a:solidFill>
                  <a:srgbClr val="FFFFCC"/>
                </a:solidFill>
                <a:latin typeface="Times New Roman" charset="0"/>
              </a:rPr>
              <a:t>Esone</a:t>
            </a:r>
            <a:r>
              <a:rPr lang="it-IT">
                <a:solidFill>
                  <a:schemeClr val="bg1"/>
                </a:solidFill>
                <a:latin typeface="Times New Roman" charset="0"/>
              </a:rPr>
              <a:t> </a:t>
            </a:r>
          </a:p>
        </p:txBody>
      </p:sp>
      <p:sp>
        <p:nvSpPr>
          <p:cNvPr id="43015" name="Text Box 8"/>
          <p:cNvSpPr txBox="1">
            <a:spLocks noChangeArrowheads="1"/>
          </p:cNvSpPr>
          <p:nvPr/>
        </p:nvSpPr>
        <p:spPr bwMode="auto">
          <a:xfrm>
            <a:off x="4724400" y="2498725"/>
            <a:ext cx="8620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it-IT" sz="2000">
                <a:solidFill>
                  <a:srgbClr val="FFFFCC"/>
                </a:solidFill>
                <a:latin typeface="Times New Roman" charset="0"/>
              </a:rPr>
              <a:t>Esone</a:t>
            </a:r>
            <a:r>
              <a:rPr lang="it-IT">
                <a:solidFill>
                  <a:schemeClr val="bg1"/>
                </a:solidFill>
                <a:latin typeface="Times New Roman" charset="0"/>
              </a:rPr>
              <a:t> </a:t>
            </a:r>
          </a:p>
        </p:txBody>
      </p:sp>
      <p:sp>
        <p:nvSpPr>
          <p:cNvPr id="43016" name="Text Box 9"/>
          <p:cNvSpPr txBox="1">
            <a:spLocks noChangeArrowheads="1"/>
          </p:cNvSpPr>
          <p:nvPr/>
        </p:nvSpPr>
        <p:spPr bwMode="auto">
          <a:xfrm>
            <a:off x="6986588" y="2498725"/>
            <a:ext cx="8620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it-IT" sz="2000">
                <a:solidFill>
                  <a:srgbClr val="FFFFCC"/>
                </a:solidFill>
                <a:latin typeface="Times New Roman" charset="0"/>
              </a:rPr>
              <a:t>Esone</a:t>
            </a:r>
            <a:r>
              <a:rPr lang="it-IT">
                <a:solidFill>
                  <a:schemeClr val="bg1"/>
                </a:solidFill>
                <a:latin typeface="Times New Roman" charset="0"/>
              </a:rPr>
              <a:t> </a:t>
            </a:r>
          </a:p>
        </p:txBody>
      </p:sp>
      <p:sp>
        <p:nvSpPr>
          <p:cNvPr id="43017" name="Text Box 10"/>
          <p:cNvSpPr txBox="1">
            <a:spLocks noChangeArrowheads="1"/>
          </p:cNvSpPr>
          <p:nvPr/>
        </p:nvSpPr>
        <p:spPr bwMode="auto">
          <a:xfrm>
            <a:off x="3213100" y="2362200"/>
            <a:ext cx="901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it-IT" sz="2000">
                <a:latin typeface="Times New Roman" charset="0"/>
              </a:rPr>
              <a:t>introne</a:t>
            </a:r>
          </a:p>
        </p:txBody>
      </p:sp>
      <p:sp>
        <p:nvSpPr>
          <p:cNvPr id="43018" name="Text Box 11"/>
          <p:cNvSpPr txBox="1">
            <a:spLocks noChangeArrowheads="1"/>
          </p:cNvSpPr>
          <p:nvPr/>
        </p:nvSpPr>
        <p:spPr bwMode="auto">
          <a:xfrm>
            <a:off x="6032500" y="2362200"/>
            <a:ext cx="901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it-IT" sz="2000">
                <a:latin typeface="Times New Roman" charset="0"/>
              </a:rPr>
              <a:t>introne</a:t>
            </a:r>
          </a:p>
        </p:txBody>
      </p:sp>
      <p:sp>
        <p:nvSpPr>
          <p:cNvPr id="43019" name="Text Box 12"/>
          <p:cNvSpPr txBox="1">
            <a:spLocks noChangeArrowheads="1"/>
          </p:cNvSpPr>
          <p:nvPr/>
        </p:nvSpPr>
        <p:spPr bwMode="auto">
          <a:xfrm>
            <a:off x="4708525" y="3062288"/>
            <a:ext cx="908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it-IT">
                <a:latin typeface="Times New Roman" charset="0"/>
              </a:rPr>
              <a:t>splicing</a:t>
            </a:r>
          </a:p>
        </p:txBody>
      </p:sp>
      <p:sp>
        <p:nvSpPr>
          <p:cNvPr id="43020" name="Line 14"/>
          <p:cNvSpPr>
            <a:spLocks noChangeShapeType="1"/>
          </p:cNvSpPr>
          <p:nvPr/>
        </p:nvSpPr>
        <p:spPr bwMode="auto">
          <a:xfrm flipH="1">
            <a:off x="323850" y="2708275"/>
            <a:ext cx="1008063" cy="0"/>
          </a:xfrm>
          <a:prstGeom prst="line">
            <a:avLst/>
          </a:prstGeom>
          <a:noFill/>
          <a:ln w="9525">
            <a:solidFill>
              <a:srgbClr val="FFFFCC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t-IT">
              <a:latin typeface="Tahoma" charset="0"/>
              <a:ea typeface="ＭＳ Ｐゴシック" charset="0"/>
            </a:endParaRPr>
          </a:p>
        </p:txBody>
      </p:sp>
      <p:sp>
        <p:nvSpPr>
          <p:cNvPr id="43021" name="Line 15"/>
          <p:cNvSpPr>
            <a:spLocks noChangeShapeType="1"/>
          </p:cNvSpPr>
          <p:nvPr/>
        </p:nvSpPr>
        <p:spPr bwMode="auto">
          <a:xfrm flipH="1">
            <a:off x="8675688" y="2708275"/>
            <a:ext cx="287337" cy="0"/>
          </a:xfrm>
          <a:prstGeom prst="line">
            <a:avLst/>
          </a:prstGeom>
          <a:noFill/>
          <a:ln w="9525">
            <a:solidFill>
              <a:srgbClr val="FFFFCC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t-IT">
              <a:latin typeface="Tahoma" charset="0"/>
              <a:ea typeface="ＭＳ Ｐゴシック" charset="0"/>
            </a:endParaRPr>
          </a:p>
        </p:txBody>
      </p:sp>
      <p:sp>
        <p:nvSpPr>
          <p:cNvPr id="43022" name="Line 16"/>
          <p:cNvSpPr>
            <a:spLocks noChangeShapeType="1"/>
          </p:cNvSpPr>
          <p:nvPr/>
        </p:nvSpPr>
        <p:spPr bwMode="auto">
          <a:xfrm flipH="1">
            <a:off x="7524750" y="4149725"/>
            <a:ext cx="287338" cy="0"/>
          </a:xfrm>
          <a:prstGeom prst="line">
            <a:avLst/>
          </a:prstGeom>
          <a:noFill/>
          <a:ln w="9525">
            <a:solidFill>
              <a:srgbClr val="FFFFCC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t-IT">
              <a:latin typeface="Tahoma" charset="0"/>
              <a:ea typeface="ＭＳ Ｐゴシック" charset="0"/>
            </a:endParaRPr>
          </a:p>
        </p:txBody>
      </p:sp>
      <p:sp>
        <p:nvSpPr>
          <p:cNvPr id="43023" name="Line 17"/>
          <p:cNvSpPr>
            <a:spLocks noChangeShapeType="1"/>
          </p:cNvSpPr>
          <p:nvPr/>
        </p:nvSpPr>
        <p:spPr bwMode="auto">
          <a:xfrm flipH="1">
            <a:off x="1476375" y="4149725"/>
            <a:ext cx="1008063" cy="0"/>
          </a:xfrm>
          <a:prstGeom prst="line">
            <a:avLst/>
          </a:prstGeom>
          <a:noFill/>
          <a:ln w="9525">
            <a:solidFill>
              <a:srgbClr val="FFFFCC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t-IT">
              <a:latin typeface="Tahoma" charset="0"/>
              <a:ea typeface="ＭＳ Ｐゴシック" charset="0"/>
            </a:endParaRPr>
          </a:p>
        </p:txBody>
      </p:sp>
      <p:sp>
        <p:nvSpPr>
          <p:cNvPr id="220178" name="Text Box 18"/>
          <p:cNvSpPr txBox="1">
            <a:spLocks noChangeArrowheads="1"/>
          </p:cNvSpPr>
          <p:nvPr/>
        </p:nvSpPr>
        <p:spPr bwMode="auto">
          <a:xfrm>
            <a:off x="34925" y="5194300"/>
            <a:ext cx="901065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it-IT" altLang="it-CH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Mutazioni che avvengono nelle sequenze </a:t>
            </a:r>
            <a:r>
              <a:rPr lang="it-IT" altLang="it-CH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introniche</a:t>
            </a:r>
            <a:r>
              <a:rPr lang="it-IT" altLang="it-CH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di solito non hanno </a:t>
            </a:r>
          </a:p>
          <a:p>
            <a:pPr eaLnBrk="1" hangingPunct="1"/>
            <a:r>
              <a:rPr lang="it-IT" altLang="it-CH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effetto sul fenotipo, a meno che non cadano in particolari sequenze</a:t>
            </a:r>
          </a:p>
          <a:p>
            <a:pPr eaLnBrk="1" hangingPunct="1"/>
            <a:r>
              <a:rPr lang="it-IT" altLang="it-CH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localizzate ai confini tra esone e introne	         mutazioni di </a:t>
            </a:r>
            <a:r>
              <a:rPr lang="it-IT" altLang="it-CH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splicing</a:t>
            </a:r>
            <a:endParaRPr lang="it-IT" altLang="it-CH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20179" name="AutoShape 19"/>
          <p:cNvSpPr>
            <a:spLocks noChangeArrowheads="1"/>
          </p:cNvSpPr>
          <p:nvPr/>
        </p:nvSpPr>
        <p:spPr bwMode="auto">
          <a:xfrm>
            <a:off x="5148263" y="6092825"/>
            <a:ext cx="1079500" cy="215900"/>
          </a:xfrm>
          <a:prstGeom prst="rightArrow">
            <a:avLst>
              <a:gd name="adj1" fmla="val 50000"/>
              <a:gd name="adj2" fmla="val 1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>
              <a:latin typeface="Tahom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760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0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20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2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20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163" grpId="0" autoUpdateAnimBg="0"/>
      <p:bldP spid="220164" grpId="0" animBg="1"/>
      <p:bldP spid="220178" grpId="0"/>
      <p:bldP spid="220179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250825" y="1268413"/>
            <a:ext cx="8569325" cy="3925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CH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sym typeface="Wingdings" pitchFamily="2" charset="2"/>
              </a:rPr>
              <a:t>SPONTANEA</a:t>
            </a:r>
            <a:r>
              <a:rPr lang="it-IT" altLang="it-CH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sym typeface="Wingdings" pitchFamily="2" charset="2"/>
              </a:rPr>
              <a:t>	</a:t>
            </a:r>
          </a:p>
          <a:p>
            <a:pPr algn="just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CH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sym typeface="Wingdings" pitchFamily="2" charset="2"/>
              </a:rPr>
              <a:t>insorge in assenza di agenti mutageni esterni ed è prodotta da errori nei processi di ricombinazione, replicazione e/o riparazione del  DNA  </a:t>
            </a:r>
          </a:p>
          <a:p>
            <a:pPr algn="just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it-IT" altLang="it-CH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sym typeface="Wingdings" pitchFamily="2" charset="2"/>
            </a:endParaRPr>
          </a:p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CH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sym typeface="Wingdings" pitchFamily="2" charset="2"/>
              </a:rPr>
              <a:t>INDOTTA</a:t>
            </a:r>
            <a:endParaRPr lang="it-IT" altLang="it-CH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sym typeface="Wingdings" pitchFamily="2" charset="2"/>
            </a:endParaRPr>
          </a:p>
          <a:p>
            <a:pPr algn="just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CH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sym typeface="Wingdings" pitchFamily="2" charset="2"/>
              </a:rPr>
              <a:t>da agenti mutageni chimici  o fisici</a:t>
            </a: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468313" y="115888"/>
            <a:ext cx="8229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36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MS PGothic" pitchFamily="34" charset="-128"/>
              </a:rPr>
              <a:t>MUTAZIONI</a:t>
            </a:r>
            <a:r>
              <a:rPr lang="it-IT" sz="36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MS PGothic" pitchFamily="34" charset="-128"/>
                <a:sym typeface="Wingdings 3" pitchFamily="18" charset="2"/>
              </a:rPr>
              <a:t>CAUSE</a:t>
            </a:r>
            <a:endParaRPr lang="it-IT" sz="360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0665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475" name="Text Box 19"/>
          <p:cNvSpPr txBox="1">
            <a:spLocks noGrp="1" noChangeArrowheads="1"/>
          </p:cNvSpPr>
          <p:nvPr>
            <p:ph type="title"/>
          </p:nvPr>
        </p:nvSpPr>
        <p:spPr>
          <a:xfrm>
            <a:off x="879475" y="44450"/>
            <a:ext cx="7077075" cy="1371600"/>
          </a:xfrm>
        </p:spPr>
        <p:txBody>
          <a:bodyPr/>
          <a:lstStyle/>
          <a:p>
            <a:pPr algn="l" eaLnBrk="1" hangingPunct="1"/>
            <a:r>
              <a:rPr lang="it-IT" altLang="it-CH" sz="3600">
                <a:solidFill>
                  <a:schemeClr val="folHlink"/>
                </a:solidFill>
                <a:latin typeface="Times New Roman" pitchFamily="18" charset="0"/>
              </a:rPr>
              <a:t>Mutazione da errore di replicazione</a:t>
            </a:r>
          </a:p>
        </p:txBody>
      </p:sp>
      <p:sp>
        <p:nvSpPr>
          <p:cNvPr id="403459" name="Rectangle 3"/>
          <p:cNvSpPr>
            <a:spLocks noGrp="1" noChangeArrowheads="1"/>
          </p:cNvSpPr>
          <p:nvPr>
            <p:ph idx="1"/>
          </p:nvPr>
        </p:nvSpPr>
        <p:spPr>
          <a:xfrm>
            <a:off x="107950" y="1484313"/>
            <a:ext cx="8893175" cy="5256212"/>
          </a:xfrm>
        </p:spPr>
        <p:txBody>
          <a:bodyPr/>
          <a:lstStyle/>
          <a:p>
            <a:pPr marL="0" indent="0" algn="just" eaLnBrk="1" hangingPunct="1">
              <a:buFont typeface="Wingdings" pitchFamily="2" charset="2"/>
              <a:buNone/>
            </a:pPr>
            <a:r>
              <a:rPr lang="it-IT" altLang="it-CH" sz="2200">
                <a:latin typeface="Times New Roman" pitchFamily="18" charset="0"/>
              </a:rPr>
              <a:t>Il processo di replicazione del DNA rappresenta la principale fonte di mutazioni. Tutti gli organismi possiedono due meccanismi fondamentali di salvaguardia della fedeltà dell</a:t>
            </a:r>
            <a:r>
              <a:rPr lang="ja-JP" altLang="it-IT" sz="2200">
                <a:latin typeface="Times New Roman" pitchFamily="18" charset="0"/>
              </a:rPr>
              <a:t>’</a:t>
            </a:r>
            <a:r>
              <a:rPr lang="it-IT" altLang="ja-JP" sz="2200">
                <a:latin typeface="Times New Roman" pitchFamily="18" charset="0"/>
              </a:rPr>
              <a:t>informazione molecolare:</a:t>
            </a:r>
          </a:p>
          <a:p>
            <a:pPr marL="0" indent="0" algn="just" eaLnBrk="1" hangingPunct="1">
              <a:buClr>
                <a:schemeClr val="tx1"/>
              </a:buClr>
              <a:buFont typeface="Wingdings" pitchFamily="2" charset="2"/>
              <a:buChar char="¯"/>
            </a:pPr>
            <a:r>
              <a:rPr lang="it-IT" altLang="it-CH" sz="2200" u="sng">
                <a:latin typeface="Times New Roman" pitchFamily="18" charset="0"/>
              </a:rPr>
              <a:t>Correzione di bozze</a:t>
            </a:r>
            <a:r>
              <a:rPr lang="it-IT" altLang="it-CH" sz="2200">
                <a:latin typeface="Times New Roman" pitchFamily="18" charset="0"/>
              </a:rPr>
              <a:t> (corregge gli errori di appaiamento commessi dalla DNA polimerasi mentre la replicazione è in corso)</a:t>
            </a:r>
            <a:r>
              <a:rPr lang="it-IT" altLang="it-CH" sz="2200" u="sng">
                <a:latin typeface="Times New Roman" pitchFamily="18" charset="0"/>
              </a:rPr>
              <a:t> </a:t>
            </a:r>
          </a:p>
          <a:p>
            <a:pPr marL="0" indent="0" algn="just" eaLnBrk="1" hangingPunct="1">
              <a:buClr>
                <a:schemeClr val="tx1"/>
              </a:buClr>
              <a:buFont typeface="Wingdings" pitchFamily="2" charset="2"/>
              <a:buChar char="¯"/>
            </a:pPr>
            <a:endParaRPr lang="it-IT" altLang="it-CH" sz="2200">
              <a:latin typeface="Times New Roman" pitchFamily="18" charset="0"/>
            </a:endParaRPr>
          </a:p>
          <a:p>
            <a:pPr marL="0" indent="0" algn="just" eaLnBrk="1" hangingPunct="1">
              <a:buClr>
                <a:schemeClr val="tx1"/>
              </a:buClr>
              <a:buFont typeface="Wingdings" pitchFamily="2" charset="2"/>
              <a:buChar char="¯"/>
            </a:pPr>
            <a:endParaRPr lang="it-IT" altLang="it-CH" sz="2200">
              <a:latin typeface="Times New Roman" pitchFamily="18" charset="0"/>
            </a:endParaRPr>
          </a:p>
          <a:p>
            <a:pPr marL="0" indent="0" algn="just" eaLnBrk="1" hangingPunct="1">
              <a:buClr>
                <a:schemeClr val="tx1"/>
              </a:buClr>
              <a:buFont typeface="Wingdings" pitchFamily="2" charset="2"/>
              <a:buChar char="¯"/>
            </a:pPr>
            <a:endParaRPr lang="it-IT" altLang="it-CH" sz="2200">
              <a:latin typeface="Times New Roman" pitchFamily="18" charset="0"/>
            </a:endParaRPr>
          </a:p>
          <a:p>
            <a:pPr marL="0" indent="0" algn="just" eaLnBrk="1" hangingPunct="1">
              <a:buClr>
                <a:schemeClr val="tx1"/>
              </a:buClr>
              <a:buFont typeface="Wingdings" pitchFamily="2" charset="2"/>
              <a:buChar char="¯"/>
            </a:pPr>
            <a:endParaRPr lang="it-IT" altLang="it-CH" sz="2200">
              <a:latin typeface="Times New Roman" pitchFamily="18" charset="0"/>
            </a:endParaRPr>
          </a:p>
          <a:p>
            <a:pPr marL="0" indent="0" algn="just" eaLnBrk="1" hangingPunct="1">
              <a:buClr>
                <a:schemeClr val="tx1"/>
              </a:buClr>
              <a:buFont typeface="Wingdings" pitchFamily="2" charset="2"/>
              <a:buChar char="¯"/>
            </a:pPr>
            <a:endParaRPr lang="it-IT" altLang="it-CH" sz="2200">
              <a:latin typeface="Times New Roman" pitchFamily="18" charset="0"/>
            </a:endParaRPr>
          </a:p>
          <a:p>
            <a:pPr marL="0" indent="0" algn="just" eaLnBrk="1" hangingPunct="1">
              <a:buClr>
                <a:schemeClr val="tx1"/>
              </a:buClr>
              <a:buFont typeface="Wingdings" pitchFamily="2" charset="2"/>
              <a:buChar char="¯"/>
            </a:pPr>
            <a:endParaRPr lang="it-IT" altLang="it-CH" sz="2200" u="sng">
              <a:latin typeface="Times New Roman" pitchFamily="18" charset="0"/>
            </a:endParaRPr>
          </a:p>
          <a:p>
            <a:pPr marL="0" indent="0" algn="just" eaLnBrk="1" hangingPunct="1">
              <a:buClr>
                <a:schemeClr val="tx1"/>
              </a:buClr>
              <a:buFont typeface="Wingdings" pitchFamily="2" charset="2"/>
              <a:buChar char="¯"/>
            </a:pPr>
            <a:r>
              <a:rPr lang="it-IT" altLang="it-CH" sz="2200" u="sng">
                <a:latin typeface="Times New Roman" pitchFamily="18" charset="0"/>
              </a:rPr>
              <a:t>Riparazione degli appaiamenti errati</a:t>
            </a:r>
            <a:r>
              <a:rPr lang="it-IT" altLang="it-CH" sz="2200">
                <a:latin typeface="Times New Roman" pitchFamily="18" charset="0"/>
              </a:rPr>
              <a:t> dopo replicazione del DNA</a:t>
            </a:r>
          </a:p>
          <a:p>
            <a:pPr marL="0" indent="0" algn="just" eaLnBrk="1" hangingPunct="1">
              <a:buFont typeface="Wingdings" pitchFamily="2" charset="2"/>
              <a:buNone/>
            </a:pPr>
            <a:endParaRPr lang="it-IT" altLang="it-CH" sz="2200">
              <a:latin typeface="Times New Roman" pitchFamily="18" charset="0"/>
            </a:endParaRPr>
          </a:p>
        </p:txBody>
      </p:sp>
      <p:grpSp>
        <p:nvGrpSpPr>
          <p:cNvPr id="403460" name="Group 4"/>
          <p:cNvGrpSpPr>
            <a:grpSpLocks/>
          </p:cNvGrpSpPr>
          <p:nvPr/>
        </p:nvGrpSpPr>
        <p:grpSpPr bwMode="auto">
          <a:xfrm>
            <a:off x="1066800" y="4006850"/>
            <a:ext cx="3092450" cy="541338"/>
            <a:chOff x="672" y="3067"/>
            <a:chExt cx="1948" cy="341"/>
          </a:xfrm>
        </p:grpSpPr>
        <p:sp>
          <p:nvSpPr>
            <p:cNvPr id="60432" name="Line 5"/>
            <p:cNvSpPr>
              <a:spLocks noChangeShapeType="1"/>
            </p:cNvSpPr>
            <p:nvPr/>
          </p:nvSpPr>
          <p:spPr bwMode="auto">
            <a:xfrm>
              <a:off x="672" y="3216"/>
              <a:ext cx="72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>
                <a:solidFill>
                  <a:srgbClr val="FFFFFF"/>
                </a:solidFill>
                <a:ea typeface="ＭＳ Ｐゴシック" charset="0"/>
              </a:endParaRPr>
            </a:p>
          </p:txBody>
        </p:sp>
        <p:sp>
          <p:nvSpPr>
            <p:cNvPr id="60433" name="Line 6"/>
            <p:cNvSpPr>
              <a:spLocks noChangeShapeType="1"/>
            </p:cNvSpPr>
            <p:nvPr/>
          </p:nvSpPr>
          <p:spPr bwMode="auto">
            <a:xfrm>
              <a:off x="672" y="3408"/>
              <a:ext cx="72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>
                <a:solidFill>
                  <a:srgbClr val="FFFFFF"/>
                </a:solidFill>
                <a:ea typeface="ＭＳ Ｐゴシック" charset="0"/>
              </a:endParaRPr>
            </a:p>
          </p:txBody>
        </p:sp>
        <p:sp>
          <p:nvSpPr>
            <p:cNvPr id="60434" name="Text Box 7"/>
            <p:cNvSpPr txBox="1">
              <a:spLocks noChangeArrowheads="1"/>
            </p:cNvSpPr>
            <p:nvPr/>
          </p:nvSpPr>
          <p:spPr bwMode="auto">
            <a:xfrm>
              <a:off x="1334" y="3067"/>
              <a:ext cx="128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2000" b="1">
                  <a:solidFill>
                    <a:srgbClr val="2B5481"/>
                  </a:solidFill>
                  <a:latin typeface="Times New Roman" charset="0"/>
                </a:rPr>
                <a:t>C G T GAACTG</a:t>
              </a:r>
            </a:p>
          </p:txBody>
        </p:sp>
      </p:grpSp>
      <p:grpSp>
        <p:nvGrpSpPr>
          <p:cNvPr id="403464" name="Group 8"/>
          <p:cNvGrpSpPr>
            <a:grpSpLocks/>
          </p:cNvGrpSpPr>
          <p:nvPr/>
        </p:nvGrpSpPr>
        <p:grpSpPr bwMode="auto">
          <a:xfrm>
            <a:off x="5562600" y="4005263"/>
            <a:ext cx="3108325" cy="542925"/>
            <a:chOff x="3504" y="3066"/>
            <a:chExt cx="1958" cy="342"/>
          </a:xfrm>
        </p:grpSpPr>
        <p:sp>
          <p:nvSpPr>
            <p:cNvPr id="60429" name="Line 9"/>
            <p:cNvSpPr>
              <a:spLocks noChangeShapeType="1"/>
            </p:cNvSpPr>
            <p:nvPr/>
          </p:nvSpPr>
          <p:spPr bwMode="auto">
            <a:xfrm>
              <a:off x="3504" y="3216"/>
              <a:ext cx="72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>
                <a:solidFill>
                  <a:srgbClr val="FFFFFF"/>
                </a:solidFill>
                <a:ea typeface="ＭＳ Ｐゴシック" charset="0"/>
              </a:endParaRPr>
            </a:p>
          </p:txBody>
        </p:sp>
        <p:sp>
          <p:nvSpPr>
            <p:cNvPr id="60430" name="Line 10"/>
            <p:cNvSpPr>
              <a:spLocks noChangeShapeType="1"/>
            </p:cNvSpPr>
            <p:nvPr/>
          </p:nvSpPr>
          <p:spPr bwMode="auto">
            <a:xfrm>
              <a:off x="3504" y="3408"/>
              <a:ext cx="72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>
                <a:solidFill>
                  <a:srgbClr val="FFFFFF"/>
                </a:solidFill>
                <a:ea typeface="ＭＳ Ｐゴシック" charset="0"/>
              </a:endParaRPr>
            </a:p>
          </p:txBody>
        </p:sp>
        <p:sp>
          <p:nvSpPr>
            <p:cNvPr id="60431" name="Text Box 11"/>
            <p:cNvSpPr txBox="1">
              <a:spLocks noChangeArrowheads="1"/>
            </p:cNvSpPr>
            <p:nvPr/>
          </p:nvSpPr>
          <p:spPr bwMode="auto">
            <a:xfrm>
              <a:off x="4176" y="3066"/>
              <a:ext cx="128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2000" b="1">
                  <a:solidFill>
                    <a:srgbClr val="2B5481"/>
                  </a:solidFill>
                  <a:latin typeface="Times New Roman" charset="0"/>
                </a:rPr>
                <a:t>C G T GAACTG</a:t>
              </a:r>
            </a:p>
          </p:txBody>
        </p:sp>
      </p:grpSp>
      <p:sp>
        <p:nvSpPr>
          <p:cNvPr id="403468" name="Text Box 12"/>
          <p:cNvSpPr txBox="1">
            <a:spLocks noChangeArrowheads="1"/>
          </p:cNvSpPr>
          <p:nvPr/>
        </p:nvSpPr>
        <p:spPr bwMode="auto">
          <a:xfrm>
            <a:off x="2159000" y="4310063"/>
            <a:ext cx="11096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000" b="1">
                <a:solidFill>
                  <a:srgbClr val="2B5481"/>
                </a:solidFill>
                <a:latin typeface="Times New Roman" charset="0"/>
              </a:rPr>
              <a:t>G C A </a:t>
            </a:r>
            <a:r>
              <a:rPr lang="it-IT" sz="2000" b="1">
                <a:solidFill>
                  <a:srgbClr val="FF3300"/>
                </a:solidFill>
                <a:latin typeface="Times New Roman" charset="0"/>
              </a:rPr>
              <a:t>T</a:t>
            </a:r>
          </a:p>
        </p:txBody>
      </p:sp>
      <p:sp>
        <p:nvSpPr>
          <p:cNvPr id="403469" name="Text Box 13"/>
          <p:cNvSpPr txBox="1">
            <a:spLocks noChangeArrowheads="1"/>
          </p:cNvSpPr>
          <p:nvPr/>
        </p:nvSpPr>
        <p:spPr bwMode="auto">
          <a:xfrm>
            <a:off x="6629400" y="4295775"/>
            <a:ext cx="8763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000" b="1">
                <a:solidFill>
                  <a:srgbClr val="2B5481"/>
                </a:solidFill>
                <a:latin typeface="Times New Roman" charset="0"/>
              </a:rPr>
              <a:t>G C A</a:t>
            </a:r>
          </a:p>
        </p:txBody>
      </p:sp>
      <p:sp>
        <p:nvSpPr>
          <p:cNvPr id="403470" name="Line 14"/>
          <p:cNvSpPr>
            <a:spLocks noChangeShapeType="1"/>
          </p:cNvSpPr>
          <p:nvPr/>
        </p:nvSpPr>
        <p:spPr bwMode="auto">
          <a:xfrm>
            <a:off x="4343400" y="4395788"/>
            <a:ext cx="6858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FF"/>
              </a:solidFill>
              <a:ea typeface="ＭＳ Ｐゴシック" charset="0"/>
            </a:endParaRPr>
          </a:p>
        </p:txBody>
      </p:sp>
      <p:pic>
        <p:nvPicPr>
          <p:cNvPr id="403471" name="Picture 15" descr="smiley_az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338" y="4700588"/>
            <a:ext cx="72866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3472" name="Text Box 16"/>
          <p:cNvSpPr txBox="1">
            <a:spLocks noChangeArrowheads="1"/>
          </p:cNvSpPr>
          <p:nvPr/>
        </p:nvSpPr>
        <p:spPr bwMode="auto">
          <a:xfrm>
            <a:off x="7019925" y="4906963"/>
            <a:ext cx="3540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000" b="1">
                <a:solidFill>
                  <a:srgbClr val="FF3300"/>
                </a:solidFill>
                <a:latin typeface="Times New Roman" charset="0"/>
              </a:rPr>
              <a:t>T</a:t>
            </a:r>
          </a:p>
        </p:txBody>
      </p:sp>
      <p:sp>
        <p:nvSpPr>
          <p:cNvPr id="403473" name="Text Box 17"/>
          <p:cNvSpPr txBox="1">
            <a:spLocks noChangeArrowheads="1"/>
          </p:cNvSpPr>
          <p:nvPr/>
        </p:nvSpPr>
        <p:spPr bwMode="auto">
          <a:xfrm>
            <a:off x="7380288" y="4292600"/>
            <a:ext cx="14065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000" b="1">
                <a:solidFill>
                  <a:srgbClr val="2B5481"/>
                </a:solidFill>
                <a:latin typeface="Times New Roman" charset="0"/>
              </a:rPr>
              <a:t>C T T  .  .  .</a:t>
            </a:r>
          </a:p>
        </p:txBody>
      </p:sp>
    </p:spTree>
    <p:extLst>
      <p:ext uri="{BB962C8B-B14F-4D97-AF65-F5344CB8AC3E}">
        <p14:creationId xmlns:p14="http://schemas.microsoft.com/office/powerpoint/2010/main" val="1998730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3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03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03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03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03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403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3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03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1000"/>
                                        <p:tgtEl>
                                          <p:spTgt spid="4034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1000"/>
                                        <p:tgtEl>
                                          <p:spTgt spid="4034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000"/>
                                        <p:tgtEl>
                                          <p:spTgt spid="4034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03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3459" grpId="0" build="p" autoUpdateAnimBg="0"/>
      <p:bldP spid="403468" grpId="0" autoUpdateAnimBg="0"/>
      <p:bldP spid="403469" grpId="0"/>
      <p:bldP spid="403472" grpId="0"/>
      <p:bldP spid="403473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Text Box 2"/>
          <p:cNvSpPr txBox="1">
            <a:spLocks noChangeArrowheads="1"/>
          </p:cNvSpPr>
          <p:nvPr/>
        </p:nvSpPr>
        <p:spPr bwMode="auto">
          <a:xfrm>
            <a:off x="609600" y="2060575"/>
            <a:ext cx="7921625" cy="329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just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CH" sz="2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Il tasso naturale di mutazione del DNA viene incrementato dall</a:t>
            </a:r>
            <a:r>
              <a:rPr lang="ja-JP" altLang="it-IT" sz="2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’</a:t>
            </a:r>
            <a:r>
              <a:rPr lang="it-IT" altLang="ja-JP" sz="2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interazione ambientale con agenti chimici e fisici </a:t>
            </a:r>
          </a:p>
          <a:p>
            <a:pPr algn="just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it-IT" altLang="it-CH" sz="28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algn="just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CH" sz="2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sym typeface="Wingdings" pitchFamily="2" charset="2"/>
              </a:rPr>
              <a:t>                            </a:t>
            </a:r>
            <a:r>
              <a:rPr lang="it-IT" altLang="it-CH" sz="28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sym typeface="Wingdings" pitchFamily="2" charset="2"/>
              </a:rPr>
              <a:t>MUTAGENI</a:t>
            </a:r>
          </a:p>
        </p:txBody>
      </p:sp>
      <p:sp>
        <p:nvSpPr>
          <p:cNvPr id="251907" name="Text Box 3"/>
          <p:cNvSpPr txBox="1">
            <a:spLocks noChangeArrowheads="1"/>
          </p:cNvSpPr>
          <p:nvPr/>
        </p:nvSpPr>
        <p:spPr bwMode="auto">
          <a:xfrm>
            <a:off x="1331913" y="273050"/>
            <a:ext cx="7042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36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MS PGothic" pitchFamily="34" charset="-128"/>
              </a:rPr>
              <a:t>Mutazioni indotte da agenti mutageni</a:t>
            </a:r>
            <a:endParaRPr lang="it-IT" sz="360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ea typeface="MS PGothic" pitchFamily="34" charset="-128"/>
              <a:sym typeface="Wingdings 3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00475787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6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1371600"/>
          </a:xfrm>
        </p:spPr>
        <p:txBody>
          <a:bodyPr/>
          <a:lstStyle/>
          <a:p>
            <a:pPr eaLnBrk="1" hangingPunct="1"/>
            <a:r>
              <a:rPr lang="it-IT" altLang="it-CH">
                <a:solidFill>
                  <a:schemeClr val="folHlink"/>
                </a:solidFill>
                <a:latin typeface="Times New Roman" pitchFamily="18" charset="0"/>
              </a:rPr>
              <a:t>Mutageni chimici</a:t>
            </a:r>
          </a:p>
        </p:txBody>
      </p:sp>
      <p:sp>
        <p:nvSpPr>
          <p:cNvPr id="3481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¯"/>
              <a:defRPr/>
            </a:pPr>
            <a:r>
              <a:rPr lang="it-IT" sz="2800">
                <a:latin typeface="Times New Roman" pitchFamily="18" charset="0"/>
                <a:ea typeface="+mn-ea"/>
              </a:rPr>
              <a:t>Esistono varie sostanze chimiche </a:t>
            </a:r>
            <a:br>
              <a:rPr lang="it-IT" sz="2800">
                <a:latin typeface="Times New Roman" pitchFamily="18" charset="0"/>
                <a:ea typeface="+mn-ea"/>
              </a:rPr>
            </a:br>
            <a:r>
              <a:rPr lang="it-IT" sz="2800">
                <a:latin typeface="Times New Roman" pitchFamily="18" charset="0"/>
                <a:ea typeface="+mn-ea"/>
              </a:rPr>
              <a:t>che interagiscono con il DNA modificando e/o</a:t>
            </a:r>
            <a:br>
              <a:rPr lang="it-IT" sz="2800">
                <a:latin typeface="Times New Roman" pitchFamily="18" charset="0"/>
                <a:ea typeface="+mn-ea"/>
              </a:rPr>
            </a:br>
            <a:r>
              <a:rPr lang="it-IT" sz="2800">
                <a:latin typeface="Times New Roman" pitchFamily="18" charset="0"/>
                <a:ea typeface="+mn-ea"/>
              </a:rPr>
              <a:t>danneggiando le basi azotate e causano appaiamenti errati</a:t>
            </a:r>
          </a:p>
          <a:p>
            <a:pPr algn="just" eaLnBrk="1" hangingPunct="1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¯"/>
              <a:defRPr/>
            </a:pPr>
            <a:endParaRPr lang="it-IT" sz="2800">
              <a:latin typeface="Times New Roman" pitchFamily="18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8979474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-26988"/>
            <a:ext cx="8229600" cy="1371601"/>
          </a:xfrm>
        </p:spPr>
        <p:txBody>
          <a:bodyPr/>
          <a:lstStyle/>
          <a:p>
            <a:pPr eaLnBrk="1" hangingPunct="1"/>
            <a:r>
              <a:rPr lang="it-IT" altLang="it-CH">
                <a:solidFill>
                  <a:schemeClr val="folHlink"/>
                </a:solidFill>
                <a:latin typeface="Times New Roman" pitchFamily="18" charset="0"/>
              </a:rPr>
              <a:t>Mutageni chimici</a:t>
            </a:r>
          </a:p>
        </p:txBody>
      </p:sp>
      <p:sp>
        <p:nvSpPr>
          <p:cNvPr id="4055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96975"/>
            <a:ext cx="8229600" cy="4535488"/>
          </a:xfrm>
        </p:spPr>
        <p:txBody>
          <a:bodyPr/>
          <a:lstStyle/>
          <a:p>
            <a:pPr marL="0" indent="0" algn="just" eaLnBrk="1" hangingPunct="1">
              <a:lnSpc>
                <a:spcPct val="150000"/>
              </a:lnSpc>
              <a:buClr>
                <a:schemeClr val="tx1"/>
              </a:buClr>
              <a:buFont typeface="Wingdings" pitchFamily="2" charset="2"/>
              <a:buNone/>
              <a:defRPr/>
            </a:pPr>
            <a:r>
              <a:rPr lang="it-IT" sz="2400">
                <a:latin typeface="Times New Roman" pitchFamily="18" charset="0"/>
                <a:ea typeface="+mn-ea"/>
              </a:rPr>
              <a:t> I mutageni chimici possono causare sostituzioni di nucleotidi </a:t>
            </a:r>
          </a:p>
          <a:p>
            <a:pPr marL="0" indent="0" algn="just" eaLnBrk="1" hangingPunct="1">
              <a:lnSpc>
                <a:spcPct val="150000"/>
              </a:lnSpc>
              <a:buClr>
                <a:schemeClr val="tx1"/>
              </a:buClr>
              <a:buFont typeface="Wingdings" pitchFamily="2" charset="2"/>
              <a:buNone/>
              <a:defRPr/>
            </a:pPr>
            <a:r>
              <a:rPr lang="it-IT" sz="2400">
                <a:latin typeface="Times New Roman" pitchFamily="18" charset="0"/>
                <a:ea typeface="+mn-ea"/>
              </a:rPr>
              <a:t>esempio: aflatossina B1 </a:t>
            </a:r>
          </a:p>
          <a:p>
            <a:pPr marL="0" indent="0" algn="just" eaLnBrk="1" hangingPunct="1">
              <a:lnSpc>
                <a:spcPct val="150000"/>
              </a:lnSpc>
              <a:buClr>
                <a:schemeClr val="tx1"/>
              </a:buClr>
              <a:buFont typeface="Wingdings" pitchFamily="2" charset="2"/>
              <a:buNone/>
              <a:defRPr/>
            </a:pPr>
            <a:r>
              <a:rPr lang="it-IT" sz="2400">
                <a:latin typeface="Times New Roman" pitchFamily="18" charset="0"/>
                <a:ea typeface="+mn-ea"/>
              </a:rPr>
              <a:t>micotossina presente in alcune muffe. In condizioni ambientali favorevoli le spore degli </a:t>
            </a:r>
            <a:r>
              <a:rPr lang="it-IT" sz="2400" i="1">
                <a:latin typeface="Times New Roman" pitchFamily="18" charset="0"/>
                <a:ea typeface="+mn-ea"/>
              </a:rPr>
              <a:t>Aspergillus</a:t>
            </a:r>
            <a:r>
              <a:rPr lang="it-IT" sz="2400">
                <a:latin typeface="Times New Roman" pitchFamily="18" charset="0"/>
                <a:ea typeface="+mn-ea"/>
              </a:rPr>
              <a:t> germinano e successivamente colonizzano svariate tipologie di alimenti, quali mais, arachidi ed altri semi oleosi. </a:t>
            </a:r>
          </a:p>
          <a:p>
            <a:pPr marL="0" indent="0" algn="just" eaLnBrk="1" hangingPunct="1">
              <a:lnSpc>
                <a:spcPct val="150000"/>
              </a:lnSpc>
              <a:buClr>
                <a:schemeClr val="tx1"/>
              </a:buClr>
              <a:buFont typeface="Wingdings" pitchFamily="2" charset="2"/>
              <a:buNone/>
              <a:defRPr/>
            </a:pPr>
            <a:endParaRPr lang="it-IT" sz="2400">
              <a:latin typeface="Times New Roman" pitchFamily="18" charset="0"/>
              <a:ea typeface="+mn-ea"/>
            </a:endParaRPr>
          </a:p>
        </p:txBody>
      </p:sp>
      <p:pic>
        <p:nvPicPr>
          <p:cNvPr id="133124" name="Picture 7" descr="File:Aflatoxin 3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4868863"/>
            <a:ext cx="2447925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25" name="Picture 9" descr="673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4149725"/>
            <a:ext cx="2665412" cy="264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239150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85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-26988"/>
            <a:ext cx="8229600" cy="1371601"/>
          </a:xfrm>
        </p:spPr>
        <p:txBody>
          <a:bodyPr/>
          <a:lstStyle/>
          <a:p>
            <a:pPr eaLnBrk="1" hangingPunct="1"/>
            <a:r>
              <a:rPr lang="it-IT" altLang="it-CH">
                <a:solidFill>
                  <a:schemeClr val="folHlink"/>
                </a:solidFill>
                <a:latin typeface="Times New Roman" pitchFamily="18" charset="0"/>
              </a:rPr>
              <a:t>Mutageni chimici</a:t>
            </a:r>
          </a:p>
        </p:txBody>
      </p:sp>
      <p:sp>
        <p:nvSpPr>
          <p:cNvPr id="4628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8229600" cy="4114800"/>
          </a:xfrm>
        </p:spPr>
        <p:txBody>
          <a:bodyPr/>
          <a:lstStyle/>
          <a:p>
            <a:pPr marL="0" indent="0" algn="just" eaLnBrk="1" hangingPunct="1">
              <a:lnSpc>
                <a:spcPct val="15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it-IT" altLang="it-CH" sz="2400">
                <a:latin typeface="Times New Roman" pitchFamily="18" charset="0"/>
              </a:rPr>
              <a:t>I mutageni chimici possono causare inserzioni o delezioni di nucleotide </a:t>
            </a:r>
          </a:p>
          <a:p>
            <a:pPr marL="0" indent="0" algn="just" eaLnBrk="1" hangingPunct="1">
              <a:lnSpc>
                <a:spcPct val="15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it-IT" altLang="it-CH" sz="2400">
                <a:latin typeface="Times New Roman" pitchFamily="18" charset="0"/>
              </a:rPr>
              <a:t>Esempio: benzopirene </a:t>
            </a:r>
          </a:p>
          <a:p>
            <a:pPr marL="0" indent="0" algn="just" eaLnBrk="1" hangingPunct="1">
              <a:lnSpc>
                <a:spcPct val="15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it-IT" altLang="it-CH" sz="2400">
                <a:latin typeface="Times New Roman" pitchFamily="18" charset="0"/>
              </a:rPr>
              <a:t>nel fumo di sigaretta, nello scarico dei motori Diesel, nella carbonizzazione dei cibi…</a:t>
            </a:r>
          </a:p>
          <a:p>
            <a:pPr marL="0" indent="0" algn="just" eaLnBrk="1" hangingPunct="1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¯"/>
            </a:pPr>
            <a:endParaRPr lang="it-IT" altLang="it-CH" sz="2400">
              <a:latin typeface="Times New Roman" pitchFamily="18" charset="0"/>
            </a:endParaRPr>
          </a:p>
        </p:txBody>
      </p:sp>
      <p:pic>
        <p:nvPicPr>
          <p:cNvPr id="135172" name="Picture 5" descr="See full size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4797425"/>
            <a:ext cx="1778000" cy="169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173" name="Picture 9" descr="http://static.buttalapasta.it/625X0/www/buttalapasta/it/img/carne-alla-grigli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4524375"/>
            <a:ext cx="2592388" cy="207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174" name="Picture 11" descr="http://www.brindisinews.com/redazione/archivio/fumo-giovani-bar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941888"/>
            <a:ext cx="2305050" cy="156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6692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1412776"/>
            <a:ext cx="8291264" cy="4713387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it-CH" b="1" dirty="0" err="1"/>
              <a:t>Aneuploidia</a:t>
            </a:r>
            <a:r>
              <a:rPr lang="it-CH" b="1" dirty="0"/>
              <a:t>:</a:t>
            </a:r>
          </a:p>
          <a:p>
            <a:pPr>
              <a:buNone/>
            </a:pPr>
            <a:endParaRPr lang="it-CH" b="1" dirty="0"/>
          </a:p>
          <a:p>
            <a:pPr>
              <a:buNone/>
            </a:pPr>
            <a:r>
              <a:rPr lang="it-CH" dirty="0"/>
              <a:t>il numero dei cromosomi non è un multiplo esatto del normale assetto aploide</a:t>
            </a:r>
          </a:p>
          <a:p>
            <a:pPr>
              <a:buNone/>
            </a:pPr>
            <a:r>
              <a:rPr lang="it-CH" dirty="0"/>
              <a:t>		</a:t>
            </a:r>
            <a:r>
              <a:rPr lang="it-CH" i="1" dirty="0"/>
              <a:t>Nullisomia: </a:t>
            </a:r>
            <a:r>
              <a:rPr lang="it-CH" i="1" dirty="0" err="1"/>
              <a:t>2n</a:t>
            </a:r>
            <a:r>
              <a:rPr lang="it-CH" i="1" dirty="0"/>
              <a:t>-2 	(morte </a:t>
            </a:r>
            <a:r>
              <a:rPr lang="it-CH" i="1" dirty="0" err="1"/>
              <a:t>preimpianto</a:t>
            </a:r>
            <a:r>
              <a:rPr lang="it-CH" i="1" dirty="0"/>
              <a:t>)</a:t>
            </a:r>
          </a:p>
          <a:p>
            <a:pPr>
              <a:buNone/>
            </a:pPr>
            <a:r>
              <a:rPr lang="it-CH" i="1" dirty="0"/>
              <a:t>		Monosomia: </a:t>
            </a:r>
            <a:r>
              <a:rPr lang="it-CH" i="1" dirty="0" err="1"/>
              <a:t>2n</a:t>
            </a:r>
            <a:r>
              <a:rPr lang="it-CH" i="1" dirty="0"/>
              <a:t>-1 	(generalmente morte embrionale)</a:t>
            </a:r>
          </a:p>
          <a:p>
            <a:pPr>
              <a:buNone/>
            </a:pPr>
            <a:r>
              <a:rPr lang="it-CH" i="1" dirty="0"/>
              <a:t>		Trisomia: </a:t>
            </a:r>
            <a:r>
              <a:rPr lang="it-CH" i="1" dirty="0" err="1"/>
              <a:t>2n+1</a:t>
            </a:r>
            <a:endParaRPr lang="it-CH" i="1" dirty="0"/>
          </a:p>
          <a:p>
            <a:pPr>
              <a:buNone/>
            </a:pPr>
            <a:endParaRPr lang="it-CH" b="1" dirty="0"/>
          </a:p>
          <a:p>
            <a:pPr>
              <a:buNone/>
            </a:pPr>
            <a:r>
              <a:rPr lang="it-CH" b="1" dirty="0"/>
              <a:t>Poliploidia:</a:t>
            </a:r>
          </a:p>
          <a:p>
            <a:pPr>
              <a:buNone/>
            </a:pPr>
            <a:endParaRPr lang="it-CH" b="1" dirty="0"/>
          </a:p>
          <a:p>
            <a:pPr>
              <a:buNone/>
            </a:pPr>
            <a:r>
              <a:rPr lang="it-CH" dirty="0"/>
              <a:t>il numero dei cromosomi è un multiplo esatto del normale assetto </a:t>
            </a:r>
          </a:p>
          <a:p>
            <a:pPr>
              <a:buNone/>
            </a:pPr>
            <a:r>
              <a:rPr lang="it-CH" dirty="0"/>
              <a:t>Aploide</a:t>
            </a:r>
          </a:p>
          <a:p>
            <a:pPr>
              <a:buNone/>
            </a:pPr>
            <a:r>
              <a:rPr lang="it-CH" b="1" dirty="0"/>
              <a:t>	</a:t>
            </a:r>
            <a:r>
              <a:rPr lang="it-CH" sz="3100" i="1" dirty="0" err="1"/>
              <a:t>triploidia</a:t>
            </a:r>
            <a:endParaRPr lang="it-CH" sz="3100" i="1" dirty="0"/>
          </a:p>
          <a:p>
            <a:pPr>
              <a:buNone/>
            </a:pPr>
            <a:r>
              <a:rPr lang="it-CH" sz="3100" i="1" dirty="0"/>
              <a:t>	</a:t>
            </a:r>
            <a:r>
              <a:rPr lang="it-CH" sz="3100" i="1" dirty="0" err="1"/>
              <a:t>tetraploidia</a:t>
            </a:r>
            <a:endParaRPr lang="it-CH" sz="3100" i="1" dirty="0"/>
          </a:p>
        </p:txBody>
      </p:sp>
    </p:spTree>
    <p:extLst>
      <p:ext uri="{BB962C8B-B14F-4D97-AF65-F5344CB8AC3E}">
        <p14:creationId xmlns:p14="http://schemas.microsoft.com/office/powerpoint/2010/main" val="1783085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1371600"/>
          </a:xfrm>
        </p:spPr>
        <p:txBody>
          <a:bodyPr/>
          <a:lstStyle/>
          <a:p>
            <a:pPr eaLnBrk="1" hangingPunct="1"/>
            <a:r>
              <a:rPr lang="it-IT" altLang="it-CH">
                <a:solidFill>
                  <a:schemeClr val="folHlink"/>
                </a:solidFill>
                <a:latin typeface="Times New Roman" pitchFamily="18" charset="0"/>
              </a:rPr>
              <a:t>Mutageni fisici</a:t>
            </a:r>
          </a:p>
        </p:txBody>
      </p:sp>
      <p:sp>
        <p:nvSpPr>
          <p:cNvPr id="349187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484313"/>
            <a:ext cx="8229600" cy="4114800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¯"/>
              <a:defRPr/>
            </a:pPr>
            <a:r>
              <a:rPr lang="it-IT" sz="2800">
                <a:latin typeface="Times New Roman" pitchFamily="18" charset="0"/>
                <a:ea typeface="+mn-ea"/>
              </a:rPr>
              <a:t>Radiazioni UV a bassa energia, poco penetranti</a:t>
            </a:r>
          </a:p>
          <a:p>
            <a:pPr algn="just" eaLnBrk="1" hangingPunct="1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¯"/>
              <a:defRPr/>
            </a:pPr>
            <a:r>
              <a:rPr lang="it-IT" sz="2800">
                <a:latin typeface="Times New Roman" pitchFamily="18" charset="0"/>
                <a:ea typeface="+mn-ea"/>
              </a:rPr>
              <a:t>Radiazioni ionizzanti (raggi X, raggi </a:t>
            </a:r>
            <a:r>
              <a:rPr lang="it-IT" sz="2800">
                <a:latin typeface="Symbol" pitchFamily="18" charset="2"/>
                <a:ea typeface="+mn-ea"/>
              </a:rPr>
              <a:t>a</a:t>
            </a:r>
            <a:r>
              <a:rPr lang="it-IT" sz="2800">
                <a:latin typeface="Times New Roman" pitchFamily="18" charset="0"/>
                <a:ea typeface="+mn-ea"/>
              </a:rPr>
              <a:t>, </a:t>
            </a:r>
            <a:r>
              <a:rPr lang="it-IT" sz="2800">
                <a:latin typeface="Symbol" pitchFamily="18" charset="2"/>
                <a:ea typeface="+mn-ea"/>
              </a:rPr>
              <a:t>b</a:t>
            </a:r>
            <a:r>
              <a:rPr lang="it-IT" sz="2800">
                <a:latin typeface="Times New Roman" pitchFamily="18" charset="0"/>
                <a:ea typeface="+mn-ea"/>
              </a:rPr>
              <a:t>, </a:t>
            </a:r>
            <a:r>
              <a:rPr lang="it-IT" sz="2800">
                <a:latin typeface="Symbol" pitchFamily="18" charset="2"/>
                <a:ea typeface="+mn-ea"/>
              </a:rPr>
              <a:t>g</a:t>
            </a:r>
            <a:r>
              <a:rPr lang="it-IT" sz="2800">
                <a:latin typeface="Times New Roman" pitchFamily="18" charset="0"/>
                <a:ea typeface="+mn-ea"/>
              </a:rPr>
              <a:t>), ad alta energia, altamente penetranti</a:t>
            </a:r>
          </a:p>
          <a:p>
            <a:pPr algn="just" eaLnBrk="1" hangingPunct="1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¯"/>
              <a:defRPr/>
            </a:pPr>
            <a:endParaRPr lang="it-IT" sz="2800">
              <a:latin typeface="Times New Roman" pitchFamily="18" charset="0"/>
              <a:ea typeface="+mn-ea"/>
            </a:endParaRPr>
          </a:p>
        </p:txBody>
      </p:sp>
      <p:pic>
        <p:nvPicPr>
          <p:cNvPr id="6656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638" y="3600450"/>
            <a:ext cx="1892300" cy="314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6656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3787775"/>
            <a:ext cx="3744912" cy="288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761970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89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0800"/>
            <a:ext cx="8243887" cy="641350"/>
          </a:xfrm>
        </p:spPr>
        <p:txBody>
          <a:bodyPr/>
          <a:lstStyle/>
          <a:p>
            <a:pPr eaLnBrk="1" hangingPunct="1"/>
            <a:r>
              <a:rPr lang="it-IT" altLang="it-CH" sz="3600">
                <a:solidFill>
                  <a:schemeClr val="folHlink"/>
                </a:solidFill>
                <a:latin typeface="Times New Roman" pitchFamily="18" charset="0"/>
              </a:rPr>
              <a:t>Fumo, cancro e riparazione del DNA</a:t>
            </a:r>
          </a:p>
        </p:txBody>
      </p:sp>
      <p:pic>
        <p:nvPicPr>
          <p:cNvPr id="137220" name="Picture 4" descr="lungs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1865313"/>
            <a:ext cx="2659063" cy="27066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6489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2843213" y="836613"/>
            <a:ext cx="5940425" cy="4319587"/>
          </a:xfrm>
        </p:spPr>
        <p:txBody>
          <a:bodyPr>
            <a:normAutofit fontScale="92500"/>
          </a:bodyPr>
          <a:lstStyle/>
          <a:p>
            <a:pPr marL="0" indent="0"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altLang="it-CH" sz="2200">
                <a:latin typeface="Times New Roman" pitchFamily="18" charset="0"/>
              </a:rPr>
              <a:t>La capacità di riparare i danni al DNA arrecati dal fumo (ossidazione delle guanine) dipende dall</a:t>
            </a:r>
            <a:r>
              <a:rPr lang="en-GB" altLang="it-IT" sz="2200">
                <a:latin typeface="Times New Roman" pitchFamily="18" charset="0"/>
              </a:rPr>
              <a:t>’</a:t>
            </a:r>
            <a:r>
              <a:rPr lang="en-GB" altLang="it-CH" sz="2200">
                <a:latin typeface="Times New Roman" pitchFamily="18" charset="0"/>
              </a:rPr>
              <a:t> enzima </a:t>
            </a:r>
            <a:r>
              <a:rPr lang="en-GB" altLang="it-CH" sz="2200" b="1">
                <a:latin typeface="Times New Roman" pitchFamily="18" charset="0"/>
              </a:rPr>
              <a:t>OGG</a:t>
            </a:r>
            <a:r>
              <a:rPr lang="en-GB" altLang="it-CH" sz="2200">
                <a:latin typeface="Times New Roman" pitchFamily="18" charset="0"/>
              </a:rPr>
              <a:t> (8-oxoguanine DNA N-glycosylase).</a:t>
            </a:r>
            <a:r>
              <a:rPr lang="it-IT" altLang="it-CH" sz="2200">
                <a:latin typeface="Times New Roman" pitchFamily="18" charset="0"/>
              </a:rPr>
              <a:t> </a:t>
            </a:r>
          </a:p>
          <a:p>
            <a:pPr marL="0" indent="0" algn="just"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altLang="it-CH" sz="2200">
              <a:latin typeface="Times New Roman" pitchFamily="18" charset="0"/>
            </a:endParaRPr>
          </a:p>
          <a:p>
            <a:pPr marL="0" indent="0"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altLang="it-CH" sz="2200">
                <a:latin typeface="Times New Roman" pitchFamily="18" charset="0"/>
              </a:rPr>
              <a:t>Esiste una variabilità individuale nella produzione dell</a:t>
            </a:r>
            <a:r>
              <a:rPr lang="ja-JP" altLang="it-IT" sz="2200">
                <a:latin typeface="Times New Roman" pitchFamily="18" charset="0"/>
              </a:rPr>
              <a:t>’</a:t>
            </a:r>
            <a:r>
              <a:rPr lang="it-IT" altLang="ja-JP" sz="2200">
                <a:latin typeface="Times New Roman" pitchFamily="18" charset="0"/>
              </a:rPr>
              <a:t>enzima.</a:t>
            </a:r>
          </a:p>
          <a:p>
            <a:pPr marL="0" indent="0"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altLang="it-CH" sz="2200">
                <a:latin typeface="Times New Roman" pitchFamily="18" charset="0"/>
              </a:rPr>
              <a:t>La variante allelica  326 Ser del gene hOGG1 ha un</a:t>
            </a:r>
            <a:r>
              <a:rPr lang="ja-JP" altLang="it-IT" sz="2200">
                <a:latin typeface="Times New Roman" pitchFamily="18" charset="0"/>
              </a:rPr>
              <a:t>’</a:t>
            </a:r>
            <a:r>
              <a:rPr lang="it-IT" altLang="ja-JP" sz="2200">
                <a:latin typeface="Times New Roman" pitchFamily="18" charset="0"/>
              </a:rPr>
              <a:t>attività enzimatica maggiore della variante 326 Cys.</a:t>
            </a:r>
          </a:p>
          <a:p>
            <a:pPr marL="0" indent="0" algn="just"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altLang="it-CH" sz="2200">
              <a:latin typeface="Times New Roman" pitchFamily="18" charset="0"/>
            </a:endParaRPr>
          </a:p>
          <a:p>
            <a:pPr marL="0" indent="0"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altLang="it-CH" sz="2200">
                <a:latin typeface="Times New Roman" pitchFamily="18" charset="0"/>
              </a:rPr>
              <a:t>I fumatori non hanno tutti lo stesso rischio di cancro: chi ha bassa attività di OGG ha un rischio decisamente maggiore (30-120 volte) di chi, a parità di n° sigarette fumate, ha naturalmente alti livelli di OGG</a:t>
            </a:r>
            <a:endParaRPr lang="en-GB" altLang="it-CH" sz="2200">
              <a:latin typeface="Arial Black" pitchFamily="34" charset="0"/>
            </a:endParaRPr>
          </a:p>
        </p:txBody>
      </p:sp>
      <p:sp>
        <p:nvSpPr>
          <p:cNvPr id="464901" name="Text Box 5"/>
          <p:cNvSpPr txBox="1">
            <a:spLocks noChangeArrowheads="1"/>
          </p:cNvSpPr>
          <p:nvPr/>
        </p:nvSpPr>
        <p:spPr bwMode="auto">
          <a:xfrm>
            <a:off x="87313" y="604043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MS PGothic" pitchFamily="34" charset="-128"/>
            </a:endParaRPr>
          </a:p>
        </p:txBody>
      </p:sp>
      <p:sp>
        <p:nvSpPr>
          <p:cNvPr id="464902" name="Text Box 6"/>
          <p:cNvSpPr txBox="1">
            <a:spLocks noChangeArrowheads="1"/>
          </p:cNvSpPr>
          <p:nvPr/>
        </p:nvSpPr>
        <p:spPr bwMode="auto">
          <a:xfrm>
            <a:off x="250825" y="5734050"/>
            <a:ext cx="82089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lang="it-IT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MS PGothic" pitchFamily="34" charset="-128"/>
            </a:endParaRPr>
          </a:p>
        </p:txBody>
      </p:sp>
      <p:sp>
        <p:nvSpPr>
          <p:cNvPr id="464903" name="Text Box 7"/>
          <p:cNvSpPr txBox="1">
            <a:spLocks noChangeArrowheads="1"/>
          </p:cNvSpPr>
          <p:nvPr/>
        </p:nvSpPr>
        <p:spPr bwMode="auto">
          <a:xfrm>
            <a:off x="323528" y="5373216"/>
            <a:ext cx="8459787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CH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Il danno finale è il risultato di due fattori di rischio indipendenti: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CH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Il fumo +  la ridotta capacità di riparare le guanine modificate</a:t>
            </a:r>
          </a:p>
        </p:txBody>
      </p:sp>
    </p:spTree>
    <p:extLst>
      <p:ext uri="{BB962C8B-B14F-4D97-AF65-F5344CB8AC3E}">
        <p14:creationId xmlns:p14="http://schemas.microsoft.com/office/powerpoint/2010/main" val="12032523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4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64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64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64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64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4899" grpId="0" build="p" autoUpdateAnimBg="0"/>
      <p:bldP spid="464903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409DD9-09C1-4987-AFB4-B7B123E6A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/>
              <a:t>CAUSE ANEUPLOIDIE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051B194-9AA4-4F4F-8EE2-17DD2C9625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130425"/>
            <a:ext cx="8229600" cy="4114800"/>
          </a:xfrm>
        </p:spPr>
        <p:txBody>
          <a:bodyPr/>
          <a:lstStyle/>
          <a:p>
            <a:r>
              <a:rPr lang="it-CH" dirty="0"/>
              <a:t>Errori processo meiosi</a:t>
            </a:r>
          </a:p>
          <a:p>
            <a:endParaRPr lang="it-CH" dirty="0"/>
          </a:p>
          <a:p>
            <a:r>
              <a:rPr lang="it-CH" dirty="0"/>
              <a:t>In quale momento della meiosi si verifica l’errore?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DA29707-D14A-4725-B0FD-D51D1708D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35CC8-0E36-4340-962A-2BBA52133C7B}" type="slidenum">
              <a:rPr lang="it-IT" altLang="it-CH" smtClean="0">
                <a:solidFill>
                  <a:srgbClr val="FFFFFF"/>
                </a:solidFill>
              </a:rPr>
              <a:pPr/>
              <a:t>8</a:t>
            </a:fld>
            <a:endParaRPr lang="it-IT" altLang="it-CH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099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83" y="908720"/>
            <a:ext cx="8863033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759577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heme/theme1.xml><?xml version="1.0" encoding="utf-8"?>
<a:theme xmlns:a="http://schemas.openxmlformats.org/drawingml/2006/main" name="Strutturato">
  <a:themeElements>
    <a:clrScheme name="Strutturato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Strutturato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to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to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to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to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to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to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to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to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1245</Words>
  <Application>Microsoft Office PowerPoint</Application>
  <PresentationFormat>Presentazione su schermo (4:3)</PresentationFormat>
  <Paragraphs>243</Paragraphs>
  <Slides>71</Slides>
  <Notes>25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12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71</vt:i4>
      </vt:variant>
    </vt:vector>
  </HeadingPairs>
  <TitlesOfParts>
    <vt:vector size="85" baseType="lpstr">
      <vt:lpstr>ＭＳ Ｐゴシック</vt:lpstr>
      <vt:lpstr>ＭＳ Ｐゴシック</vt:lpstr>
      <vt:lpstr>Arial</vt:lpstr>
      <vt:lpstr>Arial Black</vt:lpstr>
      <vt:lpstr>Calibri</vt:lpstr>
      <vt:lpstr>Comic Sans MS</vt:lpstr>
      <vt:lpstr>Symbol</vt:lpstr>
      <vt:lpstr>Tahoma</vt:lpstr>
      <vt:lpstr>Times</vt:lpstr>
      <vt:lpstr>Times New Roman</vt:lpstr>
      <vt:lpstr>Wingdings</vt:lpstr>
      <vt:lpstr>Wingdings 3</vt:lpstr>
      <vt:lpstr>Strutturato</vt:lpstr>
      <vt:lpstr>Immagine bitmap</vt:lpstr>
      <vt:lpstr>MUTAZIONI GENICHE, CROMOSOMICHE E GENOMICHE</vt:lpstr>
      <vt:lpstr>Presentazione standard di PowerPoint</vt:lpstr>
      <vt:lpstr>Presentazione standard di PowerPoint</vt:lpstr>
      <vt:lpstr>Presentazione standard di PowerPoint</vt:lpstr>
      <vt:lpstr>MUTAZIONI GENOMICHE</vt:lpstr>
      <vt:lpstr>Presentazione standard di PowerPoint</vt:lpstr>
      <vt:lpstr>Presentazione standard di PowerPoint</vt:lpstr>
      <vt:lpstr>CAUSE ANEUPLOIDIE</vt:lpstr>
      <vt:lpstr>Presentazione standard di PowerPoint</vt:lpstr>
      <vt:lpstr>Presentazione standard di PowerPoint</vt:lpstr>
      <vt:lpstr>Presentazione standard di PowerPoint</vt:lpstr>
      <vt:lpstr>TIPI DI ANEUPLOIDIE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Cause sindrome di Down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SINTESI ANEUPLOIDIE AUTOSOMICHE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SINTESI ANEUPLOIDIE DEI CROMOSOMI SESSUALI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CAUSE POLIPLOIDIE</vt:lpstr>
      <vt:lpstr>MUTAZIONI CROMOSOMICHE</vt:lpstr>
      <vt:lpstr>Presentazione standard di PowerPoint</vt:lpstr>
      <vt:lpstr>ESEMPI DI MUTAZIONI CHE ALTERANO LA STRUTTURA DEI CROMOSOMI</vt:lpstr>
      <vt:lpstr>Cause </vt:lpstr>
      <vt:lpstr>Presentazione standard di PowerPoint</vt:lpstr>
      <vt:lpstr>MUTAZIONI GENICHE</vt:lpstr>
      <vt:lpstr>Presentazione standard di PowerPoint</vt:lpstr>
      <vt:lpstr>Presentazione standard di PowerPoint</vt:lpstr>
      <vt:lpstr>Mutazione genica  esempio 1 (missenso)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Il vantaggio dell’eterozigote nelle regioni malariche</vt:lpstr>
      <vt:lpstr>Presentazione standard di PowerPoint</vt:lpstr>
      <vt:lpstr>Presentazione standard di PowerPoint</vt:lpstr>
      <vt:lpstr>Presentazione standard di PowerPoint</vt:lpstr>
      <vt:lpstr>Mutazione da errore di replicazione</vt:lpstr>
      <vt:lpstr>Presentazione standard di PowerPoint</vt:lpstr>
      <vt:lpstr>Mutageni chimici</vt:lpstr>
      <vt:lpstr>Mutageni chimici</vt:lpstr>
      <vt:lpstr>Mutageni chimici</vt:lpstr>
      <vt:lpstr>Mutageni fisici</vt:lpstr>
      <vt:lpstr>Fumo, cancro e riparazione del DNA</vt:lpstr>
    </vt:vector>
  </TitlesOfParts>
  <Company>LICEO CANTONALE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Monica Paltenghi</dc:creator>
  <cp:lastModifiedBy>Marco Briccola</cp:lastModifiedBy>
  <cp:revision>58</cp:revision>
  <dcterms:created xsi:type="dcterms:W3CDTF">2017-01-13T14:06:42Z</dcterms:created>
  <dcterms:modified xsi:type="dcterms:W3CDTF">2018-11-24T07:53:04Z</dcterms:modified>
</cp:coreProperties>
</file>