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79" r:id="rId2"/>
    <p:sldId id="332" r:id="rId3"/>
    <p:sldId id="333" r:id="rId4"/>
    <p:sldId id="360" r:id="rId5"/>
    <p:sldId id="338" r:id="rId6"/>
    <p:sldId id="361" r:id="rId7"/>
    <p:sldId id="376" r:id="rId8"/>
    <p:sldId id="362" r:id="rId9"/>
    <p:sldId id="269" r:id="rId10"/>
    <p:sldId id="367" r:id="rId11"/>
    <p:sldId id="370" r:id="rId12"/>
    <p:sldId id="377" r:id="rId13"/>
    <p:sldId id="308" r:id="rId14"/>
    <p:sldId id="307" r:id="rId15"/>
    <p:sldId id="261" r:id="rId16"/>
    <p:sldId id="371" r:id="rId17"/>
    <p:sldId id="267" r:id="rId18"/>
    <p:sldId id="270" r:id="rId19"/>
    <p:sldId id="273" r:id="rId20"/>
    <p:sldId id="272" r:id="rId21"/>
    <p:sldId id="309" r:id="rId22"/>
    <p:sldId id="271" r:id="rId23"/>
    <p:sldId id="365" r:id="rId24"/>
    <p:sldId id="274" r:id="rId25"/>
    <p:sldId id="275" r:id="rId26"/>
    <p:sldId id="276" r:id="rId27"/>
    <p:sldId id="277" r:id="rId28"/>
    <p:sldId id="366" r:id="rId29"/>
    <p:sldId id="264" r:id="rId30"/>
    <p:sldId id="263" r:id="rId31"/>
    <p:sldId id="372" r:id="rId32"/>
    <p:sldId id="268" r:id="rId33"/>
    <p:sldId id="265" r:id="rId34"/>
    <p:sldId id="266" r:id="rId35"/>
    <p:sldId id="278" r:id="rId36"/>
    <p:sldId id="375" r:id="rId37"/>
    <p:sldId id="374" r:id="rId38"/>
    <p:sldId id="359" r:id="rId39"/>
    <p:sldId id="356" r:id="rId40"/>
    <p:sldId id="357" r:id="rId41"/>
    <p:sldId id="358" r:id="rId42"/>
    <p:sldId id="364" r:id="rId43"/>
    <p:sldId id="354" r:id="rId44"/>
    <p:sldId id="379" r:id="rId45"/>
    <p:sldId id="286" r:id="rId46"/>
    <p:sldId id="381" r:id="rId47"/>
    <p:sldId id="380" r:id="rId48"/>
    <p:sldId id="382" r:id="rId49"/>
    <p:sldId id="384" r:id="rId50"/>
    <p:sldId id="385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22" r:id="rId65"/>
    <p:sldId id="324" r:id="rId66"/>
    <p:sldId id="325" r:id="rId67"/>
    <p:sldId id="326" r:id="rId68"/>
    <p:sldId id="327" r:id="rId69"/>
    <p:sldId id="328" r:id="rId70"/>
    <p:sldId id="330" r:id="rId71"/>
    <p:sldId id="329" r:id="rId72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07C4-4B05-4AA4-93B3-438DC1A0F2A1}" type="datetimeFigureOut">
              <a:rPr lang="it-CH" smtClean="0"/>
              <a:t>24.11.2018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1446-8F7D-43B8-AF8D-21A63D4FD48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1850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4E7D29D-5974-4FDE-BE41-6AAA125B4881}" type="slidenum">
              <a:rPr lang="en-US" altLang="it-CH">
                <a:cs typeface="Arial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it-CH"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CH"/>
              <a:t>Figura 8.21A Esempio di non disgiunzione nella meiosi I.</a:t>
            </a:r>
            <a:endParaRPr lang="en-US" altLang="it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3DEDE64-C739-4F4A-A457-AD04A594DCFE}" type="slidenum">
              <a:rPr lang="it-IT" altLang="it-CH" sz="1200">
                <a:latin typeface="Arial" pitchFamily="34" charset="0"/>
              </a:rPr>
              <a:pPr eaLnBrk="1" hangingPunct="1"/>
              <a:t>54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altLang="it-CH">
                <a:latin typeface="Arial" pitchFamily="34" charset="0"/>
              </a:rPr>
              <a:t>Anche Del a cavallo di un codone non dà frameshift</a:t>
            </a:r>
          </a:p>
          <a:p>
            <a:pPr eaLnBrk="1" hangingPunct="1"/>
            <a:r>
              <a:rPr lang="it-IT" altLang="it-CH">
                <a:latin typeface="Arial" pitchFamily="34" charset="0"/>
              </a:rPr>
              <a:t>http://www.web-books.com/MoBio/Free/Ch7E.htm</a:t>
            </a:r>
          </a:p>
          <a:p>
            <a:pPr eaLnBrk="1" hangingPunct="1"/>
            <a:endParaRPr lang="it-IT" altLang="it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5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47F99A9A-BB69-4838-BCAB-3C9A0A4593F7}" type="slidenum">
              <a:rPr lang="it-IT" altLang="it-CH" sz="1200">
                <a:latin typeface="Arial" pitchFamily="34" charset="0"/>
              </a:rPr>
              <a:pPr eaLnBrk="1" hangingPunct="1"/>
              <a:t>55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73D5B25B-55FB-496F-BA3A-33D14A1BA4BA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56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2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D5EFE937-56F5-4F70-8E40-54C39CECFF1C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57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>
                <a:ea typeface="ＭＳ Ｐゴシック" charset="0"/>
              </a:rPr>
              <a:t>http://www.med.unibs.it/~marchesi/enzimologia/HB/last.htm</a:t>
            </a:r>
          </a:p>
        </p:txBody>
      </p:sp>
    </p:spTree>
    <p:extLst>
      <p:ext uri="{BB962C8B-B14F-4D97-AF65-F5344CB8AC3E}">
        <p14:creationId xmlns:p14="http://schemas.microsoft.com/office/powerpoint/2010/main" val="2122610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4B7E29D7-95CD-4D6B-BFF8-7A0294792136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58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0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E6875AE-0220-41BF-8A13-494CF8CB4457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60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31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DCF1AC68-A334-4E00-969A-3B92D752CBEB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61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altLang="it-CH">
                <a:latin typeface="Arial" pitchFamily="34" charset="0"/>
              </a:rPr>
              <a:t>ha maggior probabilità di riprodursi trasmettendo l'allele mutato alla generazione successiva</a:t>
            </a:r>
          </a:p>
        </p:txBody>
      </p:sp>
    </p:spTree>
    <p:extLst>
      <p:ext uri="{BB962C8B-B14F-4D97-AF65-F5344CB8AC3E}">
        <p14:creationId xmlns:p14="http://schemas.microsoft.com/office/powerpoint/2010/main" val="130755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85CC5E5-C1F4-46DB-9F8D-80EE6A1A6917}" type="slidenum">
              <a:rPr lang="it-IT" altLang="it-CH" sz="1200">
                <a:latin typeface="Arial" pitchFamily="34" charset="0"/>
              </a:rPr>
              <a:pPr eaLnBrk="1" hangingPunct="1"/>
              <a:t>62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30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E9A54670-D0B3-48B7-8DB0-6461D8C6B0A8}" type="slidenum">
              <a:rPr lang="it-IT" altLang="it-CH" sz="1200">
                <a:latin typeface="Arial" pitchFamily="34" charset="0"/>
              </a:rPr>
              <a:pPr eaLnBrk="1" hangingPunct="1"/>
              <a:t>63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4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6186B2C-4686-495C-B811-5F0B5FC87EDB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64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solidFill>
                <a:schemeClr val="bg1"/>
              </a:solidFill>
              <a:ea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06530DE-4008-4573-80D3-A6AC63180A15}" type="slidenum">
              <a:rPr lang="en-US" altLang="it-CH">
                <a:cs typeface="Arial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it-CH"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CH"/>
              <a:t>Figura 8.21B Esempio di non disgiunzione nella meiosi II.</a:t>
            </a:r>
            <a:endParaRPr lang="en-US" altLang="it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79B699E8-B4A8-4186-A417-2B005C355500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65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1DABF47-912B-4989-9A4A-A89C970AE2F7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66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5C5B3DF-4B22-4ECF-BE02-BA81C278BA71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68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>
                <a:ea typeface="ＭＳ Ｐゴシック" charset="0"/>
              </a:rPr>
              <a:t>http://it.wikipedia.org/wiki/Aflatossina</a:t>
            </a:r>
          </a:p>
          <a:p>
            <a:pPr eaLnBrk="1" hangingPunct="1">
              <a:defRPr/>
            </a:pPr>
            <a:r>
              <a:rPr lang="it-IT">
                <a:ea typeface="ＭＳ Ｐゴシック" charset="0"/>
              </a:rPr>
              <a:t>http://www.pikaia.eu/EasyNe2/Notizie/Dr_Jekyll_and_Mr_Hyde.aspx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E79B5643-89E7-415F-99D1-2B54F6587CFE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69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9106D0BE-AFB8-471D-AC30-7853E66BCC09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70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47425FA1-1EB7-456B-A337-36C662709944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71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>
                <a:ea typeface="ＭＳ Ｐゴシック" charset="0"/>
              </a:rPr>
              <a:t>Frequenza allelica nella popolazione generale?</a:t>
            </a:r>
          </a:p>
          <a:p>
            <a:pPr eaLnBrk="1" hangingPunct="1">
              <a:defRPr/>
            </a:pPr>
            <a:r>
              <a:rPr lang="it-IT">
                <a:ea typeface="ＭＳ Ｐゴシック" charset="0"/>
              </a:rPr>
              <a:t>Il fumo provoca danno ossidativo della guanina con transversione G:C&gt;T:A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b="1" dirty="0" err="1">
                <a:effectLst/>
              </a:rPr>
              <a:t>acrocentrici</a:t>
            </a:r>
            <a:r>
              <a:rPr lang="it-IT" dirty="0">
                <a:effectLst/>
              </a:rPr>
              <a:t>: centromero in posizione </a:t>
            </a:r>
            <a:r>
              <a:rPr lang="it-IT" dirty="0" err="1">
                <a:effectLst/>
              </a:rPr>
              <a:t>subterminale</a:t>
            </a:r>
            <a:r>
              <a:rPr lang="it-IT" dirty="0">
                <a:effectLst/>
              </a:rPr>
              <a:t> (in prossimità di una delle estremità).</a:t>
            </a:r>
          </a:p>
          <a:p>
            <a:pPr rtl="0"/>
            <a:r>
              <a:rPr lang="it-IT" b="1" dirty="0" err="1">
                <a:effectLst/>
              </a:rPr>
              <a:t>telocentrici</a:t>
            </a:r>
            <a:r>
              <a:rPr lang="it-IT" dirty="0">
                <a:effectLst/>
              </a:rPr>
              <a:t>: centromero in posizione terminale.</a:t>
            </a:r>
          </a:p>
          <a:p>
            <a:pPr rtl="0"/>
            <a:r>
              <a:rPr lang="it-IT" b="1" dirty="0" err="1">
                <a:effectLst/>
              </a:rPr>
              <a:t>submetacentrici</a:t>
            </a:r>
            <a:r>
              <a:rPr lang="it-IT" dirty="0">
                <a:effectLst/>
              </a:rPr>
              <a:t>: centromero in posizione </a:t>
            </a:r>
            <a:r>
              <a:rPr lang="it-IT" dirty="0" err="1">
                <a:effectLst/>
              </a:rPr>
              <a:t>submediana</a:t>
            </a:r>
            <a:r>
              <a:rPr lang="it-IT" dirty="0">
                <a:effectLst/>
              </a:rPr>
              <a:t> (spostato verso una delle due estremità).</a:t>
            </a:r>
          </a:p>
          <a:p>
            <a:pPr rtl="0"/>
            <a:r>
              <a:rPr lang="it-IT" b="1" dirty="0">
                <a:effectLst/>
              </a:rPr>
              <a:t>metacentrici</a:t>
            </a:r>
            <a:r>
              <a:rPr lang="it-IT" dirty="0">
                <a:effectLst/>
              </a:rPr>
              <a:t>: centromero in posizione mediana</a:t>
            </a: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1446-8F7D-43B8-AF8D-21A63D4FD48E}" type="slidenum">
              <a:rPr lang="it-CH" smtClean="0"/>
              <a:t>25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3691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16565-AA17-4C7D-9AF0-C537AB076563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err="1">
                <a:latin typeface="Times New Roman" pitchFamily="18" charset="0"/>
                <a:ea typeface="ＭＳ Ｐゴシック" pitchFamily="34" charset="-128"/>
              </a:rPr>
              <a:t>eSERCIZIO</a:t>
            </a:r>
            <a:endParaRPr lang="it-IT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7EA867C-2E5E-4B91-A4F5-4B726DFAB237}" type="slidenum">
              <a:rPr lang="it-IT" altLang="it-CH" sz="1200">
                <a:latin typeface="Arial" pitchFamily="34" charset="0"/>
              </a:rPr>
              <a:pPr eaLnBrk="1" hangingPunct="1"/>
              <a:t>45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2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299F7BA-EB24-4642-8F07-B59ED555A30B}" type="slidenum">
              <a:rPr lang="it-IT" altLang="it-CH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47</a:t>
            </a:fld>
            <a:endParaRPr lang="it-IT" altLang="it-CH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solidFill>
                <a:schemeClr val="bg1"/>
              </a:solidFill>
              <a:ea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8F562EF-B3B5-4DFD-9E4F-D58302DF87FE}" type="slidenum">
              <a:rPr lang="it-IT" altLang="it-CH" sz="1200">
                <a:latin typeface="Arial" pitchFamily="34" charset="0"/>
              </a:rPr>
              <a:pPr eaLnBrk="1" hangingPunct="1"/>
              <a:t>51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>
                <a:ea typeface="ＭＳ Ｐゴシック" charset="0"/>
              </a:rPr>
              <a:t>http://molo.concord.org/database/activities/102.html</a:t>
            </a:r>
          </a:p>
        </p:txBody>
      </p:sp>
    </p:spTree>
    <p:extLst>
      <p:ext uri="{BB962C8B-B14F-4D97-AF65-F5344CB8AC3E}">
        <p14:creationId xmlns:p14="http://schemas.microsoft.com/office/powerpoint/2010/main" val="8684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E0CB9E0-F59F-4B47-8235-1CB406D73B6D}" type="slidenum">
              <a:rPr lang="it-IT" altLang="it-CH" sz="1200">
                <a:latin typeface="Arial" pitchFamily="34" charset="0"/>
              </a:rPr>
              <a:pPr eaLnBrk="1" hangingPunct="1"/>
              <a:t>52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>
                <a:ea typeface="ＭＳ Ｐゴシック" charset="0"/>
              </a:rPr>
              <a:t>http://molo.concord.org/database/activities/102.html</a:t>
            </a:r>
          </a:p>
        </p:txBody>
      </p:sp>
    </p:spTree>
    <p:extLst>
      <p:ext uri="{BB962C8B-B14F-4D97-AF65-F5344CB8AC3E}">
        <p14:creationId xmlns:p14="http://schemas.microsoft.com/office/powerpoint/2010/main" val="116328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0F19406-830F-42C4-880C-AA6B829F50CA}" type="slidenum">
              <a:rPr lang="it-IT" altLang="it-CH" sz="1200">
                <a:latin typeface="Arial" pitchFamily="34" charset="0"/>
              </a:rPr>
              <a:pPr eaLnBrk="1" hangingPunct="1"/>
              <a:t>53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9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52519-BE88-4620-88BB-E62338897DC2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1497-806C-44AD-BE7C-C76564824CB4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8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5B7A6-BC13-4054-81DF-92697488F1CA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8133A-3AB0-4C88-98E1-BD85F53FD991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3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CE5D0-A4CE-4528-BA34-6A84DB298C7A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35CC8-0E36-4340-962A-2BBA52133C7B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4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D0DF8-7016-461C-B936-87B0D1747067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3EBE9-D3DC-4358-930E-A5FDE982A5BA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5FE6A-C0FB-46FA-BEDA-90C2FDCF78C9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6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43B98-D5F1-4733-BF66-7805421D3A70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5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FAA0B-515C-40EA-A9B7-EEA7CD79B9E6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763C9-77FB-46AF-8166-2600932ADFF0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0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16310-D582-4A8B-8B4B-8D674F530773}" type="slidenum">
              <a:rPr lang="it-IT" altLang="it-CH">
                <a:solidFill>
                  <a:srgbClr val="FFFFFF"/>
                </a:solidFill>
              </a:rPr>
              <a:pPr/>
              <a:t>‹N›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42EBC-128C-4012-8BE9-E7A06D726508}" type="slidenum">
              <a:rPr lang="it-IT" altLang="it-CH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CH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378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hyperlink" Target="file:///D:\..\..\Program%20Files\TurningPoint\2003\Questio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hyperlink" Target="file:///D:\..\..\Program%20Files\TurningPoint\2003\Question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hyperlink" Target="file:///\\localhost\..\..\Program%20Files\TurningPoint\2003\Questions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/url?sa=i&amp;rct=j&amp;q=&amp;esrc=s&amp;source=images&amp;cd=&amp;cad=rja&amp;uact=8&amp;ved=2ahUKEwiRkqK7ncfeAhVEZVAKHVqmAEcQjRx6BAgBEAU&amp;url=https://sites.google.com/site/mutazionigenetiche/mutazioni-geniche&amp;psig=AOvVaw37msJOcyM6jhmPW8qUCM9S&amp;ust=15418501164801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/url?sa=i&amp;rct=j&amp;q=&amp;esrc=s&amp;source=images&amp;cd=&amp;cad=rja&amp;uact=8&amp;ved=2ahUKEwiRkqK7ncfeAhVEZVAKHVqmAEcQjRx6BAgBEAU&amp;url=https://sites.google.com/site/mutazionigenetiche/mutazioni-geniche&amp;psig=AOvVaw37msJOcyM6jhmPW8qUCM9S&amp;ust=154185011648010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MUTAZIONI GENICHE, CROMOSOMICHE E GENOMICHE</a:t>
            </a:r>
          </a:p>
        </p:txBody>
      </p:sp>
    </p:spTree>
    <p:extLst>
      <p:ext uri="{BB962C8B-B14F-4D97-AF65-F5344CB8AC3E}">
        <p14:creationId xmlns:p14="http://schemas.microsoft.com/office/powerpoint/2010/main" val="178268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CH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82947" name="Picture 4" descr="08_21aNondisjunctionMI_3-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0975"/>
            <a:ext cx="7488237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1077913" y="876300"/>
            <a:ext cx="25034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>
                <a:latin typeface="Arial" charset="0"/>
                <a:cs typeface="Arial" charset="0"/>
              </a:rPr>
              <a:t>Non disgiunzione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>
                <a:latin typeface="Arial" charset="0"/>
                <a:cs typeface="Arial" charset="0"/>
              </a:rPr>
              <a:t>nella meiosi </a:t>
            </a:r>
            <a:r>
              <a:rPr lang="en-US" altLang="it-CH" sz="2400" b="1">
                <a:latin typeface="Times" pitchFamily="18" charset="0"/>
                <a:cs typeface="Arial" charset="0"/>
              </a:rPr>
              <a:t>I</a:t>
            </a:r>
            <a:endParaRPr lang="en-US" altLang="it-CH" sz="2400" b="1">
              <a:latin typeface="Arial" charset="0"/>
              <a:cs typeface="Arial" charset="0"/>
            </a:endParaRPr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3098800" y="1319213"/>
            <a:ext cx="14890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1317625" y="2763838"/>
            <a:ext cx="1538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>
                <a:latin typeface="Arial" charset="0"/>
                <a:cs typeface="Arial" charset="0"/>
              </a:rPr>
              <a:t>Meiosi II</a:t>
            </a:r>
            <a:br>
              <a:rPr lang="en-US" altLang="it-CH" sz="2400" b="1">
                <a:latin typeface="Arial" charset="0"/>
                <a:cs typeface="Arial" charset="0"/>
              </a:rPr>
            </a:br>
            <a:r>
              <a:rPr lang="en-US" altLang="it-CH" sz="2400" b="1">
                <a:latin typeface="Arial" charset="0"/>
                <a:cs typeface="Arial" charset="0"/>
              </a:rPr>
              <a:t>normale</a:t>
            </a: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2813050" y="5327650"/>
            <a:ext cx="946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 i="1">
                <a:latin typeface="Arial" charset="0"/>
                <a:cs typeface="Arial" charset="0"/>
              </a:rPr>
              <a:t>n</a:t>
            </a:r>
            <a:r>
              <a:rPr lang="en-US" altLang="it-CH" sz="2400" b="1">
                <a:latin typeface="Arial" charset="0"/>
                <a:cs typeface="Arial" charset="0"/>
              </a:rPr>
              <a:t> + 1</a:t>
            </a: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1325563" y="4618038"/>
            <a:ext cx="13446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>
                <a:latin typeface="Arial" charset="0"/>
                <a:cs typeface="Arial" charset="0"/>
              </a:rPr>
              <a:t>Gameti</a:t>
            </a:r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3260725" y="5768975"/>
            <a:ext cx="37655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>
                <a:latin typeface="Arial" charset="0"/>
                <a:cs typeface="Arial" charset="0"/>
              </a:rPr>
              <a:t>Numero di cromosomi</a:t>
            </a:r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4029075" y="5327650"/>
            <a:ext cx="946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 i="1">
                <a:latin typeface="Arial" charset="0"/>
                <a:cs typeface="Arial" charset="0"/>
              </a:rPr>
              <a:t>n</a:t>
            </a:r>
            <a:r>
              <a:rPr lang="en-US" altLang="it-CH" sz="2400" b="1">
                <a:latin typeface="Arial" charset="0"/>
                <a:cs typeface="Arial" charset="0"/>
              </a:rPr>
              <a:t> + 1</a:t>
            </a:r>
          </a:p>
        </p:txBody>
      </p:sp>
      <p:sp>
        <p:nvSpPr>
          <p:cNvPr id="82955" name="Text Box 12"/>
          <p:cNvSpPr txBox="1">
            <a:spLocks noChangeArrowheads="1"/>
          </p:cNvSpPr>
          <p:nvPr/>
        </p:nvSpPr>
        <p:spPr bwMode="auto">
          <a:xfrm>
            <a:off x="5229225" y="5327650"/>
            <a:ext cx="946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 i="1">
                <a:latin typeface="Arial" charset="0"/>
                <a:cs typeface="Arial" charset="0"/>
              </a:rPr>
              <a:t>n</a:t>
            </a:r>
            <a:r>
              <a:rPr lang="en-US" altLang="it-CH" sz="2400" b="1">
                <a:latin typeface="Arial" charset="0"/>
                <a:cs typeface="Arial" charset="0"/>
              </a:rPr>
              <a:t> – 1</a:t>
            </a:r>
          </a:p>
        </p:txBody>
      </p:sp>
      <p:sp>
        <p:nvSpPr>
          <p:cNvPr id="82956" name="Text Box 13"/>
          <p:cNvSpPr txBox="1">
            <a:spLocks noChangeArrowheads="1"/>
          </p:cNvSpPr>
          <p:nvPr/>
        </p:nvSpPr>
        <p:spPr bwMode="auto">
          <a:xfrm>
            <a:off x="6419850" y="5327650"/>
            <a:ext cx="946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CH" sz="2400" b="1" i="1">
                <a:latin typeface="Arial" charset="0"/>
                <a:cs typeface="Arial" charset="0"/>
              </a:rPr>
              <a:t>n</a:t>
            </a:r>
            <a:r>
              <a:rPr lang="en-US" altLang="it-CH" sz="2400" b="1">
                <a:latin typeface="Arial" charset="0"/>
                <a:cs typeface="Arial" charset="0"/>
              </a:rPr>
              <a:t> – 1</a:t>
            </a:r>
          </a:p>
        </p:txBody>
      </p:sp>
      <p:sp>
        <p:nvSpPr>
          <p:cNvPr id="82957" name="Slide Number Placeholder 1"/>
          <p:cNvSpPr txBox="1">
            <a:spLocks noGrp="1"/>
          </p:cNvSpPr>
          <p:nvPr/>
        </p:nvSpPr>
        <p:spPr bwMode="auto">
          <a:xfrm>
            <a:off x="6819900" y="6562725"/>
            <a:ext cx="2133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844F7F6-8ADF-4C05-A15D-F1D9AE07E545}" type="slidenum">
              <a:rPr lang="it-IT" altLang="it-CH" sz="1200" b="1">
                <a:solidFill>
                  <a:srgbClr val="0060AF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it-IT" altLang="it-CH" sz="1200" b="1">
              <a:solidFill>
                <a:srgbClr val="0060A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3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CH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86019" name="Group 1"/>
          <p:cNvGrpSpPr>
            <a:grpSpLocks/>
          </p:cNvGrpSpPr>
          <p:nvPr/>
        </p:nvGrpSpPr>
        <p:grpSpPr bwMode="auto">
          <a:xfrm>
            <a:off x="779463" y="180975"/>
            <a:ext cx="7535862" cy="6218238"/>
            <a:chOff x="779529" y="180975"/>
            <a:chExt cx="7535796" cy="6591300"/>
          </a:xfrm>
        </p:grpSpPr>
        <p:pic>
          <p:nvPicPr>
            <p:cNvPr id="86021" name="Picture 4" descr="08_21bNondisjunctionMII_3-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80975"/>
              <a:ext cx="7488237" cy="659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2" name="Text Box 5"/>
            <p:cNvSpPr txBox="1">
              <a:spLocks noChangeArrowheads="1"/>
            </p:cNvSpPr>
            <p:nvPr/>
          </p:nvSpPr>
          <p:spPr bwMode="auto">
            <a:xfrm>
              <a:off x="779529" y="2909888"/>
              <a:ext cx="2503488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>
                  <a:latin typeface="Arial" charset="0"/>
                  <a:cs typeface="Arial" charset="0"/>
                </a:rPr>
                <a:t>Non disgiunzione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>
                  <a:latin typeface="Arial" charset="0"/>
                  <a:cs typeface="Arial" charset="0"/>
                </a:rPr>
                <a:t>nella meiosi </a:t>
              </a:r>
              <a:r>
                <a:rPr lang="en-US" altLang="it-CH" sz="2400" b="1">
                  <a:latin typeface="Times" pitchFamily="18" charset="0"/>
                  <a:cs typeface="Arial" charset="0"/>
                </a:rPr>
                <a:t>II</a:t>
              </a:r>
              <a:endParaRPr lang="en-US" altLang="it-CH" sz="2400" b="1">
                <a:latin typeface="Arial" charset="0"/>
                <a:cs typeface="Arial" charset="0"/>
              </a:endParaRPr>
            </a:p>
          </p:txBody>
        </p:sp>
        <p:sp>
          <p:nvSpPr>
            <p:cNvPr id="86023" name="Text Box 6"/>
            <p:cNvSpPr txBox="1">
              <a:spLocks noChangeArrowheads="1"/>
            </p:cNvSpPr>
            <p:nvPr/>
          </p:nvSpPr>
          <p:spPr bwMode="auto">
            <a:xfrm>
              <a:off x="1090613" y="917575"/>
              <a:ext cx="1538287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>
                  <a:latin typeface="Arial" charset="0"/>
                  <a:cs typeface="Arial" charset="0"/>
                </a:rPr>
                <a:t>Meiosi I</a:t>
              </a:r>
              <a:br>
                <a:rPr lang="en-US" altLang="it-CH" sz="2400" b="1">
                  <a:latin typeface="Arial" charset="0"/>
                  <a:cs typeface="Arial" charset="0"/>
                </a:rPr>
              </a:br>
              <a:r>
                <a:rPr lang="en-US" altLang="it-CH" sz="2400" b="1">
                  <a:latin typeface="Arial" charset="0"/>
                  <a:cs typeface="Arial" charset="0"/>
                </a:rPr>
                <a:t>normale</a:t>
              </a:r>
            </a:p>
          </p:txBody>
        </p:sp>
        <p:sp>
          <p:nvSpPr>
            <p:cNvPr id="86024" name="Text Box 7"/>
            <p:cNvSpPr txBox="1">
              <a:spLocks noChangeArrowheads="1"/>
            </p:cNvSpPr>
            <p:nvPr/>
          </p:nvSpPr>
          <p:spPr bwMode="auto">
            <a:xfrm>
              <a:off x="1092200" y="4889500"/>
              <a:ext cx="13446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>
                  <a:latin typeface="Arial" charset="0"/>
                  <a:cs typeface="Arial" charset="0"/>
                </a:rPr>
                <a:t>Gameti</a:t>
              </a:r>
            </a:p>
          </p:txBody>
        </p:sp>
        <p:sp>
          <p:nvSpPr>
            <p:cNvPr id="86025" name="Text Box 8"/>
            <p:cNvSpPr txBox="1">
              <a:spLocks noChangeArrowheads="1"/>
            </p:cNvSpPr>
            <p:nvPr/>
          </p:nvSpPr>
          <p:spPr bwMode="auto">
            <a:xfrm>
              <a:off x="3565525" y="6107113"/>
              <a:ext cx="37655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>
                  <a:latin typeface="Arial" charset="0"/>
                  <a:cs typeface="Arial" charset="0"/>
                </a:rPr>
                <a:t>Numero di cromosomi</a:t>
              </a:r>
            </a:p>
          </p:txBody>
        </p:sp>
        <p:sp>
          <p:nvSpPr>
            <p:cNvPr id="86026" name="Text Box 9"/>
            <p:cNvSpPr txBox="1">
              <a:spLocks noChangeArrowheads="1"/>
            </p:cNvSpPr>
            <p:nvPr/>
          </p:nvSpPr>
          <p:spPr bwMode="auto">
            <a:xfrm>
              <a:off x="3119438" y="5643563"/>
              <a:ext cx="9461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 i="1">
                  <a:latin typeface="Arial" charset="0"/>
                  <a:cs typeface="Arial" charset="0"/>
                </a:rPr>
                <a:t>n</a:t>
              </a:r>
              <a:r>
                <a:rPr lang="en-US" altLang="it-CH" sz="2400" b="1">
                  <a:latin typeface="Arial" charset="0"/>
                  <a:cs typeface="Arial" charset="0"/>
                </a:rPr>
                <a:t> + 1</a:t>
              </a:r>
            </a:p>
          </p:txBody>
        </p:sp>
        <p:sp>
          <p:nvSpPr>
            <p:cNvPr id="86027" name="Text Box 10"/>
            <p:cNvSpPr txBox="1">
              <a:spLocks noChangeArrowheads="1"/>
            </p:cNvSpPr>
            <p:nvPr/>
          </p:nvSpPr>
          <p:spPr bwMode="auto">
            <a:xfrm>
              <a:off x="4319588" y="5643563"/>
              <a:ext cx="9461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 i="1">
                  <a:latin typeface="Arial" charset="0"/>
                  <a:cs typeface="Arial" charset="0"/>
                </a:rPr>
                <a:t>n</a:t>
              </a:r>
              <a:r>
                <a:rPr lang="en-US" altLang="it-CH" sz="2400" b="1">
                  <a:latin typeface="Arial" charset="0"/>
                  <a:cs typeface="Arial" charset="0"/>
                </a:rPr>
                <a:t> – 1</a:t>
              </a:r>
            </a:p>
          </p:txBody>
        </p:sp>
        <p:sp>
          <p:nvSpPr>
            <p:cNvPr id="86028" name="Text Box 11"/>
            <p:cNvSpPr txBox="1">
              <a:spLocks noChangeArrowheads="1"/>
            </p:cNvSpPr>
            <p:nvPr/>
          </p:nvSpPr>
          <p:spPr bwMode="auto">
            <a:xfrm>
              <a:off x="5554663" y="5643563"/>
              <a:ext cx="9461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 i="1">
                  <a:latin typeface="Arial" charset="0"/>
                  <a:cs typeface="Arial" charset="0"/>
                </a:rPr>
                <a:t>n</a:t>
              </a:r>
              <a:endParaRPr lang="en-US" altLang="it-CH" sz="2400" b="1">
                <a:latin typeface="Arial" charset="0"/>
                <a:cs typeface="Arial" charset="0"/>
              </a:endParaRPr>
            </a:p>
          </p:txBody>
        </p:sp>
        <p:sp>
          <p:nvSpPr>
            <p:cNvPr id="86029" name="Text Box 12"/>
            <p:cNvSpPr txBox="1">
              <a:spLocks noChangeArrowheads="1"/>
            </p:cNvSpPr>
            <p:nvPr/>
          </p:nvSpPr>
          <p:spPr bwMode="auto">
            <a:xfrm>
              <a:off x="6767513" y="5640388"/>
              <a:ext cx="9461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it-CH" sz="2400" b="1" i="1">
                  <a:latin typeface="Arial" charset="0"/>
                  <a:cs typeface="Arial" charset="0"/>
                </a:rPr>
                <a:t>n</a:t>
              </a:r>
              <a:endParaRPr lang="en-US" altLang="it-CH" sz="2400" b="1">
                <a:latin typeface="Arial" charset="0"/>
                <a:cs typeface="Arial" charset="0"/>
              </a:endParaRPr>
            </a:p>
          </p:txBody>
        </p:sp>
      </p:grpSp>
      <p:sp>
        <p:nvSpPr>
          <p:cNvPr id="86020" name="Slide Number Placeholder 2"/>
          <p:cNvSpPr txBox="1">
            <a:spLocks noGrp="1"/>
          </p:cNvSpPr>
          <p:nvPr/>
        </p:nvSpPr>
        <p:spPr bwMode="auto">
          <a:xfrm>
            <a:off x="6819900" y="6562725"/>
            <a:ext cx="2133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B7F46D-0E1B-4A1B-AA10-7547C8D0BC5D}" type="slidenum">
              <a:rPr lang="it-IT" altLang="it-CH" sz="1200" b="1">
                <a:solidFill>
                  <a:srgbClr val="0060AF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it-IT" altLang="it-CH" sz="1200" b="1">
              <a:solidFill>
                <a:srgbClr val="0060A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66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09DD9-09C1-4987-AFB4-B7B123E6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TIPI DI ANEUPLOIDIE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A29707-D14A-4725-B0FD-D51D170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12</a:t>
            </a:fld>
            <a:endParaRPr lang="it-IT" altLang="it-CH">
              <a:solidFill>
                <a:srgbClr val="FFFFFF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4078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52425"/>
            <a:ext cx="84867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rnice 3"/>
          <p:cNvSpPr/>
          <p:nvPr/>
        </p:nvSpPr>
        <p:spPr>
          <a:xfrm>
            <a:off x="971600" y="1484784"/>
            <a:ext cx="3816424" cy="504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ornice 5"/>
          <p:cNvSpPr/>
          <p:nvPr/>
        </p:nvSpPr>
        <p:spPr>
          <a:xfrm>
            <a:off x="1043608" y="3789040"/>
            <a:ext cx="5328592" cy="504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66750"/>
            <a:ext cx="82772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20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6627068" cy="68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4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16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5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2" y="2564904"/>
            <a:ext cx="7260376" cy="110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3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90979" cy="531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21 trisomy - Down syndr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3" y="2132856"/>
            <a:ext cx="29111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8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08238"/>
            <a:ext cx="8799235" cy="531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8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12" y="-9793"/>
            <a:ext cx="6471364" cy="839755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DD6FAC-D5F6-4815-9F0C-448F6626D2EF}"/>
              </a:ext>
            </a:extLst>
          </p:cNvPr>
          <p:cNvSpPr/>
          <p:nvPr/>
        </p:nvSpPr>
        <p:spPr>
          <a:xfrm>
            <a:off x="2051720" y="3645024"/>
            <a:ext cx="5184576" cy="2952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5702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6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270"/>
            <a:ext cx="8280920" cy="62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3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071"/>
            <a:ext cx="7488832" cy="64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67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Cause sindrome di Down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Non disgiunzione meiotica</a:t>
            </a:r>
          </a:p>
          <a:p>
            <a:r>
              <a:rPr lang="it-CH" dirty="0"/>
              <a:t>Traslocazione</a:t>
            </a:r>
          </a:p>
          <a:p>
            <a:r>
              <a:rPr lang="it-CH" dirty="0"/>
              <a:t>Non disgiunzione mitotica</a:t>
            </a: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23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088"/>
            <a:ext cx="8352927" cy="62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67744" y="3083085"/>
            <a:ext cx="665553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CasellaDiTesto 3"/>
          <p:cNvSpPr txBox="1"/>
          <p:nvPr/>
        </p:nvSpPr>
        <p:spPr>
          <a:xfrm>
            <a:off x="2167965" y="3083085"/>
            <a:ext cx="7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solidFill>
                  <a:schemeClr val="bg1"/>
                </a:solidFill>
              </a:rPr>
              <a:t>Il </a:t>
            </a:r>
            <a:r>
              <a:rPr lang="it-CH" sz="1600" dirty="0">
                <a:solidFill>
                  <a:schemeClr val="bg1"/>
                </a:solidFill>
              </a:rPr>
              <a:t>3%</a:t>
            </a:r>
            <a:endParaRPr lang="it-CH" sz="1600" dirty="0"/>
          </a:p>
        </p:txBody>
      </p:sp>
    </p:spTree>
    <p:extLst>
      <p:ext uri="{BB962C8B-B14F-4D97-AF65-F5344CB8AC3E}">
        <p14:creationId xmlns:p14="http://schemas.microsoft.com/office/powerpoint/2010/main" val="50177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297"/>
            <a:ext cx="7056784" cy="65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37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4838"/>
            <a:ext cx="74390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81050"/>
            <a:ext cx="76295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5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28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674777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6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4" y="188640"/>
            <a:ext cx="8697044" cy="64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32040" y="11247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1/15000 nati vivi</a:t>
            </a:r>
          </a:p>
        </p:txBody>
      </p:sp>
    </p:spTree>
    <p:extLst>
      <p:ext uri="{BB962C8B-B14F-4D97-AF65-F5344CB8AC3E}">
        <p14:creationId xmlns:p14="http://schemas.microsoft.com/office/powerpoint/2010/main" val="22656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12" y="-9793"/>
            <a:ext cx="6471364" cy="83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88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4272" b="3009"/>
          <a:stretch/>
        </p:blipFill>
        <p:spPr bwMode="auto">
          <a:xfrm>
            <a:off x="179512" y="188640"/>
            <a:ext cx="8389256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36296" y="41490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1/6000 1/8000 nati vivi</a:t>
            </a:r>
          </a:p>
        </p:txBody>
      </p:sp>
    </p:spTree>
    <p:extLst>
      <p:ext uri="{BB962C8B-B14F-4D97-AF65-F5344CB8AC3E}">
        <p14:creationId xmlns:p14="http://schemas.microsoft.com/office/powerpoint/2010/main" val="192319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SINTESI ANEUPLOIDIE AUTOSOMICHE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CH" sz="1600" b="1" dirty="0"/>
              <a:t>La monosomia </a:t>
            </a:r>
            <a:r>
              <a:rPr lang="it-CH" sz="1600" b="1" dirty="0" err="1"/>
              <a:t>autosomica</a:t>
            </a:r>
            <a:endParaRPr lang="it-CH" sz="1600" b="1" dirty="0"/>
          </a:p>
          <a:p>
            <a:r>
              <a:rPr lang="it-CH" sz="1600" dirty="0"/>
              <a:t>è una condizione letale, molto rara</a:t>
            </a:r>
          </a:p>
          <a:p>
            <a:r>
              <a:rPr lang="it-CH" sz="1600" dirty="0"/>
              <a:t>aborti spontanei e nei nati vivi</a:t>
            </a:r>
          </a:p>
          <a:p>
            <a:pPr marL="0" indent="0">
              <a:buNone/>
            </a:pPr>
            <a:endParaRPr lang="it-CH" sz="1600" dirty="0"/>
          </a:p>
          <a:p>
            <a:pPr>
              <a:buNone/>
            </a:pPr>
            <a:r>
              <a:rPr lang="it-CH" sz="1600" b="1" dirty="0"/>
              <a:t>Le trisomie autosomiche</a:t>
            </a:r>
          </a:p>
          <a:p>
            <a:r>
              <a:rPr lang="it-CH" sz="1600" dirty="0"/>
              <a:t>Condizione relativamente comune, generalmente letale, ma compatibile con diversi gradi di sviluppo.</a:t>
            </a:r>
          </a:p>
          <a:p>
            <a:r>
              <a:rPr lang="it-CH" sz="1600" dirty="0"/>
              <a:t>50% di tutti i casi di anomalie cromosomiche riscontrabili nei feti abortiti spontaneamente</a:t>
            </a:r>
          </a:p>
          <a:p>
            <a:r>
              <a:rPr lang="it-CH" sz="1600" dirty="0"/>
              <a:t>Solo poche trisomie possono riscontrarsi nei nati vivi</a:t>
            </a:r>
          </a:p>
          <a:p>
            <a:r>
              <a:rPr lang="it-CH" sz="1600" dirty="0"/>
              <a:t>La trisomia del cromosoma 21 è l’unica che permette il raggiungimento dell’età adulta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9592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6015935" cy="125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0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232870" cy="676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3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103071" cy="639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56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3" y="188640"/>
            <a:ext cx="92632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1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231427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385888"/>
            <a:ext cx="85629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25400">
            <a:solidFill>
              <a:srgbClr val="478C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C741B-3561-458D-8845-A932D4040A76}" type="slidenum">
              <a:rPr lang="it-IT"/>
              <a:pPr>
                <a:defRPr/>
              </a:pPr>
              <a:t>36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772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SINTESI ANEUPLOIDIE DEI CROMOSOMI SESSUALI</a:t>
            </a:r>
            <a:br>
              <a:rPr lang="it-CH" dirty="0"/>
            </a:b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sz="2000" dirty="0"/>
              <a:t>Più comuni di quelle </a:t>
            </a:r>
            <a:r>
              <a:rPr lang="it-CH" sz="2000" dirty="0" err="1"/>
              <a:t>autosomiche</a:t>
            </a:r>
            <a:r>
              <a:rPr lang="it-CH" sz="2000" dirty="0"/>
              <a:t> (1/400 nei maschi; 1/650 nelle femmine).</a:t>
            </a:r>
          </a:p>
          <a:p>
            <a:r>
              <a:rPr lang="it-CH" sz="2000" dirty="0"/>
              <a:t>Monosomia di X compatibile con la vita (contrariamente alle monosomie </a:t>
            </a:r>
            <a:r>
              <a:rPr lang="it-CH" sz="2000" dirty="0" err="1"/>
              <a:t>autosomiche</a:t>
            </a:r>
            <a:r>
              <a:rPr lang="it-CH" sz="2000" dirty="0"/>
              <a:t>).</a:t>
            </a:r>
          </a:p>
          <a:p>
            <a:r>
              <a:rPr lang="it-CH" sz="2000" dirty="0"/>
              <a:t>Monosomia Y sempre letale</a:t>
            </a:r>
          </a:p>
        </p:txBody>
      </p:sp>
    </p:spTree>
    <p:extLst>
      <p:ext uri="{BB962C8B-B14F-4D97-AF65-F5344CB8AC3E}">
        <p14:creationId xmlns:p14="http://schemas.microsoft.com/office/powerpoint/2010/main" val="19609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4EACEE-88A1-4962-9093-D28BA4623449}"/>
              </a:ext>
            </a:extLst>
          </p:cNvPr>
          <p:cNvSpPr txBox="1"/>
          <p:nvPr/>
        </p:nvSpPr>
        <p:spPr>
          <a:xfrm>
            <a:off x="683568" y="2708920"/>
            <a:ext cx="748883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Poliploidie</a:t>
            </a:r>
          </a:p>
        </p:txBody>
      </p:sp>
    </p:spTree>
    <p:extLst>
      <p:ext uri="{BB962C8B-B14F-4D97-AF65-F5344CB8AC3E}">
        <p14:creationId xmlns:p14="http://schemas.microsoft.com/office/powerpoint/2010/main" val="2426430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1AAC7-22C8-4CD8-A27C-C9EF044D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32EBA6-ECEE-4B92-B8CE-EDA51EE3341D}"/>
              </a:ext>
            </a:extLst>
          </p:cNvPr>
          <p:cNvSpPr/>
          <p:nvPr/>
        </p:nvSpPr>
        <p:spPr>
          <a:xfrm>
            <a:off x="1331640" y="702832"/>
            <a:ext cx="5904656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D54FF0-02A9-47B8-B063-53DFF717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12647"/>
            <a:ext cx="4464496" cy="50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8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F2A1FF-1C47-4F94-B578-42238F6F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32448" cy="30243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288E90-D729-4541-9052-5B6B0F7A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74" y="1276653"/>
            <a:ext cx="4248472" cy="38726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ABF7A7-44A5-4AE8-8046-63FAB0221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" y="3402538"/>
            <a:ext cx="4442725" cy="33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05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6CAD3-AAB6-484F-B5F3-8AD320D6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D1D06CE-B2B7-4553-B02D-3B199982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B98-D5F1-4733-BF66-7805421D3A70}" type="slidenum">
              <a:rPr lang="it-IT" altLang="it-CH" smtClean="0">
                <a:solidFill>
                  <a:srgbClr val="FFFFFF"/>
                </a:solidFill>
              </a:rPr>
              <a:pPr/>
              <a:t>40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781B3E-4731-4034-8E14-B34A1CCC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2100"/>
            <a:ext cx="7725067" cy="5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33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88FDE-1E58-4189-BC53-B64E624D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ED5525F-82F8-48F3-8222-A5916E0E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3B98-D5F1-4733-BF66-7805421D3A70}" type="slidenum">
              <a:rPr lang="it-IT" altLang="it-CH" smtClean="0">
                <a:solidFill>
                  <a:srgbClr val="FFFFFF"/>
                </a:solidFill>
              </a:rPr>
              <a:pPr/>
              <a:t>41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3810C0-61B8-464E-8655-61880E470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7973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3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09DD9-09C1-4987-AFB4-B7B123E6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CAUSE POLIPLOIDIE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1B194-9AA4-4F4F-8EE2-17DD2C96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0425"/>
            <a:ext cx="8229600" cy="4114800"/>
          </a:xfrm>
        </p:spPr>
        <p:txBody>
          <a:bodyPr/>
          <a:lstStyle/>
          <a:p>
            <a:r>
              <a:rPr lang="it-CH" dirty="0"/>
              <a:t>Errori processo meiosi</a:t>
            </a:r>
          </a:p>
          <a:p>
            <a:r>
              <a:rPr lang="it-CH" dirty="0"/>
              <a:t>Errori nel processo di fecondazione</a:t>
            </a:r>
          </a:p>
          <a:p>
            <a:r>
              <a:rPr lang="it-CH" dirty="0"/>
              <a:t>(Errori mitosi)</a:t>
            </a:r>
          </a:p>
          <a:p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A29707-D14A-4725-B0FD-D51D170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42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71600"/>
          </a:xfrm>
        </p:spPr>
        <p:txBody>
          <a:bodyPr/>
          <a:lstStyle/>
          <a:p>
            <a:r>
              <a:rPr lang="it-CH" dirty="0">
                <a:solidFill>
                  <a:srgbClr val="FFFF00"/>
                </a:solidFill>
              </a:rPr>
              <a:t>MUTAZIONI CROMOSOMICHE</a:t>
            </a:r>
          </a:p>
        </p:txBody>
      </p:sp>
    </p:spTree>
    <p:extLst>
      <p:ext uri="{BB962C8B-B14F-4D97-AF65-F5344CB8AC3E}">
        <p14:creationId xmlns:p14="http://schemas.microsoft.com/office/powerpoint/2010/main" val="1457048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AA0B-515C-40EA-A9B7-EEA7CD79B9E6}" type="slidenum">
              <a:rPr lang="it-IT" altLang="it-CH" smtClean="0">
                <a:solidFill>
                  <a:srgbClr val="FFFFFF"/>
                </a:solidFill>
              </a:rPr>
              <a:pPr/>
              <a:t>44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8096"/>
            <a:ext cx="9309159" cy="53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50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E181BD0-0DE6-4D88-A06A-F506C5648E0A}" type="slidenum">
              <a:rPr lang="it-IT" altLang="it-CH" sz="1400">
                <a:latin typeface="Arial" pitchFamily="34" charset="0"/>
              </a:rPr>
              <a:pPr eaLnBrk="1" hangingPunct="1"/>
              <a:t>45</a:t>
            </a:fld>
            <a:endParaRPr lang="it-IT" altLang="it-CH" sz="1400">
              <a:latin typeface="Arial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5888"/>
            <a:ext cx="8928992" cy="1143000"/>
          </a:xfrm>
        </p:spPr>
        <p:txBody>
          <a:bodyPr/>
          <a:lstStyle/>
          <a:p>
            <a:pPr eaLnBrk="1" hangingPunct="1"/>
            <a:r>
              <a:rPr lang="it-IT" altLang="it-CH" sz="3600" dirty="0">
                <a:solidFill>
                  <a:schemeClr val="folHlink"/>
                </a:solidFill>
                <a:latin typeface="Times New Roman" pitchFamily="18" charset="0"/>
              </a:rPr>
              <a:t>ESEMPI DI MUTAZIONI CHE ALTERANO LA STRUTTURA DEI CROMOSOMI</a:t>
            </a:r>
          </a:p>
        </p:txBody>
      </p:sp>
      <p:pic>
        <p:nvPicPr>
          <p:cNvPr id="69635" name="Picture 10" descr="http://bio3400.nicerweb.com/Locked/media/ch08/08_14-chromosome_rearran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808038" y="21256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>
                <a:solidFill>
                  <a:srgbClr val="FF0000"/>
                </a:solidFill>
                <a:latin typeface="Times New Roman" charset="0"/>
              </a:rPr>
              <a:t>*</a:t>
            </a:r>
          </a:p>
        </p:txBody>
      </p:sp>
      <p:sp>
        <p:nvSpPr>
          <p:cNvPr id="30726" name="AutoShape 12"/>
          <p:cNvSpPr>
            <a:spLocks/>
          </p:cNvSpPr>
          <p:nvPr/>
        </p:nvSpPr>
        <p:spPr bwMode="auto">
          <a:xfrm>
            <a:off x="3708400" y="1700213"/>
            <a:ext cx="71438" cy="360362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6732588" y="1700213"/>
            <a:ext cx="0" cy="5762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28" name="AutoShape 14"/>
          <p:cNvSpPr>
            <a:spLocks/>
          </p:cNvSpPr>
          <p:nvPr/>
        </p:nvSpPr>
        <p:spPr bwMode="auto">
          <a:xfrm>
            <a:off x="827088" y="4076700"/>
            <a:ext cx="71437" cy="360363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29" name="AutoShape 15"/>
          <p:cNvSpPr>
            <a:spLocks/>
          </p:cNvSpPr>
          <p:nvPr/>
        </p:nvSpPr>
        <p:spPr bwMode="auto">
          <a:xfrm>
            <a:off x="5437188" y="4076700"/>
            <a:ext cx="71437" cy="360363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30" name="AutoShape 16"/>
          <p:cNvSpPr>
            <a:spLocks/>
          </p:cNvSpPr>
          <p:nvPr/>
        </p:nvSpPr>
        <p:spPr bwMode="auto">
          <a:xfrm rot="10800000">
            <a:off x="6443663" y="4149725"/>
            <a:ext cx="71437" cy="360363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2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CH" sz="3200" b="1" dirty="0">
                <a:latin typeface="+mn-lt"/>
                <a:ea typeface="+mn-ea"/>
                <a:cs typeface="+mn-cs"/>
              </a:rPr>
              <a:t>Cause</a:t>
            </a:r>
            <a:br>
              <a:rPr lang="it-CH" sz="3200" b="1" dirty="0">
                <a:latin typeface="+mn-lt"/>
                <a:ea typeface="+mn-ea"/>
                <a:cs typeface="+mn-cs"/>
              </a:rPr>
            </a:br>
            <a:endParaRPr lang="it-CH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Errato </a:t>
            </a:r>
            <a:r>
              <a:rPr lang="it-CH" dirty="0" err="1"/>
              <a:t>crossing</a:t>
            </a:r>
            <a:r>
              <a:rPr lang="it-CH" dirty="0"/>
              <a:t>-over</a:t>
            </a:r>
          </a:p>
          <a:p>
            <a:pPr lvl="1"/>
            <a:r>
              <a:rPr lang="it-CH" dirty="0"/>
              <a:t>Quando?</a:t>
            </a:r>
          </a:p>
          <a:p>
            <a:pPr lvl="1"/>
            <a:r>
              <a:rPr lang="it-CH" dirty="0"/>
              <a:t>profase meiosi I	</a:t>
            </a:r>
          </a:p>
          <a:p>
            <a:pPr>
              <a:lnSpc>
                <a:spcPct val="150000"/>
              </a:lnSpc>
            </a:pPr>
            <a:r>
              <a:rPr lang="it-IT" altLang="it-CH" dirty="0">
                <a:sym typeface="Wingdings" pitchFamily="2" charset="2"/>
              </a:rPr>
              <a:t>Indotta da agenti mutageni chimici  o fisici</a:t>
            </a:r>
          </a:p>
          <a:p>
            <a:pPr lvl="1"/>
            <a:r>
              <a:rPr lang="it-CH" dirty="0"/>
              <a:t>Es. radiazioni</a:t>
            </a:r>
          </a:p>
        </p:txBody>
      </p:sp>
    </p:spTree>
    <p:extLst>
      <p:ext uri="{BB962C8B-B14F-4D97-AF65-F5344CB8AC3E}">
        <p14:creationId xmlns:p14="http://schemas.microsoft.com/office/powerpoint/2010/main" val="6542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827088" y="222250"/>
            <a:ext cx="744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Mutazione da errore di ricombinazione: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sz="36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crossing</a:t>
            </a:r>
            <a:r>
              <a:rPr lang="it-IT" altLang="it-CH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over ineguale</a:t>
            </a:r>
          </a:p>
        </p:txBody>
      </p:sp>
      <p:pic>
        <p:nvPicPr>
          <p:cNvPr id="125955" name="Picture 5" descr="http://www.nature.com/scitable/content/ne0000/ne0000/ne0000/ne0000/55412/pierce_17_15_LAR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74813"/>
            <a:ext cx="727233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27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71600"/>
          </a:xfrm>
        </p:spPr>
        <p:txBody>
          <a:bodyPr/>
          <a:lstStyle/>
          <a:p>
            <a:r>
              <a:rPr lang="it-CH" dirty="0">
                <a:solidFill>
                  <a:srgbClr val="FFFF00"/>
                </a:solidFill>
              </a:rPr>
              <a:t>MUTAZIONI GENICHE</a:t>
            </a:r>
          </a:p>
        </p:txBody>
      </p:sp>
    </p:spTree>
    <p:extLst>
      <p:ext uri="{BB962C8B-B14F-4D97-AF65-F5344CB8AC3E}">
        <p14:creationId xmlns:p14="http://schemas.microsoft.com/office/powerpoint/2010/main" val="3557179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49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6146" name="Picture 2" descr="Risultati immagini per MUTAZIONE GENIC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r="-1313" b="48852"/>
          <a:stretch/>
        </p:blipFill>
        <p:spPr bwMode="auto">
          <a:xfrm>
            <a:off x="506551" y="1625351"/>
            <a:ext cx="8097898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7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71600"/>
          </a:xfrm>
        </p:spPr>
        <p:txBody>
          <a:bodyPr/>
          <a:lstStyle/>
          <a:p>
            <a:r>
              <a:rPr lang="it-CH" dirty="0">
                <a:solidFill>
                  <a:srgbClr val="FFFF00"/>
                </a:solidFill>
              </a:rPr>
              <a:t>MUTAZIONI GENOMICHE</a:t>
            </a:r>
          </a:p>
        </p:txBody>
      </p:sp>
    </p:spTree>
    <p:extLst>
      <p:ext uri="{BB962C8B-B14F-4D97-AF65-F5344CB8AC3E}">
        <p14:creationId xmlns:p14="http://schemas.microsoft.com/office/powerpoint/2010/main" val="1075828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50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6146" name="Picture 2" descr="Risultati immagini per MUTAZIONE GENIC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/>
          <a:stretch/>
        </p:blipFill>
        <p:spPr bwMode="auto">
          <a:xfrm>
            <a:off x="506551" y="764704"/>
            <a:ext cx="7992888" cy="51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14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887788" cy="5762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it-CH" sz="2400" dirty="0">
                <a:solidFill>
                  <a:srgbClr val="FF0000"/>
                </a:solidFill>
                <a:latin typeface="Times New Roman" pitchFamily="18" charset="0"/>
              </a:rPr>
              <a:t>Mutazione genica </a:t>
            </a:r>
            <a:br>
              <a:rPr lang="it-IT" altLang="it-CH" sz="24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it-IT" altLang="it-CH" sz="2400" dirty="0">
                <a:solidFill>
                  <a:srgbClr val="FF0000"/>
                </a:solidFill>
                <a:latin typeface="Times New Roman" pitchFamily="18" charset="0"/>
              </a:rPr>
              <a:t>esempio 1 (</a:t>
            </a:r>
            <a:r>
              <a:rPr lang="it-IT" altLang="it-CH" sz="2400" dirty="0" err="1">
                <a:solidFill>
                  <a:srgbClr val="FF0000"/>
                </a:solidFill>
                <a:latin typeface="Times New Roman" pitchFamily="18" charset="0"/>
              </a:rPr>
              <a:t>missenso</a:t>
            </a:r>
            <a:r>
              <a:rPr lang="it-IT" altLang="it-CH" sz="24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1412875"/>
            <a:ext cx="8497887" cy="1295400"/>
          </a:xfrm>
        </p:spPr>
        <p:txBody>
          <a:bodyPr/>
          <a:lstStyle/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it-IT" altLang="it-CH" sz="2400" dirty="0">
                <a:latin typeface="Times New Roman" pitchFamily="18" charset="0"/>
              </a:rPr>
              <a:t>Anemia falciforme: mutazione </a:t>
            </a:r>
            <a:r>
              <a:rPr lang="it-IT" altLang="it-CH" sz="2400" dirty="0" err="1">
                <a:latin typeface="Times New Roman" pitchFamily="18" charset="0"/>
              </a:rPr>
              <a:t>missenso</a:t>
            </a:r>
            <a:r>
              <a:rPr lang="it-IT" altLang="it-CH" sz="2400" dirty="0">
                <a:latin typeface="Times New Roman" pitchFamily="18" charset="0"/>
              </a:rPr>
              <a:t> nel gene </a:t>
            </a:r>
            <a:r>
              <a:rPr lang="it-IT" altLang="it-CH" sz="2400" dirty="0" err="1">
                <a:latin typeface="Symbol" pitchFamily="18" charset="2"/>
              </a:rPr>
              <a:t>b</a:t>
            </a:r>
            <a:r>
              <a:rPr lang="it-IT" altLang="it-CH" sz="2400" dirty="0" err="1">
                <a:latin typeface="Times New Roman" pitchFamily="18" charset="0"/>
              </a:rPr>
              <a:t>globina</a:t>
            </a:r>
            <a:r>
              <a:rPr lang="it-IT" altLang="it-CH" sz="2400" dirty="0">
                <a:latin typeface="Times New Roman" pitchFamily="18" charset="0"/>
              </a:rPr>
              <a:t>. L</a:t>
            </a:r>
            <a:r>
              <a:rPr lang="ja-JP" altLang="it-IT" sz="2400" dirty="0">
                <a:latin typeface="Times New Roman" pitchFamily="18" charset="0"/>
              </a:rPr>
              <a:t>’</a:t>
            </a:r>
            <a:r>
              <a:rPr lang="it-IT" altLang="ja-JP" sz="2400" dirty="0">
                <a:latin typeface="Times New Roman" pitchFamily="18" charset="0"/>
              </a:rPr>
              <a:t>acido glutammico in posizione 6 viene sostituito da valina</a:t>
            </a:r>
            <a:endParaRPr lang="it-IT" altLang="it-CH" sz="2400" dirty="0">
              <a:latin typeface="Times New Roman" pitchFamily="18" charset="0"/>
            </a:endParaRP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32923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5327650" cy="129540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it-IT" altLang="it-CH" sz="2200" dirty="0">
                <a:latin typeface="Times New Roman" pitchFamily="18" charset="0"/>
              </a:rPr>
              <a:t>La valina in posizione 6 interagisce con una valina di un</a:t>
            </a:r>
            <a:r>
              <a:rPr lang="ja-JP" altLang="it-IT" sz="2200" dirty="0">
                <a:latin typeface="Times New Roman" pitchFamily="18" charset="0"/>
              </a:rPr>
              <a:t>’</a:t>
            </a:r>
            <a:r>
              <a:rPr lang="it-IT" altLang="ja-JP" sz="2200" dirty="0">
                <a:latin typeface="Times New Roman" pitchFamily="18" charset="0"/>
              </a:rPr>
              <a:t> altra molecola di emoglobina, formando aggregati molecolari che precipitano nel globulo rosso</a:t>
            </a:r>
            <a:endParaRPr lang="it-IT" altLang="it-CH" sz="2200" dirty="0">
              <a:latin typeface="Times New Roman" pitchFamily="18" charset="0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0118"/>
            <a:ext cx="3203848" cy="588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6759" r="1395" b="3725"/>
          <a:stretch>
            <a:fillRect/>
          </a:stretch>
        </p:blipFill>
        <p:spPr bwMode="auto">
          <a:xfrm>
            <a:off x="827584" y="2636912"/>
            <a:ext cx="47529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984" y="40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CH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4"/>
          <a:stretch>
            <a:fillRect/>
          </a:stretch>
        </p:blipFill>
        <p:spPr bwMode="auto">
          <a:xfrm>
            <a:off x="468313" y="1412875"/>
            <a:ext cx="827563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>
            <a:fillRect/>
          </a:stretch>
        </p:blipFill>
        <p:spPr bwMode="auto">
          <a:xfrm>
            <a:off x="468313" y="4110038"/>
            <a:ext cx="82819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84175" y="5734050"/>
            <a:ext cx="829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Una mutazione nonsenso porterà alla sintesi di una proteina tronca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984" y="40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CH" sz="2400" dirty="0">
                <a:solidFill>
                  <a:srgbClr val="FF0000"/>
                </a:solidFill>
                <a:latin typeface="Times New Roman" pitchFamily="18" charset="0"/>
              </a:rPr>
              <a:t>Mutazione genica </a:t>
            </a:r>
          </a:p>
          <a:p>
            <a:pPr algn="l"/>
            <a:r>
              <a:rPr lang="it-IT" altLang="it-CH" sz="2400" dirty="0">
                <a:solidFill>
                  <a:srgbClr val="FF0000"/>
                </a:solidFill>
                <a:latin typeface="Times New Roman" pitchFamily="18" charset="0"/>
              </a:rPr>
              <a:t>Esempio 2: non senso</a:t>
            </a:r>
          </a:p>
        </p:txBody>
      </p:sp>
    </p:spTree>
    <p:extLst>
      <p:ext uri="{BB962C8B-B14F-4D97-AF65-F5344CB8AC3E}">
        <p14:creationId xmlns:p14="http://schemas.microsoft.com/office/powerpoint/2010/main" val="17240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611560" y="5085184"/>
            <a:ext cx="7831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Viene alterata la lettura di tutti i codoni a valle </a:t>
            </a:r>
            <a:r>
              <a:rPr lang="fr-CH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della </a:t>
            </a:r>
            <a:r>
              <a:rPr lang="it-IT" altLang="ja-JP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delezione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85344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CH" sz="2200" dirty="0">
                <a:solidFill>
                  <a:srgbClr val="FF0000"/>
                </a:solidFill>
                <a:latin typeface="Times New Roman" pitchFamily="18" charset="0"/>
              </a:rPr>
              <a:t>Mutazione genica</a:t>
            </a:r>
          </a:p>
          <a:p>
            <a:pPr algn="l"/>
            <a:r>
              <a:rPr lang="it-IT" altLang="it-CH" sz="2200" dirty="0">
                <a:solidFill>
                  <a:srgbClr val="FF0000"/>
                </a:solidFill>
                <a:latin typeface="Times New Roman" pitchFamily="18" charset="0"/>
              </a:rPr>
              <a:t>Esempio 3: inserzione/</a:t>
            </a:r>
            <a:r>
              <a:rPr lang="it-IT" altLang="it-CH" sz="2200" b="1" u="sng" dirty="0">
                <a:solidFill>
                  <a:srgbClr val="FF0000"/>
                </a:solidFill>
                <a:latin typeface="Times New Roman" pitchFamily="18" charset="0"/>
              </a:rPr>
              <a:t>delezione</a:t>
            </a:r>
            <a:r>
              <a:rPr lang="it-IT" altLang="it-CH" sz="2200" dirty="0">
                <a:solidFill>
                  <a:srgbClr val="FF0000"/>
                </a:solidFill>
                <a:latin typeface="Times New Roman" pitchFamily="18" charset="0"/>
              </a:rPr>
              <a:t> di nucleotidi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988840"/>
            <a:ext cx="4757329" cy="25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odice gen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25" cy="534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59113" y="4652963"/>
            <a:ext cx="720725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059113" y="4149725"/>
            <a:ext cx="7207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539750" y="5589588"/>
            <a:ext cx="3797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 err="1">
                <a:latin typeface="Times New Roman" charset="0"/>
                <a:ea typeface="ＭＳ Ｐゴシック" charset="0"/>
              </a:rPr>
              <a:t>missenso</a:t>
            </a:r>
            <a:r>
              <a:rPr lang="it-IT" sz="2000" dirty="0">
                <a:latin typeface="Times New Roman" charset="0"/>
                <a:ea typeface="ＭＳ Ｐゴシック" charset="0"/>
              </a:rPr>
              <a:t>     GAA</a:t>
            </a:r>
            <a:r>
              <a:rPr lang="it-IT" sz="2000" dirty="0">
                <a:latin typeface="Times New Roman" charset="0"/>
                <a:ea typeface="ＭＳ Ｐゴシック" charset="0"/>
                <a:sym typeface="Wingdings" charset="0"/>
              </a:rPr>
              <a:t>GAU (</a:t>
            </a:r>
            <a:r>
              <a:rPr lang="it-IT" sz="2000" dirty="0" err="1">
                <a:latin typeface="Times New Roman" charset="0"/>
                <a:ea typeface="ＭＳ Ｐゴシック" charset="0"/>
                <a:sym typeface="Wingdings" charset="0"/>
              </a:rPr>
              <a:t>glu-asp</a:t>
            </a:r>
            <a:r>
              <a:rPr lang="it-IT" sz="20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6537325" y="1484313"/>
            <a:ext cx="26244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latin typeface="Times New Roman" charset="0"/>
                <a:ea typeface="ＭＳ Ｐゴシック" charset="0"/>
                <a:sym typeface="Wingdings" charset="0"/>
              </a:rPr>
              <a:t>nonsenso   </a:t>
            </a:r>
          </a:p>
          <a:p>
            <a:pPr>
              <a:defRPr/>
            </a:pPr>
            <a:r>
              <a:rPr lang="it-IT" sz="2000" dirty="0">
                <a:latin typeface="Times New Roman" charset="0"/>
                <a:ea typeface="ＭＳ Ｐゴシック" charset="0"/>
                <a:sym typeface="Wingdings" charset="0"/>
              </a:rPr>
              <a:t>GAGUAG (</a:t>
            </a:r>
            <a:r>
              <a:rPr lang="it-IT" sz="2000" dirty="0" err="1">
                <a:latin typeface="Times New Roman" charset="0"/>
                <a:ea typeface="ＭＳ Ｐゴシック" charset="0"/>
                <a:sym typeface="Wingdings" charset="0"/>
              </a:rPr>
              <a:t>glu</a:t>
            </a:r>
            <a:r>
              <a:rPr lang="it-IT" sz="2000" dirty="0">
                <a:latin typeface="Times New Roman" charset="0"/>
                <a:ea typeface="ＭＳ Ｐゴシック" charset="0"/>
                <a:sym typeface="Wingdings" charset="0"/>
              </a:rPr>
              <a:t>-stop)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6453188" y="4294188"/>
            <a:ext cx="2532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latin typeface="Times New Roman" charset="0"/>
                <a:ea typeface="ＭＳ Ｐゴシック" charset="0"/>
              </a:rPr>
              <a:t>sinonima GAA</a:t>
            </a:r>
            <a:r>
              <a:rPr lang="it-IT" sz="2000">
                <a:latin typeface="Times New Roman" charset="0"/>
                <a:ea typeface="ＭＳ Ｐゴシック" charset="0"/>
                <a:sym typeface="Wingdings" charset="0"/>
              </a:rPr>
              <a:t>GAG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3059113" y="1773238"/>
            <a:ext cx="7207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V="1">
            <a:off x="3779838" y="4581525"/>
            <a:ext cx="273685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3059113" y="4652963"/>
            <a:ext cx="7207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rot="21333135" flipV="1">
            <a:off x="1258888" y="4510088"/>
            <a:ext cx="18002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rot="471374" flipV="1">
            <a:off x="1403350" y="4868863"/>
            <a:ext cx="1584325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3059113" y="4940300"/>
            <a:ext cx="7207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70" name="Line 14"/>
          <p:cNvSpPr>
            <a:spLocks noChangeShapeType="1"/>
          </p:cNvSpPr>
          <p:nvPr/>
        </p:nvSpPr>
        <p:spPr bwMode="auto">
          <a:xfrm flipV="1">
            <a:off x="3779838" y="2060575"/>
            <a:ext cx="2808287" cy="3024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4271" name="Line 15"/>
          <p:cNvSpPr>
            <a:spLocks noChangeShapeType="1"/>
          </p:cNvSpPr>
          <p:nvPr/>
        </p:nvSpPr>
        <p:spPr bwMode="auto">
          <a:xfrm rot="-183115">
            <a:off x="3779838" y="1846263"/>
            <a:ext cx="2808287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/>
      <p:bldP spid="224259" grpId="1" animBg="1"/>
      <p:bldP spid="224260" grpId="0" animBg="1"/>
      <p:bldP spid="224260" grpId="1" animBg="1"/>
      <p:bldP spid="224261" grpId="0"/>
      <p:bldP spid="224261" grpId="1"/>
      <p:bldP spid="224262" grpId="0"/>
      <p:bldP spid="224263" grpId="0"/>
      <p:bldP spid="224263" grpId="1"/>
      <p:bldP spid="224264" grpId="0" animBg="1"/>
      <p:bldP spid="224266" grpId="0" animBg="1"/>
      <p:bldP spid="224266" grpId="1" animBg="1"/>
      <p:bldP spid="22426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323850" y="1752600"/>
            <a:ext cx="8667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Dal punto di vista selettivo una mutazione può risultare: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Vantaggiosa 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	l</a:t>
            </a:r>
            <a:r>
              <a:rPr lang="ja-JP" alt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’</a:t>
            </a:r>
            <a:r>
              <a:rPr lang="it-IT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organismo che la porta ha una </a:t>
            </a:r>
            <a:r>
              <a:rPr lang="ja-JP" alt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“</a:t>
            </a:r>
            <a:r>
              <a:rPr lang="it-IT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fitness</a:t>
            </a:r>
            <a:r>
              <a:rPr lang="ja-JP" alt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”</a:t>
            </a:r>
            <a:r>
              <a:rPr lang="it-IT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 				(capacità riproduttiva) </a:t>
            </a:r>
            <a:r>
              <a:rPr lang="it-IT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maggiore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Svantaggiosa 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	l</a:t>
            </a:r>
            <a:r>
              <a:rPr lang="ja-JP" alt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’</a:t>
            </a:r>
            <a:r>
              <a:rPr lang="it-IT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organismo che la porta ha una fitness minore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Neutra 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		non influenza la fitness di chi la porta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CH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03213" y="280988"/>
            <a:ext cx="772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Mutazioni e selezione</a:t>
            </a:r>
          </a:p>
        </p:txBody>
      </p:sp>
    </p:spTree>
    <p:extLst>
      <p:ext uri="{BB962C8B-B14F-4D97-AF65-F5344CB8AC3E}">
        <p14:creationId xmlns:p14="http://schemas.microsoft.com/office/powerpoint/2010/main" val="4903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ocalizzazione mutazi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5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15208" y="5486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Mutazioni puntiformi delle catene </a:t>
            </a:r>
            <a:r>
              <a:rPr lang="it-IT" dirty="0" err="1"/>
              <a:t>globiniche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7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e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565400"/>
            <a:ext cx="3886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sickle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2060575"/>
            <a:ext cx="361473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95288" y="830263"/>
            <a:ext cx="8137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Mutazione anemia falciforme (sostituzione Glu-Val in catena </a:t>
            </a:r>
            <a:r>
              <a:rPr lang="it-IT" altLang="it-C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it-IT" altLang="it-C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dell</a:t>
            </a:r>
            <a:r>
              <a:rPr lang="ja-JP" altLang="it-IT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’</a:t>
            </a:r>
            <a:r>
              <a:rPr lang="it-IT" altLang="ja-JP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emoglobina) vantaggiosa o svantaggiosa? </a:t>
            </a:r>
            <a:endParaRPr lang="it-IT" altLang="it-CH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772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Mutazioni e selezione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827088" y="3933825"/>
            <a:ext cx="36004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827088" y="5878513"/>
            <a:ext cx="36004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89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3226230" y="2187048"/>
            <a:ext cx="5760145" cy="33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Fenotipo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dolore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ulcere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alle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gambe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danni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ossa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polmoni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reni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occhi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calcoli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biliari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ittero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anemia,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ritardo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di </a:t>
            </a:r>
            <a:r>
              <a:rPr lang="en-US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crescita</a:t>
            </a:r>
            <a:r>
              <a:rPr lang="en-US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Gli omozigoti SS non si riproducono a causa della grave malattia genetica; in omozigosi è sicuramente </a:t>
            </a:r>
            <a:r>
              <a:rPr lang="it-IT" altLang="it-CH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svantaggiosa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in qualsiasi ambiente.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en-US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3213"/>
            <a:ext cx="2779712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3563888" y="2492896"/>
            <a:ext cx="47005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84897" y="319088"/>
            <a:ext cx="54377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FFCC00"/>
                </a:solidFill>
                <a:latin typeface="Times New Roman" charset="0"/>
              </a:rPr>
              <a:t>Omozigoti per la mutazione </a:t>
            </a:r>
            <a:r>
              <a:rPr lang="it-IT" sz="3200" dirty="0" err="1">
                <a:solidFill>
                  <a:srgbClr val="FFCC00"/>
                </a:solidFill>
                <a:latin typeface="Symbol" charset="0"/>
              </a:rPr>
              <a:t>b</a:t>
            </a:r>
            <a:r>
              <a:rPr lang="it-IT" sz="3200" dirty="0" err="1">
                <a:solidFill>
                  <a:srgbClr val="FFCC00"/>
                </a:solidFill>
                <a:latin typeface="Times New Roman" charset="0"/>
              </a:rPr>
              <a:t>S</a:t>
            </a:r>
            <a:r>
              <a:rPr lang="it-IT" sz="3200" dirty="0">
                <a:solidFill>
                  <a:srgbClr val="FFCC00"/>
                </a:solidFill>
                <a:latin typeface="Times New Roman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FFCC00"/>
                </a:solidFill>
                <a:latin typeface="Times New Roman" charset="0"/>
              </a:rPr>
              <a:t>(anemia falciforme) </a:t>
            </a:r>
          </a:p>
        </p:txBody>
      </p:sp>
    </p:spTree>
    <p:extLst>
      <p:ext uri="{BB962C8B-B14F-4D97-AF65-F5344CB8AC3E}">
        <p14:creationId xmlns:p14="http://schemas.microsoft.com/office/powerpoint/2010/main" val="14194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116919-A5EE-4895-8DDC-AF2B8F92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F53AAD-0FE4-4251-824D-FE9CB7FCA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ANEUPLOIDIA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46F7AD-AEDC-4C49-8E97-9AB6505CE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CH" dirty="0"/>
              <a:t>POLIPLOIDIA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BE88B55-AE14-44C4-9E83-B172C1642A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82" y="2497321"/>
            <a:ext cx="4041775" cy="1863357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B59F14-752D-4A51-A225-0FB8D87F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FE6A-C0FB-46FA-BEDA-90C2FDCF78C9}" type="slidenum">
              <a:rPr lang="it-IT" altLang="it-CH" smtClean="0">
                <a:solidFill>
                  <a:srgbClr val="FFFFFF"/>
                </a:solidFill>
              </a:rPr>
              <a:pPr/>
              <a:t>6</a:t>
            </a:fld>
            <a:endParaRPr lang="it-IT" altLang="it-CH">
              <a:solidFill>
                <a:srgbClr val="FFFFFF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D963AA2-15F4-40EC-A05D-E253A7AF3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05520"/>
            <a:ext cx="3808673" cy="34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05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395536" y="1124744"/>
            <a:ext cx="8137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zone malariche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 portatori (eterozigoti per la mutazione </a:t>
            </a:r>
            <a:r>
              <a:rPr lang="it-IT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it-IT" altLang="it-CH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sono </a:t>
            </a:r>
            <a:r>
              <a:rPr lang="it-IT" altLang="it-CH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avvantaggiati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2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CH" altLang="it-CH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</a:t>
            </a:r>
            <a:r>
              <a:rPr lang="it-IT" altLang="ja-JP" sz="36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terozigote</a:t>
            </a:r>
            <a:r>
              <a:rPr lang="it-IT" altLang="ja-JP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3600" dirty="0" err="1">
                <a:solidFill>
                  <a:srgbClr val="FFCC00"/>
                </a:solidFill>
                <a:latin typeface="Symbol" charset="0"/>
              </a:rPr>
              <a:t>b</a:t>
            </a:r>
            <a:r>
              <a:rPr lang="it-IT" sz="3600" dirty="0" err="1">
                <a:solidFill>
                  <a:srgbClr val="FFCC00"/>
                </a:solidFill>
                <a:latin typeface="Times New Roman" charset="0"/>
              </a:rPr>
              <a:t>S</a:t>
            </a:r>
            <a:endParaRPr lang="it-IT" altLang="it-CH" sz="3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2068513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94468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52850"/>
            <a:ext cx="122396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067175" y="4292600"/>
            <a:ext cx="1368425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38205686 h 21600"/>
              <a:gd name="T4" fmla="*/ 2147483647 w 21600"/>
              <a:gd name="T5" fmla="*/ 676411544 h 21600"/>
              <a:gd name="T6" fmla="*/ 2147483647 w 21600"/>
              <a:gd name="T7" fmla="*/ 3382056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CH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321" name="Oval 8"/>
          <p:cNvSpPr>
            <a:spLocks noChangeArrowheads="1"/>
          </p:cNvSpPr>
          <p:nvPr/>
        </p:nvSpPr>
        <p:spPr bwMode="auto">
          <a:xfrm>
            <a:off x="5292725" y="3716338"/>
            <a:ext cx="719138" cy="12969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7596188" y="3140075"/>
            <a:ext cx="1409700" cy="366713"/>
          </a:xfrm>
          <a:prstGeom prst="rect">
            <a:avLst/>
          </a:prstGeom>
          <a:solidFill>
            <a:schemeClr val="tx1">
              <a:alpha val="5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33FF"/>
                </a:solidFill>
                <a:latin typeface="Times New Roman" charset="0"/>
              </a:rPr>
              <a:t>Portatori sani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7596188" y="4286250"/>
            <a:ext cx="844550" cy="366713"/>
          </a:xfrm>
          <a:prstGeom prst="rect">
            <a:avLst/>
          </a:prstGeom>
          <a:solidFill>
            <a:schemeClr val="tx1">
              <a:alpha val="5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Times New Roman" charset="0"/>
              </a:rPr>
              <a:t>Affetto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4356100" y="4724400"/>
            <a:ext cx="1035050" cy="366713"/>
          </a:xfrm>
          <a:prstGeom prst="rect">
            <a:avLst/>
          </a:prstGeom>
          <a:solidFill>
            <a:schemeClr val="tx1">
              <a:alpha val="5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0066FF"/>
                </a:solidFill>
                <a:latin typeface="Times New Roman" charset="0"/>
              </a:rPr>
              <a:t>Selvatico</a:t>
            </a: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51520" y="5122863"/>
            <a:ext cx="85883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resistenza alla malaria degli eterozigoti è dovuta al fatto che il Plasmodio non riesce a completare il suo ciclo nei loro globuli rossi, perché hanno vita breve.</a:t>
            </a:r>
          </a:p>
        </p:txBody>
      </p:sp>
    </p:spTree>
    <p:extLst>
      <p:ext uri="{BB962C8B-B14F-4D97-AF65-F5344CB8AC3E}">
        <p14:creationId xmlns:p14="http://schemas.microsoft.com/office/powerpoint/2010/main" val="10597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1588" cy="765175"/>
          </a:xfrm>
        </p:spPr>
        <p:txBody>
          <a:bodyPr/>
          <a:lstStyle/>
          <a:p>
            <a:pPr eaLnBrk="1" hangingPunct="1"/>
            <a:r>
              <a:rPr lang="it-IT" altLang="it-CH" sz="3200">
                <a:solidFill>
                  <a:schemeClr val="folHlink"/>
                </a:solidFill>
                <a:latin typeface="Times New Roman" pitchFamily="18" charset="0"/>
              </a:rPr>
              <a:t>Il vantaggio dell</a:t>
            </a:r>
            <a:r>
              <a:rPr lang="ja-JP" altLang="it-IT" sz="3200">
                <a:solidFill>
                  <a:schemeClr val="folHlink"/>
                </a:solidFill>
                <a:latin typeface="Times New Roman" pitchFamily="18" charset="0"/>
              </a:rPr>
              <a:t>’</a:t>
            </a:r>
            <a:r>
              <a:rPr lang="it-IT" altLang="ja-JP" sz="3200">
                <a:solidFill>
                  <a:schemeClr val="folHlink"/>
                </a:solidFill>
                <a:latin typeface="Times New Roman" pitchFamily="18" charset="0"/>
              </a:rPr>
              <a:t>eterozigote nelle regioni malariche</a:t>
            </a:r>
            <a:endParaRPr lang="it-IT" altLang="it-CH" sz="32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5175"/>
            <a:ext cx="8964612" cy="60928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CH" dirty="0">
                <a:latin typeface="Times New Roman" pitchFamily="18" charset="0"/>
              </a:rPr>
              <a:t>L</a:t>
            </a:r>
            <a:r>
              <a:rPr lang="ja-JP" altLang="it-IT" dirty="0">
                <a:latin typeface="Times New Roman" pitchFamily="18" charset="0"/>
              </a:rPr>
              <a:t>’</a:t>
            </a:r>
            <a:r>
              <a:rPr lang="it-IT" altLang="ja-JP" dirty="0">
                <a:latin typeface="Times New Roman" pitchFamily="18" charset="0"/>
              </a:rPr>
              <a:t>alta frequenza (fino al 30%) </a:t>
            </a:r>
            <a:r>
              <a:rPr lang="it-IT" altLang="ja-JP" dirty="0" err="1">
                <a:latin typeface="Times New Roman" pitchFamily="18" charset="0"/>
              </a:rPr>
              <a:t>dell</a:t>
            </a:r>
            <a:r>
              <a:rPr lang="it-CH" altLang="ja-JP" dirty="0">
                <a:latin typeface="Times New Roman" pitchFamily="18" charset="0"/>
              </a:rPr>
              <a:t>’</a:t>
            </a:r>
            <a:r>
              <a:rPr lang="it-IT" altLang="ja-JP" dirty="0">
                <a:latin typeface="Times New Roman" pitchFamily="18" charset="0"/>
              </a:rPr>
              <a:t>allele S nelle regioni malariche, è dovuta al fatto che l</a:t>
            </a:r>
            <a:r>
              <a:rPr lang="ja-JP" altLang="it-IT" dirty="0">
                <a:latin typeface="Times New Roman" pitchFamily="18" charset="0"/>
              </a:rPr>
              <a:t>’</a:t>
            </a:r>
            <a:r>
              <a:rPr lang="it-IT" altLang="ja-JP" dirty="0">
                <a:latin typeface="Times New Roman" pitchFamily="18" charset="0"/>
              </a:rPr>
              <a:t>eterozigote, a differenza </a:t>
            </a:r>
            <a:r>
              <a:rPr lang="it-IT" altLang="ja-JP" dirty="0" err="1">
                <a:latin typeface="Times New Roman" pitchFamily="18" charset="0"/>
              </a:rPr>
              <a:t>dell</a:t>
            </a:r>
            <a:r>
              <a:rPr lang="ja-JP" altLang="it-IT" dirty="0">
                <a:latin typeface="Times New Roman" pitchFamily="18" charset="0"/>
              </a:rPr>
              <a:t>’</a:t>
            </a:r>
            <a:r>
              <a:rPr lang="it-IT" altLang="ja-JP" dirty="0">
                <a:latin typeface="Times New Roman" pitchFamily="18" charset="0"/>
              </a:rPr>
              <a:t>omozigote sano (che possiede due alleli </a:t>
            </a:r>
            <a:r>
              <a:rPr lang="it-IT" altLang="ja-JP" dirty="0">
                <a:latin typeface="Symbol" pitchFamily="18" charset="2"/>
              </a:rPr>
              <a:t>b</a:t>
            </a:r>
            <a:r>
              <a:rPr lang="it-IT" altLang="ja-JP" dirty="0">
                <a:latin typeface="Times New Roman" pitchFamily="18" charset="0"/>
              </a:rPr>
              <a:t> normali), </a:t>
            </a:r>
            <a:r>
              <a:rPr lang="it-IT" altLang="ja-JP" u="sng" dirty="0">
                <a:latin typeface="Times New Roman" pitchFamily="18" charset="0"/>
              </a:rPr>
              <a:t>non si ammala di malaria</a:t>
            </a:r>
            <a:r>
              <a:rPr lang="it-IT" altLang="ja-JP" dirty="0">
                <a:latin typeface="Times New Roman" pitchFamily="18" charset="0"/>
              </a:rPr>
              <a:t> quindi ha &gt; probabilità di riprodursi trasmettendo i suoi geni (quindi anche l</a:t>
            </a:r>
            <a:r>
              <a:rPr lang="ja-JP" altLang="it-IT" dirty="0">
                <a:latin typeface="Times New Roman" pitchFamily="18" charset="0"/>
              </a:rPr>
              <a:t>’</a:t>
            </a:r>
            <a:r>
              <a:rPr lang="it-IT" altLang="ja-JP" dirty="0">
                <a:latin typeface="Times New Roman" pitchFamily="18" charset="0"/>
              </a:rPr>
              <a:t>allele </a:t>
            </a:r>
            <a:r>
              <a:rPr lang="it-IT" altLang="ja-JP" dirty="0" err="1">
                <a:latin typeface="Times New Roman" pitchFamily="18" charset="0"/>
              </a:rPr>
              <a:t>S</a:t>
            </a:r>
            <a:r>
              <a:rPr lang="it-IT" altLang="ja-JP" dirty="0">
                <a:latin typeface="Times New Roman" pitchFamily="18" charset="0"/>
              </a:rPr>
              <a:t> o </a:t>
            </a:r>
            <a:r>
              <a:rPr lang="it-IT" altLang="ja-JP" dirty="0" err="1">
                <a:latin typeface="Symbol" pitchFamily="18" charset="2"/>
              </a:rPr>
              <a:t>b</a:t>
            </a:r>
            <a:r>
              <a:rPr lang="it-IT" altLang="ja-JP" dirty="0" err="1">
                <a:latin typeface="Times New Roman" pitchFamily="18" charset="0"/>
              </a:rPr>
              <a:t>Thal</a:t>
            </a:r>
            <a:r>
              <a:rPr lang="it-IT" altLang="ja-JP" dirty="0">
                <a:latin typeface="Times New Roman" pitchFamily="18" charset="0"/>
              </a:rPr>
              <a:t>) alla progenie rispetto al wild </a:t>
            </a:r>
            <a:r>
              <a:rPr lang="it-IT" altLang="ja-JP" dirty="0" err="1">
                <a:latin typeface="Times New Roman" pitchFamily="18" charset="0"/>
              </a:rPr>
              <a:t>type</a:t>
            </a:r>
            <a:endParaRPr lang="it-IT" altLang="ja-JP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9707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3425825" y="3124200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CH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mutazione</a:t>
            </a: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4038600" y="2230438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611188" y="3933825"/>
            <a:ext cx="8137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Una mutazione che cade in sequenze regolatrici potrebbe………</a:t>
            </a: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395288" y="1773238"/>
            <a:ext cx="8313737" cy="576262"/>
            <a:chOff x="249" y="1104"/>
            <a:chExt cx="5237" cy="363"/>
          </a:xfrm>
        </p:grpSpPr>
        <p:grpSp>
          <p:nvGrpSpPr>
            <p:cNvPr id="92171" name="Group 11"/>
            <p:cNvGrpSpPr>
              <a:grpSpLocks/>
            </p:cNvGrpSpPr>
            <p:nvPr/>
          </p:nvGrpSpPr>
          <p:grpSpPr bwMode="auto">
            <a:xfrm>
              <a:off x="249" y="1104"/>
              <a:ext cx="5237" cy="363"/>
              <a:chOff x="249" y="3203"/>
              <a:chExt cx="5237" cy="363"/>
            </a:xfrm>
          </p:grpSpPr>
          <p:sp>
            <p:nvSpPr>
              <p:cNvPr id="41998" name="Line 12"/>
              <p:cNvSpPr>
                <a:spLocks noChangeShapeType="1"/>
              </p:cNvSpPr>
              <p:nvPr/>
            </p:nvSpPr>
            <p:spPr bwMode="auto">
              <a:xfrm>
                <a:off x="4080" y="3360"/>
                <a:ext cx="1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2174" name="Group 13"/>
              <p:cNvGrpSpPr>
                <a:grpSpLocks/>
              </p:cNvGrpSpPr>
              <p:nvPr/>
            </p:nvGrpSpPr>
            <p:grpSpPr bwMode="auto">
              <a:xfrm>
                <a:off x="249" y="3203"/>
                <a:ext cx="4488" cy="363"/>
                <a:chOff x="249" y="3203"/>
                <a:chExt cx="4488" cy="363"/>
              </a:xfrm>
            </p:grpSpPr>
            <p:sp>
              <p:nvSpPr>
                <p:cNvPr id="42000" name="Line 14"/>
                <p:cNvSpPr>
                  <a:spLocks noChangeShapeType="1"/>
                </p:cNvSpPr>
                <p:nvPr/>
              </p:nvSpPr>
              <p:spPr bwMode="auto">
                <a:xfrm>
                  <a:off x="249" y="3385"/>
                  <a:ext cx="28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18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07" y="3203"/>
                  <a:ext cx="952" cy="27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it-IT" altLang="it-CH" sz="18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itchFamily="34" charset="0"/>
                    </a:rPr>
                    <a:t>Gene</a:t>
                  </a:r>
                </a:p>
              </p:txBody>
            </p:sp>
            <p:sp>
              <p:nvSpPr>
                <p:cNvPr id="4200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377" y="3203"/>
                  <a:ext cx="273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200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464" y="3264"/>
                  <a:ext cx="273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200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47" y="3249"/>
                  <a:ext cx="273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200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383" y="3294"/>
                  <a:ext cx="273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18132" name="Text Box 20"/>
            <p:cNvSpPr txBox="1">
              <a:spLocks noChangeArrowheads="1"/>
            </p:cNvSpPr>
            <p:nvPr/>
          </p:nvSpPr>
          <p:spPr bwMode="auto">
            <a:xfrm>
              <a:off x="2112" y="1105"/>
              <a:ext cx="99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it-IT" altLang="it-CH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promotore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8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  <p:bldP spid="218118" grpId="0" animBg="1"/>
      <p:bldP spid="21811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76200" y="1798638"/>
          <a:ext cx="8915400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magine bitmap" r:id="rId4" imgW="5409524" imgH="1996613" progId="Paint.Picture">
                  <p:embed/>
                </p:oleObj>
              </mc:Choice>
              <mc:Fallback>
                <p:oleObj name="Immagine bitmap" r:id="rId4" imgW="5409524" imgH="1996613" progId="Paint.Picture">
                  <p:embed/>
                  <p:pic>
                    <p:nvPicPr>
                      <p:cNvPr id="942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98638"/>
                        <a:ext cx="8915400" cy="329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5867400" y="3505200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>
                <a:latin typeface="Times New Roman" charset="0"/>
              </a:rPr>
              <a:t>mutazione</a:t>
            </a:r>
          </a:p>
        </p:txBody>
      </p:sp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6400800" y="27432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347788" y="2498725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>
                <a:solidFill>
                  <a:srgbClr val="FFFFCC"/>
                </a:solidFill>
                <a:latin typeface="Times New Roman" charset="0"/>
              </a:rPr>
              <a:t>Esone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4724400" y="2498725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>
                <a:solidFill>
                  <a:srgbClr val="FFFFCC"/>
                </a:solidFill>
                <a:latin typeface="Times New Roman" charset="0"/>
              </a:rPr>
              <a:t>Esone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986588" y="2498725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>
                <a:solidFill>
                  <a:srgbClr val="FFFFCC"/>
                </a:solidFill>
                <a:latin typeface="Times New Roman" charset="0"/>
              </a:rPr>
              <a:t>Esone</a:t>
            </a:r>
            <a:r>
              <a:rPr lang="it-IT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13100" y="2362200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>
                <a:latin typeface="Times New Roman" charset="0"/>
              </a:rPr>
              <a:t>introne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6032500" y="2362200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>
                <a:latin typeface="Times New Roman" charset="0"/>
              </a:rPr>
              <a:t>introne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4708525" y="30622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>
                <a:latin typeface="Times New Roman" charset="0"/>
              </a:rPr>
              <a:t>splicing</a:t>
            </a:r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 flipH="1">
            <a:off x="323850" y="2708275"/>
            <a:ext cx="1008063" cy="0"/>
          </a:xfrm>
          <a:prstGeom prst="line">
            <a:avLst/>
          </a:prstGeom>
          <a:noFill/>
          <a:ln w="9525">
            <a:solidFill>
              <a:srgbClr val="FFFF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 flipH="1">
            <a:off x="8675688" y="2708275"/>
            <a:ext cx="287337" cy="0"/>
          </a:xfrm>
          <a:prstGeom prst="line">
            <a:avLst/>
          </a:prstGeom>
          <a:noFill/>
          <a:ln w="9525">
            <a:solidFill>
              <a:srgbClr val="FFFF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flipH="1">
            <a:off x="7524750" y="4149725"/>
            <a:ext cx="287338" cy="0"/>
          </a:xfrm>
          <a:prstGeom prst="line">
            <a:avLst/>
          </a:prstGeom>
          <a:noFill/>
          <a:ln w="9525">
            <a:solidFill>
              <a:srgbClr val="FFFF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43023" name="Line 17"/>
          <p:cNvSpPr>
            <a:spLocks noChangeShapeType="1"/>
          </p:cNvSpPr>
          <p:nvPr/>
        </p:nvSpPr>
        <p:spPr bwMode="auto">
          <a:xfrm flipH="1">
            <a:off x="1476375" y="4149725"/>
            <a:ext cx="1008063" cy="0"/>
          </a:xfrm>
          <a:prstGeom prst="line">
            <a:avLst/>
          </a:prstGeom>
          <a:noFill/>
          <a:ln w="9525">
            <a:solidFill>
              <a:srgbClr val="FFFF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34925" y="5194300"/>
            <a:ext cx="9010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Mutazioni che avvengono nelle sequenze </a:t>
            </a:r>
            <a:r>
              <a:rPr lang="it-IT" altLang="it-CH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introniche</a:t>
            </a:r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di solito non hanno </a:t>
            </a:r>
          </a:p>
          <a:p>
            <a:pPr eaLnBrk="1" hangingPunct="1"/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effetto sul fenotipo, a meno che non cadano in particolari sequenze</a:t>
            </a:r>
          </a:p>
          <a:p>
            <a:pPr eaLnBrk="1" hangingPunct="1"/>
            <a:r>
              <a:rPr lang="it-IT" altLang="it-CH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localizzate ai confini tra esone e introne	         mutazioni di </a:t>
            </a:r>
            <a:r>
              <a:rPr lang="it-IT" altLang="it-CH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splicing</a:t>
            </a:r>
            <a:endParaRPr lang="it-IT" altLang="it-CH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0179" name="AutoShape 19"/>
          <p:cNvSpPr>
            <a:spLocks noChangeArrowheads="1"/>
          </p:cNvSpPr>
          <p:nvPr/>
        </p:nvSpPr>
        <p:spPr bwMode="auto">
          <a:xfrm>
            <a:off x="5148263" y="6092825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utoUpdateAnimBg="0"/>
      <p:bldP spid="220164" grpId="0" animBg="1"/>
      <p:bldP spid="220178" grpId="0"/>
      <p:bldP spid="22017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56932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SPONTANEA</a:t>
            </a: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	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insorge in assenza di agenti mutageni esterni ed è prodotta da errori nei processi di ricombinazione, replicazione e/o riparazione del  DNA  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INDOTTA</a:t>
            </a:r>
            <a:endParaRPr lang="it-IT" altLang="it-C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da agenti mutageni chimici  o fisici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8313" y="115888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</a:rPr>
              <a:t>MUTAZIONI</a:t>
            </a:r>
            <a:r>
              <a:rPr lang="it-IT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sym typeface="Wingdings 3" pitchFamily="18" charset="2"/>
              </a:rPr>
              <a:t>CAUSE</a:t>
            </a:r>
            <a:endParaRPr lang="it-IT" sz="36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75" name="Text Box 19"/>
          <p:cNvSpPr txBox="1">
            <a:spLocks noGrp="1" noChangeArrowheads="1"/>
          </p:cNvSpPr>
          <p:nvPr>
            <p:ph type="title"/>
          </p:nvPr>
        </p:nvSpPr>
        <p:spPr>
          <a:xfrm>
            <a:off x="879475" y="44450"/>
            <a:ext cx="7077075" cy="1371600"/>
          </a:xfrm>
        </p:spPr>
        <p:txBody>
          <a:bodyPr/>
          <a:lstStyle/>
          <a:p>
            <a:pPr algn="l" eaLnBrk="1" hangingPunct="1"/>
            <a:r>
              <a:rPr lang="it-IT" altLang="it-CH" sz="3600">
                <a:solidFill>
                  <a:schemeClr val="folHlink"/>
                </a:solidFill>
                <a:latin typeface="Times New Roman" pitchFamily="18" charset="0"/>
              </a:rPr>
              <a:t>Mutazione da errore di replicazione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8893175" cy="525621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it-IT" altLang="it-CH" sz="2200">
                <a:latin typeface="Times New Roman" pitchFamily="18" charset="0"/>
              </a:rPr>
              <a:t>Il processo di replicazione del DNA rappresenta la principale fonte di mutazioni. Tutti gli organismi possiedono due meccanismi fondamentali di salvaguardia della fedeltà dell</a:t>
            </a:r>
            <a:r>
              <a:rPr lang="ja-JP" altLang="it-IT" sz="2200">
                <a:latin typeface="Times New Roman" pitchFamily="18" charset="0"/>
              </a:rPr>
              <a:t>’</a:t>
            </a:r>
            <a:r>
              <a:rPr lang="it-IT" altLang="ja-JP" sz="2200">
                <a:latin typeface="Times New Roman" pitchFamily="18" charset="0"/>
              </a:rPr>
              <a:t>informazione molecolare:</a:t>
            </a: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it-IT" altLang="it-CH" sz="2200" u="sng">
                <a:latin typeface="Times New Roman" pitchFamily="18" charset="0"/>
              </a:rPr>
              <a:t>Correzione di bozze</a:t>
            </a:r>
            <a:r>
              <a:rPr lang="it-IT" altLang="it-CH" sz="2200">
                <a:latin typeface="Times New Roman" pitchFamily="18" charset="0"/>
              </a:rPr>
              <a:t> (corregge gli errori di appaiamento commessi dalla DNA polimerasi mentre la replicazione è in corso)</a:t>
            </a:r>
            <a:r>
              <a:rPr lang="it-IT" altLang="it-CH" sz="2200" u="sng"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200" u="sng"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it-IT" altLang="it-CH" sz="2200" u="sng">
                <a:latin typeface="Times New Roman" pitchFamily="18" charset="0"/>
              </a:rPr>
              <a:t>Riparazione degli appaiamenti errati</a:t>
            </a:r>
            <a:r>
              <a:rPr lang="it-IT" altLang="it-CH" sz="2200">
                <a:latin typeface="Times New Roman" pitchFamily="18" charset="0"/>
              </a:rPr>
              <a:t> dopo replicazione del DNA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it-IT" altLang="it-CH" sz="2200">
              <a:latin typeface="Times New Roman" pitchFamily="18" charset="0"/>
            </a:endParaRPr>
          </a:p>
        </p:txBody>
      </p:sp>
      <p:grpSp>
        <p:nvGrpSpPr>
          <p:cNvPr id="403460" name="Group 4"/>
          <p:cNvGrpSpPr>
            <a:grpSpLocks/>
          </p:cNvGrpSpPr>
          <p:nvPr/>
        </p:nvGrpSpPr>
        <p:grpSpPr bwMode="auto">
          <a:xfrm>
            <a:off x="1066800" y="4006850"/>
            <a:ext cx="3092450" cy="541338"/>
            <a:chOff x="672" y="3067"/>
            <a:chExt cx="1948" cy="341"/>
          </a:xfrm>
        </p:grpSpPr>
        <p:sp>
          <p:nvSpPr>
            <p:cNvPr id="60432" name="Line 5"/>
            <p:cNvSpPr>
              <a:spLocks noChangeShapeType="1"/>
            </p:cNvSpPr>
            <p:nvPr/>
          </p:nvSpPr>
          <p:spPr bwMode="auto">
            <a:xfrm>
              <a:off x="672" y="3216"/>
              <a:ext cx="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0433" name="Line 6"/>
            <p:cNvSpPr>
              <a:spLocks noChangeShapeType="1"/>
            </p:cNvSpPr>
            <p:nvPr/>
          </p:nvSpPr>
          <p:spPr bwMode="auto">
            <a:xfrm>
              <a:off x="672" y="3408"/>
              <a:ext cx="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0434" name="Text Box 7"/>
            <p:cNvSpPr txBox="1">
              <a:spLocks noChangeArrowheads="1"/>
            </p:cNvSpPr>
            <p:nvPr/>
          </p:nvSpPr>
          <p:spPr bwMode="auto">
            <a:xfrm>
              <a:off x="1334" y="3067"/>
              <a:ext cx="1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000" b="1">
                  <a:solidFill>
                    <a:srgbClr val="2B5481"/>
                  </a:solidFill>
                  <a:latin typeface="Times New Roman" charset="0"/>
                </a:rPr>
                <a:t>C G T GAACTG</a:t>
              </a:r>
            </a:p>
          </p:txBody>
        </p:sp>
      </p:grpSp>
      <p:grpSp>
        <p:nvGrpSpPr>
          <p:cNvPr id="403464" name="Group 8"/>
          <p:cNvGrpSpPr>
            <a:grpSpLocks/>
          </p:cNvGrpSpPr>
          <p:nvPr/>
        </p:nvGrpSpPr>
        <p:grpSpPr bwMode="auto">
          <a:xfrm>
            <a:off x="5562600" y="4005263"/>
            <a:ext cx="3108325" cy="542925"/>
            <a:chOff x="3504" y="3066"/>
            <a:chExt cx="1958" cy="342"/>
          </a:xfrm>
        </p:grpSpPr>
        <p:sp>
          <p:nvSpPr>
            <p:cNvPr id="60429" name="Line 9"/>
            <p:cNvSpPr>
              <a:spLocks noChangeShapeType="1"/>
            </p:cNvSpPr>
            <p:nvPr/>
          </p:nvSpPr>
          <p:spPr bwMode="auto">
            <a:xfrm>
              <a:off x="3504" y="3216"/>
              <a:ext cx="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0430" name="Line 10"/>
            <p:cNvSpPr>
              <a:spLocks noChangeShapeType="1"/>
            </p:cNvSpPr>
            <p:nvPr/>
          </p:nvSpPr>
          <p:spPr bwMode="auto">
            <a:xfrm>
              <a:off x="3504" y="3408"/>
              <a:ext cx="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0431" name="Text Box 11"/>
            <p:cNvSpPr txBox="1">
              <a:spLocks noChangeArrowheads="1"/>
            </p:cNvSpPr>
            <p:nvPr/>
          </p:nvSpPr>
          <p:spPr bwMode="auto">
            <a:xfrm>
              <a:off x="4176" y="3066"/>
              <a:ext cx="1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000" b="1">
                  <a:solidFill>
                    <a:srgbClr val="2B5481"/>
                  </a:solidFill>
                  <a:latin typeface="Times New Roman" charset="0"/>
                </a:rPr>
                <a:t>C G T GAACTG</a:t>
              </a:r>
            </a:p>
          </p:txBody>
        </p:sp>
      </p:grp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2159000" y="4310063"/>
            <a:ext cx="110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>
                <a:solidFill>
                  <a:srgbClr val="2B5481"/>
                </a:solidFill>
                <a:latin typeface="Times New Roman" charset="0"/>
              </a:rPr>
              <a:t>G C A </a:t>
            </a:r>
            <a:r>
              <a:rPr lang="it-IT" sz="2000" b="1">
                <a:solidFill>
                  <a:srgbClr val="FF3300"/>
                </a:solidFill>
                <a:latin typeface="Times New Roman" charset="0"/>
              </a:rPr>
              <a:t>T</a:t>
            </a:r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6629400" y="429577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>
                <a:solidFill>
                  <a:srgbClr val="2B5481"/>
                </a:solidFill>
                <a:latin typeface="Times New Roman" charset="0"/>
              </a:rPr>
              <a:t>G C A</a:t>
            </a:r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4343400" y="4395788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403471" name="Picture 15" descr="smiley_a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700588"/>
            <a:ext cx="72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7019925" y="49069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>
                <a:solidFill>
                  <a:srgbClr val="FF3300"/>
                </a:solidFill>
                <a:latin typeface="Times New Roman" charset="0"/>
              </a:rPr>
              <a:t>T</a:t>
            </a:r>
          </a:p>
        </p:txBody>
      </p:sp>
      <p:sp>
        <p:nvSpPr>
          <p:cNvPr id="403473" name="Text Box 17"/>
          <p:cNvSpPr txBox="1">
            <a:spLocks noChangeArrowheads="1"/>
          </p:cNvSpPr>
          <p:nvPr/>
        </p:nvSpPr>
        <p:spPr bwMode="auto">
          <a:xfrm>
            <a:off x="7380288" y="4292600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>
                <a:solidFill>
                  <a:srgbClr val="2B5481"/>
                </a:solidFill>
                <a:latin typeface="Times New Roman" charset="0"/>
              </a:rPr>
              <a:t>C T T  .  .  .</a:t>
            </a:r>
          </a:p>
        </p:txBody>
      </p:sp>
    </p:spTree>
    <p:extLst>
      <p:ext uri="{BB962C8B-B14F-4D97-AF65-F5344CB8AC3E}">
        <p14:creationId xmlns:p14="http://schemas.microsoft.com/office/powerpoint/2010/main" val="19987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autoUpdateAnimBg="0"/>
      <p:bldP spid="403468" grpId="0" autoUpdateAnimBg="0"/>
      <p:bldP spid="403469" grpId="0"/>
      <p:bldP spid="403472" grpId="0"/>
      <p:bldP spid="40347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609600" y="2060575"/>
            <a:ext cx="792162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 tasso naturale di mutazione del DNA viene incrementato dall</a:t>
            </a:r>
            <a:r>
              <a:rPr lang="ja-JP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’</a:t>
            </a:r>
            <a:r>
              <a:rPr lang="it-IT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interazione ambientale con agenti chimici e fisici 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CH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CH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                            </a:t>
            </a:r>
            <a:r>
              <a:rPr lang="it-IT" altLang="it-CH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" pitchFamily="2" charset="2"/>
              </a:rPr>
              <a:t>MUTAGENI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331913" y="273050"/>
            <a:ext cx="704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</a:rPr>
              <a:t>Mutazioni indotte da agenti mutageni</a:t>
            </a:r>
            <a:endParaRPr lang="it-IT" sz="36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MS PGothic" pitchFamily="34" charset="-128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4757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pPr eaLnBrk="1" hangingPunct="1"/>
            <a:r>
              <a:rPr lang="it-IT" altLang="it-CH">
                <a:solidFill>
                  <a:schemeClr val="folHlink"/>
                </a:solidFill>
                <a:latin typeface="Times New Roman" pitchFamily="18" charset="0"/>
              </a:rPr>
              <a:t>Mutageni chimici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¯"/>
              <a:defRPr/>
            </a:pPr>
            <a:r>
              <a:rPr lang="it-IT" sz="2800">
                <a:latin typeface="Times New Roman" pitchFamily="18" charset="0"/>
                <a:ea typeface="+mn-ea"/>
              </a:rPr>
              <a:t>Esistono varie sostanze chimiche </a:t>
            </a:r>
            <a:br>
              <a:rPr lang="it-IT" sz="2800">
                <a:latin typeface="Times New Roman" pitchFamily="18" charset="0"/>
                <a:ea typeface="+mn-ea"/>
              </a:rPr>
            </a:br>
            <a:r>
              <a:rPr lang="it-IT" sz="2800">
                <a:latin typeface="Times New Roman" pitchFamily="18" charset="0"/>
                <a:ea typeface="+mn-ea"/>
              </a:rPr>
              <a:t>che interagiscono con il DNA modificando e/o</a:t>
            </a:r>
            <a:br>
              <a:rPr lang="it-IT" sz="2800">
                <a:latin typeface="Times New Roman" pitchFamily="18" charset="0"/>
                <a:ea typeface="+mn-ea"/>
              </a:rPr>
            </a:br>
            <a:r>
              <a:rPr lang="it-IT" sz="2800">
                <a:latin typeface="Times New Roman" pitchFamily="18" charset="0"/>
                <a:ea typeface="+mn-ea"/>
              </a:rPr>
              <a:t>danneggiando le basi azotate e causano appaiamenti errati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¯"/>
              <a:defRPr/>
            </a:pPr>
            <a:endParaRPr lang="it-IT" sz="2800"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97947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1371601"/>
          </a:xfrm>
        </p:spPr>
        <p:txBody>
          <a:bodyPr/>
          <a:lstStyle/>
          <a:p>
            <a:pPr eaLnBrk="1" hangingPunct="1"/>
            <a:r>
              <a:rPr lang="it-IT" altLang="it-CH">
                <a:solidFill>
                  <a:schemeClr val="folHlink"/>
                </a:solidFill>
                <a:latin typeface="Times New Roman" pitchFamily="18" charset="0"/>
              </a:rPr>
              <a:t>Mutageni chimici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535488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t-IT" sz="2400">
                <a:latin typeface="Times New Roman" pitchFamily="18" charset="0"/>
                <a:ea typeface="+mn-ea"/>
              </a:rPr>
              <a:t> I mutageni chimici possono causare sostituzioni di nucleotidi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t-IT" sz="2400">
                <a:latin typeface="Times New Roman" pitchFamily="18" charset="0"/>
                <a:ea typeface="+mn-ea"/>
              </a:rPr>
              <a:t>esempio: aflatossina B1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t-IT" sz="2400">
                <a:latin typeface="Times New Roman" pitchFamily="18" charset="0"/>
                <a:ea typeface="+mn-ea"/>
              </a:rPr>
              <a:t>micotossina presente in alcune muffe. In condizioni ambientali favorevoli le spore degli </a:t>
            </a:r>
            <a:r>
              <a:rPr lang="it-IT" sz="2400" i="1">
                <a:latin typeface="Times New Roman" pitchFamily="18" charset="0"/>
                <a:ea typeface="+mn-ea"/>
              </a:rPr>
              <a:t>Aspergillus</a:t>
            </a:r>
            <a:r>
              <a:rPr lang="it-IT" sz="2400">
                <a:latin typeface="Times New Roman" pitchFamily="18" charset="0"/>
                <a:ea typeface="+mn-ea"/>
              </a:rPr>
              <a:t> germinano e successivamente colonizzano svariate tipologie di alimenti, quali mais, arachidi ed altri semi oleosi.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2400">
              <a:latin typeface="Times New Roman" pitchFamily="18" charset="0"/>
              <a:ea typeface="+mn-ea"/>
            </a:endParaRPr>
          </a:p>
        </p:txBody>
      </p:sp>
      <p:pic>
        <p:nvPicPr>
          <p:cNvPr id="133124" name="Picture 7" descr="File:Aflatoxin 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2447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9" descr="67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9725"/>
            <a:ext cx="266541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91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1371601"/>
          </a:xfrm>
        </p:spPr>
        <p:txBody>
          <a:bodyPr/>
          <a:lstStyle/>
          <a:p>
            <a:pPr eaLnBrk="1" hangingPunct="1"/>
            <a:r>
              <a:rPr lang="it-IT" altLang="it-CH">
                <a:solidFill>
                  <a:schemeClr val="folHlink"/>
                </a:solidFill>
                <a:latin typeface="Times New Roman" pitchFamily="18" charset="0"/>
              </a:rPr>
              <a:t>Mutageni chimici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t-IT" altLang="it-CH" sz="2400">
                <a:latin typeface="Times New Roman" pitchFamily="18" charset="0"/>
              </a:rPr>
              <a:t>I mutageni chimici possono causare inserzioni o delezioni di nucleotide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t-IT" altLang="it-CH" sz="2400">
                <a:latin typeface="Times New Roman" pitchFamily="18" charset="0"/>
              </a:rPr>
              <a:t>Esempio: benzopirene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t-IT" altLang="it-CH" sz="2400">
                <a:latin typeface="Times New Roman" pitchFamily="18" charset="0"/>
              </a:rPr>
              <a:t>nel fumo di sigaretta, nello scarico dei motori Diesel, nella carbonizzazione dei cibi…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¯"/>
            </a:pPr>
            <a:endParaRPr lang="it-IT" altLang="it-CH" sz="2400">
              <a:latin typeface="Times New Roman" pitchFamily="18" charset="0"/>
            </a:endParaRPr>
          </a:p>
        </p:txBody>
      </p:sp>
      <p:pic>
        <p:nvPicPr>
          <p:cNvPr id="135172" name="Picture 5" descr="See 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7425"/>
            <a:ext cx="1778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9" descr="http://static.buttalapasta.it/625X0/www/buttalapasta/it/img/carne-alla-grig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24375"/>
            <a:ext cx="25923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11" descr="http://www.brindisinews.com/redazione/archivio/fumo-giovani-ba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23050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9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CH" b="1" dirty="0" err="1"/>
              <a:t>Aneuploidia</a:t>
            </a:r>
            <a:r>
              <a:rPr lang="it-CH" b="1" dirty="0"/>
              <a:t>:</a:t>
            </a:r>
          </a:p>
          <a:p>
            <a:pPr>
              <a:buNone/>
            </a:pPr>
            <a:endParaRPr lang="it-CH" b="1" dirty="0"/>
          </a:p>
          <a:p>
            <a:pPr>
              <a:buNone/>
            </a:pPr>
            <a:r>
              <a:rPr lang="it-CH" dirty="0"/>
              <a:t>il numero dei cromosomi non è un multiplo esatto del normale assetto aploide</a:t>
            </a:r>
          </a:p>
          <a:p>
            <a:pPr>
              <a:buNone/>
            </a:pPr>
            <a:r>
              <a:rPr lang="it-CH" dirty="0"/>
              <a:t>		</a:t>
            </a:r>
            <a:r>
              <a:rPr lang="it-CH" i="1" dirty="0"/>
              <a:t>Nullisomia: </a:t>
            </a:r>
            <a:r>
              <a:rPr lang="it-CH" i="1" dirty="0" err="1"/>
              <a:t>2n</a:t>
            </a:r>
            <a:r>
              <a:rPr lang="it-CH" i="1" dirty="0"/>
              <a:t>-2 	(morte </a:t>
            </a:r>
            <a:r>
              <a:rPr lang="it-CH" i="1" dirty="0" err="1"/>
              <a:t>preimpianto</a:t>
            </a:r>
            <a:r>
              <a:rPr lang="it-CH" i="1" dirty="0"/>
              <a:t>)</a:t>
            </a:r>
          </a:p>
          <a:p>
            <a:pPr>
              <a:buNone/>
            </a:pPr>
            <a:r>
              <a:rPr lang="it-CH" i="1" dirty="0"/>
              <a:t>		Monosomia: </a:t>
            </a:r>
            <a:r>
              <a:rPr lang="it-CH" i="1" dirty="0" err="1"/>
              <a:t>2n</a:t>
            </a:r>
            <a:r>
              <a:rPr lang="it-CH" i="1" dirty="0"/>
              <a:t>-1 	(generalmente morte embrionale)</a:t>
            </a:r>
          </a:p>
          <a:p>
            <a:pPr>
              <a:buNone/>
            </a:pPr>
            <a:r>
              <a:rPr lang="it-CH" i="1" dirty="0"/>
              <a:t>		Trisomia: </a:t>
            </a:r>
            <a:r>
              <a:rPr lang="it-CH" i="1" dirty="0" err="1"/>
              <a:t>2n+1</a:t>
            </a:r>
            <a:endParaRPr lang="it-CH" i="1" dirty="0"/>
          </a:p>
          <a:p>
            <a:pPr>
              <a:buNone/>
            </a:pPr>
            <a:endParaRPr lang="it-CH" b="1" dirty="0"/>
          </a:p>
          <a:p>
            <a:pPr>
              <a:buNone/>
            </a:pPr>
            <a:r>
              <a:rPr lang="it-CH" b="1" dirty="0"/>
              <a:t>Poliploidia:</a:t>
            </a:r>
          </a:p>
          <a:p>
            <a:pPr>
              <a:buNone/>
            </a:pPr>
            <a:endParaRPr lang="it-CH" b="1" dirty="0"/>
          </a:p>
          <a:p>
            <a:pPr>
              <a:buNone/>
            </a:pPr>
            <a:r>
              <a:rPr lang="it-CH" dirty="0"/>
              <a:t>il numero dei cromosomi è un multiplo esatto del normale assetto </a:t>
            </a:r>
          </a:p>
          <a:p>
            <a:pPr>
              <a:buNone/>
            </a:pPr>
            <a:r>
              <a:rPr lang="it-CH" dirty="0"/>
              <a:t>Aploide</a:t>
            </a:r>
          </a:p>
          <a:p>
            <a:pPr>
              <a:buNone/>
            </a:pPr>
            <a:r>
              <a:rPr lang="it-CH" b="1" dirty="0"/>
              <a:t>	</a:t>
            </a:r>
            <a:r>
              <a:rPr lang="it-CH" sz="3100" i="1" dirty="0" err="1"/>
              <a:t>triploidia</a:t>
            </a:r>
            <a:endParaRPr lang="it-CH" sz="3100" i="1" dirty="0"/>
          </a:p>
          <a:p>
            <a:pPr>
              <a:buNone/>
            </a:pPr>
            <a:r>
              <a:rPr lang="it-CH" sz="3100" i="1" dirty="0"/>
              <a:t>	</a:t>
            </a:r>
            <a:r>
              <a:rPr lang="it-CH" sz="3100" i="1" dirty="0" err="1"/>
              <a:t>tetraploidia</a:t>
            </a:r>
            <a:endParaRPr lang="it-CH" sz="3100" i="1" dirty="0"/>
          </a:p>
        </p:txBody>
      </p:sp>
    </p:spTree>
    <p:extLst>
      <p:ext uri="{BB962C8B-B14F-4D97-AF65-F5344CB8AC3E}">
        <p14:creationId xmlns:p14="http://schemas.microsoft.com/office/powerpoint/2010/main" val="17830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pPr eaLnBrk="1" hangingPunct="1"/>
            <a:r>
              <a:rPr lang="it-IT" altLang="it-CH">
                <a:solidFill>
                  <a:schemeClr val="folHlink"/>
                </a:solidFill>
                <a:latin typeface="Times New Roman" pitchFamily="18" charset="0"/>
              </a:rPr>
              <a:t>Mutageni fisici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¯"/>
              <a:defRPr/>
            </a:pPr>
            <a:r>
              <a:rPr lang="it-IT" sz="2800">
                <a:latin typeface="Times New Roman" pitchFamily="18" charset="0"/>
                <a:ea typeface="+mn-ea"/>
              </a:rPr>
              <a:t>Radiazioni UV a bassa energia, poco penetranti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¯"/>
              <a:defRPr/>
            </a:pPr>
            <a:r>
              <a:rPr lang="it-IT" sz="2800">
                <a:latin typeface="Times New Roman" pitchFamily="18" charset="0"/>
                <a:ea typeface="+mn-ea"/>
              </a:rPr>
              <a:t>Radiazioni ionizzanti (raggi X, raggi </a:t>
            </a:r>
            <a:r>
              <a:rPr lang="it-IT" sz="2800">
                <a:latin typeface="Symbol" pitchFamily="18" charset="2"/>
                <a:ea typeface="+mn-ea"/>
              </a:rPr>
              <a:t>a</a:t>
            </a:r>
            <a:r>
              <a:rPr lang="it-IT" sz="2800">
                <a:latin typeface="Times New Roman" pitchFamily="18" charset="0"/>
                <a:ea typeface="+mn-ea"/>
              </a:rPr>
              <a:t>, </a:t>
            </a:r>
            <a:r>
              <a:rPr lang="it-IT" sz="2800">
                <a:latin typeface="Symbol" pitchFamily="18" charset="2"/>
                <a:ea typeface="+mn-ea"/>
              </a:rPr>
              <a:t>b</a:t>
            </a:r>
            <a:r>
              <a:rPr lang="it-IT" sz="2800">
                <a:latin typeface="Times New Roman" pitchFamily="18" charset="0"/>
                <a:ea typeface="+mn-ea"/>
              </a:rPr>
              <a:t>, </a:t>
            </a:r>
            <a:r>
              <a:rPr lang="it-IT" sz="2800">
                <a:latin typeface="Symbol" pitchFamily="18" charset="2"/>
                <a:ea typeface="+mn-ea"/>
              </a:rPr>
              <a:t>g</a:t>
            </a:r>
            <a:r>
              <a:rPr lang="it-IT" sz="2800">
                <a:latin typeface="Times New Roman" pitchFamily="18" charset="0"/>
                <a:ea typeface="+mn-ea"/>
              </a:rPr>
              <a:t>), ad alta energia, altamente penetranti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¯"/>
              <a:defRPr/>
            </a:pPr>
            <a:endParaRPr lang="it-IT" sz="2800">
              <a:latin typeface="Times New Roman" pitchFamily="18" charset="0"/>
              <a:ea typeface="+mn-ea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600450"/>
            <a:ext cx="18923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7775"/>
            <a:ext cx="374491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197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0800"/>
            <a:ext cx="8243887" cy="641350"/>
          </a:xfrm>
        </p:spPr>
        <p:txBody>
          <a:bodyPr/>
          <a:lstStyle/>
          <a:p>
            <a:pPr eaLnBrk="1" hangingPunct="1"/>
            <a:r>
              <a:rPr lang="it-IT" altLang="it-CH" sz="3600">
                <a:solidFill>
                  <a:schemeClr val="folHlink"/>
                </a:solidFill>
                <a:latin typeface="Times New Roman" pitchFamily="18" charset="0"/>
              </a:rPr>
              <a:t>Fumo, cancro e riparazione del DNA</a:t>
            </a:r>
          </a:p>
        </p:txBody>
      </p:sp>
      <p:pic>
        <p:nvPicPr>
          <p:cNvPr id="137220" name="Picture 4" descr="lu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65313"/>
            <a:ext cx="2659063" cy="2706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4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836613"/>
            <a:ext cx="5940425" cy="4319587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it-CH" sz="2200">
                <a:latin typeface="Times New Roman" pitchFamily="18" charset="0"/>
              </a:rPr>
              <a:t>La capacità di riparare i danni al DNA arrecati dal fumo (ossidazione delle guanine) dipende dall</a:t>
            </a:r>
            <a:r>
              <a:rPr lang="en-GB" altLang="it-IT" sz="2200">
                <a:latin typeface="Times New Roman" pitchFamily="18" charset="0"/>
              </a:rPr>
              <a:t>’</a:t>
            </a:r>
            <a:r>
              <a:rPr lang="en-GB" altLang="it-CH" sz="2200">
                <a:latin typeface="Times New Roman" pitchFamily="18" charset="0"/>
              </a:rPr>
              <a:t> enzima </a:t>
            </a:r>
            <a:r>
              <a:rPr lang="en-GB" altLang="it-CH" sz="2200" b="1">
                <a:latin typeface="Times New Roman" pitchFamily="18" charset="0"/>
              </a:rPr>
              <a:t>OGG</a:t>
            </a:r>
            <a:r>
              <a:rPr lang="en-GB" altLang="it-CH" sz="2200">
                <a:latin typeface="Times New Roman" pitchFamily="18" charset="0"/>
              </a:rPr>
              <a:t> (8-oxoguanine DNA N-glycosylase).</a:t>
            </a:r>
            <a:r>
              <a:rPr lang="it-IT" altLang="it-CH" sz="2200"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CH" sz="2200">
                <a:latin typeface="Times New Roman" pitchFamily="18" charset="0"/>
              </a:rPr>
              <a:t>Esiste una variabilità individuale nella produzione dell</a:t>
            </a:r>
            <a:r>
              <a:rPr lang="ja-JP" altLang="it-IT" sz="2200">
                <a:latin typeface="Times New Roman" pitchFamily="18" charset="0"/>
              </a:rPr>
              <a:t>’</a:t>
            </a:r>
            <a:r>
              <a:rPr lang="it-IT" altLang="ja-JP" sz="2200">
                <a:latin typeface="Times New Roman" pitchFamily="18" charset="0"/>
              </a:rPr>
              <a:t>enzima.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CH" sz="2200">
                <a:latin typeface="Times New Roman" pitchFamily="18" charset="0"/>
              </a:rPr>
              <a:t>La variante allelica  326 Ser del gene hOGG1 ha un</a:t>
            </a:r>
            <a:r>
              <a:rPr lang="ja-JP" altLang="it-IT" sz="2200">
                <a:latin typeface="Times New Roman" pitchFamily="18" charset="0"/>
              </a:rPr>
              <a:t>’</a:t>
            </a:r>
            <a:r>
              <a:rPr lang="it-IT" altLang="ja-JP" sz="2200">
                <a:latin typeface="Times New Roman" pitchFamily="18" charset="0"/>
              </a:rPr>
              <a:t>attività enzimatica maggiore della variante 326 Cys.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CH" sz="220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CH" sz="2200">
                <a:latin typeface="Times New Roman" pitchFamily="18" charset="0"/>
              </a:rPr>
              <a:t>I fumatori non hanno tutti lo stesso rischio di cancro: chi ha bassa attività di OGG ha un rischio decisamente maggiore (30-120 volte) di chi, a parità di n° sigarette fumate, ha naturalmente alti livelli di OGG</a:t>
            </a:r>
            <a:endParaRPr lang="en-GB" altLang="it-CH" sz="2200">
              <a:latin typeface="Arial Black" pitchFamily="34" charset="0"/>
            </a:endParaRP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87313" y="6040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250825" y="5734050"/>
            <a:ext cx="8208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323528" y="5373216"/>
            <a:ext cx="8459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 danno finale è il risultato di due fattori di rischio indipendenti: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C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 fumo +  la ridotta capacità di riparare le guanine modificate</a:t>
            </a:r>
          </a:p>
        </p:txBody>
      </p:sp>
    </p:spTree>
    <p:extLst>
      <p:ext uri="{BB962C8B-B14F-4D97-AF65-F5344CB8AC3E}">
        <p14:creationId xmlns:p14="http://schemas.microsoft.com/office/powerpoint/2010/main" val="1203252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autoUpdateAnimBg="0"/>
      <p:bldP spid="4649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09DD9-09C1-4987-AFB4-B7B123E6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CAUSE ANEUPLOIDIE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1B194-9AA4-4F4F-8EE2-17DD2C96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0425"/>
            <a:ext cx="8229600" cy="4114800"/>
          </a:xfrm>
        </p:spPr>
        <p:txBody>
          <a:bodyPr/>
          <a:lstStyle/>
          <a:p>
            <a:r>
              <a:rPr lang="it-CH" dirty="0"/>
              <a:t>Errori processo meiosi</a:t>
            </a:r>
          </a:p>
          <a:p>
            <a:endParaRPr lang="it-CH" dirty="0"/>
          </a:p>
          <a:p>
            <a:r>
              <a:rPr lang="it-CH" dirty="0"/>
              <a:t>In quale momento della meiosi si verifica l’errore?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A29707-D14A-4725-B0FD-D51D170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5CC8-0E36-4340-962A-2BBA52133C7B}" type="slidenum">
              <a:rPr lang="it-IT" altLang="it-CH" smtClean="0">
                <a:solidFill>
                  <a:srgbClr val="FFFFFF"/>
                </a:solidFill>
              </a:rPr>
              <a:pPr/>
              <a:t>8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908720"/>
            <a:ext cx="886303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95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Presentazione su schermo (4:3)</PresentationFormat>
  <Paragraphs>243</Paragraphs>
  <Slides>71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85" baseType="lpstr">
      <vt:lpstr>ＭＳ Ｐゴシック</vt:lpstr>
      <vt:lpstr>ＭＳ Ｐゴシック</vt:lpstr>
      <vt:lpstr>Arial</vt:lpstr>
      <vt:lpstr>Arial Black</vt:lpstr>
      <vt:lpstr>Calibri</vt:lpstr>
      <vt:lpstr>Comic Sans MS</vt:lpstr>
      <vt:lpstr>Symbol</vt:lpstr>
      <vt:lpstr>Tahoma</vt:lpstr>
      <vt:lpstr>Times</vt:lpstr>
      <vt:lpstr>Times New Roman</vt:lpstr>
      <vt:lpstr>Wingdings</vt:lpstr>
      <vt:lpstr>Wingdings 3</vt:lpstr>
      <vt:lpstr>Strutturato</vt:lpstr>
      <vt:lpstr>Immagine bitmap</vt:lpstr>
      <vt:lpstr>MUTAZIONI GENICHE, CROMOSOMICHE E GENOMICHE</vt:lpstr>
      <vt:lpstr>Presentazione standard di PowerPoint</vt:lpstr>
      <vt:lpstr>Presentazione standard di PowerPoint</vt:lpstr>
      <vt:lpstr>Presentazione standard di PowerPoint</vt:lpstr>
      <vt:lpstr>MUTAZIONI GENOMICHE</vt:lpstr>
      <vt:lpstr>Presentazione standard di PowerPoint</vt:lpstr>
      <vt:lpstr>Presentazione standard di PowerPoint</vt:lpstr>
      <vt:lpstr>CAUSE ANEUPLOIDIE</vt:lpstr>
      <vt:lpstr>Presentazione standard di PowerPoint</vt:lpstr>
      <vt:lpstr>Presentazione standard di PowerPoint</vt:lpstr>
      <vt:lpstr>Presentazione standard di PowerPoint</vt:lpstr>
      <vt:lpstr>TIPI DI ANEUPLOIDIE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Cause sindrome di Down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SINTESI ANEUPLOIDIE AUTOSOMICHE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SINTESI ANEUPLOIDIE DEI CROMOSOMI SESSUALI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CAUSE POLIPLOIDIE</vt:lpstr>
      <vt:lpstr>MUTAZIONI CROMOSOMICHE</vt:lpstr>
      <vt:lpstr>Presentazione standard di PowerPoint</vt:lpstr>
      <vt:lpstr>ESEMPI DI MUTAZIONI CHE ALTERANO LA STRUTTURA DEI CROMOSOMI</vt:lpstr>
      <vt:lpstr>Cause </vt:lpstr>
      <vt:lpstr>Presentazione standard di PowerPoint</vt:lpstr>
      <vt:lpstr>MUTAZIONI GENICHE</vt:lpstr>
      <vt:lpstr>Presentazione standard di PowerPoint</vt:lpstr>
      <vt:lpstr>Presentazione standard di PowerPoint</vt:lpstr>
      <vt:lpstr>Mutazione genica  esempio 1 (missenso)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vantaggio dell’eterozigote nelle regioni malariche</vt:lpstr>
      <vt:lpstr>Presentazione standard di PowerPoint</vt:lpstr>
      <vt:lpstr>Presentazione standard di PowerPoint</vt:lpstr>
      <vt:lpstr>Presentazione standard di PowerPoint</vt:lpstr>
      <vt:lpstr>Mutazione da errore di replicazione</vt:lpstr>
      <vt:lpstr>Presentazione standard di PowerPoint</vt:lpstr>
      <vt:lpstr>Mutageni chimici</vt:lpstr>
      <vt:lpstr>Mutageni chimici</vt:lpstr>
      <vt:lpstr>Mutageni chimici</vt:lpstr>
      <vt:lpstr>Mutageni fisici</vt:lpstr>
      <vt:lpstr>Fumo, cancro e riparazione del DNA</vt:lpstr>
    </vt:vector>
  </TitlesOfParts>
  <Company>LICEO CANTONALE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Paltenghi</dc:creator>
  <cp:lastModifiedBy>Marco Briccola</cp:lastModifiedBy>
  <cp:revision>58</cp:revision>
  <dcterms:created xsi:type="dcterms:W3CDTF">2017-01-13T14:06:42Z</dcterms:created>
  <dcterms:modified xsi:type="dcterms:W3CDTF">2018-11-24T07:53:04Z</dcterms:modified>
</cp:coreProperties>
</file>