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51"/>
  </p:notesMasterIdLst>
  <p:sldIdLst>
    <p:sldId id="256" r:id="rId2"/>
    <p:sldId id="259" r:id="rId3"/>
    <p:sldId id="260" r:id="rId4"/>
    <p:sldId id="294" r:id="rId5"/>
    <p:sldId id="262" r:id="rId6"/>
    <p:sldId id="263" r:id="rId7"/>
    <p:sldId id="363" r:id="rId8"/>
    <p:sldId id="362" r:id="rId9"/>
    <p:sldId id="267" r:id="rId10"/>
    <p:sldId id="268" r:id="rId11"/>
    <p:sldId id="269" r:id="rId12"/>
    <p:sldId id="275" r:id="rId13"/>
    <p:sldId id="265" r:id="rId14"/>
    <p:sldId id="365" r:id="rId15"/>
    <p:sldId id="282" r:id="rId16"/>
    <p:sldId id="283" r:id="rId17"/>
    <p:sldId id="285" r:id="rId18"/>
    <p:sldId id="366" r:id="rId19"/>
    <p:sldId id="367" r:id="rId20"/>
    <p:sldId id="284" r:id="rId21"/>
    <p:sldId id="368" r:id="rId22"/>
    <p:sldId id="369" r:id="rId23"/>
    <p:sldId id="370" r:id="rId24"/>
    <p:sldId id="375" r:id="rId25"/>
    <p:sldId id="376" r:id="rId26"/>
    <p:sldId id="295" r:id="rId27"/>
    <p:sldId id="371" r:id="rId28"/>
    <p:sldId id="321" r:id="rId29"/>
    <p:sldId id="297" r:id="rId30"/>
    <p:sldId id="323" r:id="rId31"/>
    <p:sldId id="313" r:id="rId32"/>
    <p:sldId id="326" r:id="rId33"/>
    <p:sldId id="372" r:id="rId34"/>
    <p:sldId id="300" r:id="rId35"/>
    <p:sldId id="305" r:id="rId36"/>
    <p:sldId id="307" r:id="rId37"/>
    <p:sldId id="296" r:id="rId38"/>
    <p:sldId id="332" r:id="rId39"/>
    <p:sldId id="356" r:id="rId40"/>
    <p:sldId id="355" r:id="rId41"/>
    <p:sldId id="358" r:id="rId42"/>
    <p:sldId id="354" r:id="rId43"/>
    <p:sldId id="361" r:id="rId44"/>
    <p:sldId id="345" r:id="rId45"/>
    <p:sldId id="334" r:id="rId46"/>
    <p:sldId id="377" r:id="rId47"/>
    <p:sldId id="350" r:id="rId48"/>
    <p:sldId id="349" r:id="rId49"/>
    <p:sldId id="352" r:id="rId5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 autoAdjust="0"/>
    <p:restoredTop sz="94674" autoAdjust="0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7FC08-F209-5140-813E-5F6811692AB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D971E-F380-8B43-8C22-251DD505172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089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45798CB-7160-F245-A6B5-B1609049BFCA}" type="slidenum">
              <a:rPr lang="it-CH">
                <a:latin typeface="Calibri" charset="0"/>
              </a:rPr>
              <a:pPr eaLnBrk="1" hangingPunct="1"/>
              <a:t>3</a:t>
            </a:fld>
            <a:endParaRPr lang="it-CH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6F9C3-9811-E34D-AAF4-1343F296AE5E}" type="slidenum">
              <a:rPr lang="it-IT"/>
              <a:pPr/>
              <a:t>41</a:t>
            </a:fld>
            <a:endParaRPr lang="it-IT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CH" smtClean="0"/>
              <a:t>Lineette?</a:t>
            </a:r>
          </a:p>
          <a:p>
            <a:r>
              <a:rPr lang="it-CH" smtClean="0"/>
              <a:t>Formula chimica del glucosio?	</a:t>
            </a:r>
          </a:p>
          <a:p>
            <a:r>
              <a:rPr lang="it-CH" smtClean="0"/>
              <a:t>Dove sono tutte le C?	forma schematizzata!! Attenzione in chi org si tratta di composti del C.. Se non vi è scritto niente al termine o all’inizio legame significa che c’è C</a:t>
            </a:r>
          </a:p>
          <a:p>
            <a:r>
              <a:rPr lang="it-CH" smtClean="0"/>
              <a:t>Sono polimeri? I polisaccaridi si, gli altri no</a:t>
            </a:r>
          </a:p>
          <a:p>
            <a:r>
              <a:rPr lang="it-CH" smtClean="0"/>
              <a:t>Gruppo di molecole di dimensioni molto varie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C65AA7-F677-4EA9-AA41-D973D425151C}" type="slidenum">
              <a:rPr lang="it-CH" smtClean="0"/>
              <a:pPr>
                <a:defRPr/>
              </a:pPr>
              <a:t>7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52127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CH" dirty="0" err="1" smtClean="0"/>
              <a:t>Def</a:t>
            </a:r>
            <a:r>
              <a:rPr lang="it-CH" dirty="0" smtClean="0"/>
              <a:t> formula molecolare: indica il tipo e il numero di atomi in una molecolare</a:t>
            </a:r>
          </a:p>
          <a:p>
            <a:r>
              <a:rPr lang="it-CH" dirty="0" smtClean="0"/>
              <a:t>C</a:t>
            </a:r>
            <a:r>
              <a:rPr lang="it-CH" sz="1200" dirty="0" smtClean="0"/>
              <a:t>6</a:t>
            </a:r>
            <a:r>
              <a:rPr lang="it-CH" dirty="0" smtClean="0"/>
              <a:t>H</a:t>
            </a:r>
            <a:r>
              <a:rPr lang="it-CH" sz="1200" dirty="0" smtClean="0"/>
              <a:t>12</a:t>
            </a:r>
            <a:r>
              <a:rPr lang="it-CH" dirty="0" smtClean="0"/>
              <a:t>O</a:t>
            </a:r>
            <a:r>
              <a:rPr lang="it-CH" sz="1200" dirty="0" smtClean="0"/>
              <a:t>6</a:t>
            </a:r>
            <a:endParaRPr lang="it-CH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4B1AFC-602E-466D-B7CD-C7E0E8366A59}" type="slidenum">
              <a:rPr lang="it-CH" smtClean="0"/>
              <a:pPr>
                <a:defRPr/>
              </a:pPr>
              <a:t>8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31259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CH" smtClean="0"/>
              <a:t>Le diverse catene o resti conferiscono proprietà chimico-fisiche diverse. Ad esempio? Acidi, basici, neutri, Idrofili, lipofili</a:t>
            </a:r>
          </a:p>
          <a:p>
            <a:pPr eaLnBrk="1" hangingPunct="1"/>
            <a:r>
              <a:rPr lang="it-CH" smtClean="0"/>
              <a:t>Elementi chimici?</a:t>
            </a:r>
          </a:p>
          <a:p>
            <a:pPr eaLnBrk="1" hangingPunct="1"/>
            <a:r>
              <a:rPr lang="it-CH" smtClean="0"/>
              <a:t>Dov’è zolfo?</a:t>
            </a:r>
          </a:p>
          <a:p>
            <a:pPr eaLnBrk="1" hangingPunct="1"/>
            <a:r>
              <a:rPr lang="it-CH" smtClean="0"/>
              <a:t>I capelli contengono proteine che contengono tra gli altri AA contenenti S--- odore caratteristico quando si brucia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E2C4BE-EC18-4AA9-BCFE-8CB2965D23F0}" type="slidenum">
              <a:rPr lang="it-CH" smtClean="0"/>
              <a:pPr>
                <a:defRPr/>
              </a:pPr>
              <a:t>18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706635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Elementi chimici:	</a:t>
            </a:r>
          </a:p>
          <a:p>
            <a:pPr>
              <a:buNone/>
            </a:pPr>
            <a:r>
              <a:rPr lang="it-IT" dirty="0" smtClean="0"/>
              <a:t>	C, H, O, N e a volte S</a:t>
            </a:r>
          </a:p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CD7AD-50E3-4933-A144-61FB38AEFF64}" type="slidenum">
              <a:rPr lang="it-CH" smtClean="0"/>
              <a:pPr/>
              <a:t>19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6154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CH" smtClean="0"/>
              <a:t>Come si legano?	Reazioni di condensazione (fra il gruppo amminico di un AA e il 			gruppo carbossilico dell’ AA successivo) </a:t>
            </a:r>
          </a:p>
          <a:p>
            <a:pPr eaLnBrk="1" hangingPunct="1"/>
            <a:r>
              <a:rPr lang="it-CH" smtClean="0"/>
              <a:t>		liberazione di una molecola di acqua</a:t>
            </a:r>
          </a:p>
          <a:p>
            <a:pPr eaLnBrk="1" hangingPunct="1"/>
            <a:r>
              <a:rPr lang="it-CH" smtClean="0"/>
              <a:t>Per ogni AA una reazione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9AE710-D544-47AB-BFD2-E761BDFF3AC0}" type="slidenum">
              <a:rPr lang="it-CH" smtClean="0"/>
              <a:pPr>
                <a:defRPr/>
              </a:pPr>
              <a:t>21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265622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2077B-2224-9A4E-AC46-08714731F093}" type="slidenum">
              <a:rPr lang="it-IT"/>
              <a:pPr/>
              <a:t>28</a:t>
            </a:fld>
            <a:endParaRPr lang="it-IT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ED6BC-E2ED-B946-99F9-97431FC51014}" type="slidenum">
              <a:rPr lang="it-IT"/>
              <a:pPr>
                <a:defRPr/>
              </a:pPr>
              <a:t>35</a:t>
            </a:fld>
            <a:endParaRPr lang="it-IT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C87C1-9D11-6546-854C-20EA7081A2EA}" type="slidenum">
              <a:rPr lang="it-IT"/>
              <a:pPr>
                <a:defRPr/>
              </a:pPr>
              <a:t>36</a:t>
            </a:fld>
            <a:endParaRPr lang="it-IT"/>
          </a:p>
        </p:txBody>
      </p:sp>
      <p:sp>
        <p:nvSpPr>
          <p:cNvPr id="84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PROTEINE</a:t>
            </a:r>
          </a:p>
          <a:p>
            <a:pPr eaLnBrk="1" hangingPunct="1">
              <a:defRPr/>
            </a:pPr>
            <a:r>
              <a:rPr lang="it-IT" dirty="0" smtClean="0">
                <a:cs typeface="+mn-cs"/>
              </a:rPr>
              <a:t>FLUIDO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‹n.›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CH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CH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CH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CH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CH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CH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CH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0BC3A8-C016-134D-A03A-C125C70451D4}" type="datetimeFigureOut">
              <a:rPr lang="it-IT" smtClean="0"/>
              <a:t>30/09/18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173F0B5-DE2E-944F-A935-549C26909C0F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Amilosio" TargetMode="External"/><Relationship Id="rId4" Type="http://schemas.openxmlformats.org/officeDocument/2006/relationships/hyperlink" Target="https://it.wikipedia.org/wiki/Amilopectina" TargetMode="External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it.wikipedia.org/wiki/Polimeri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hyperlink" Target="file:///localhost/../Program%20Files/TurningPoint/2003/Questions.html" TargetMode="External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BIOMOLECOLE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78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42988"/>
            <a:ext cx="68865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684962" y="2167847"/>
            <a:ext cx="6277510" cy="76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823717" y="2558803"/>
            <a:ext cx="219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Glucosio+fruttosio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25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81075"/>
            <a:ext cx="65532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7429" y="2476072"/>
            <a:ext cx="6071171" cy="111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647327" y="3244334"/>
            <a:ext cx="260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Glucosio+galattosio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8169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019175"/>
            <a:ext cx="69532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113070" y="4253501"/>
            <a:ext cx="2198669" cy="328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407560" y="4582274"/>
            <a:ext cx="4561725" cy="1256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23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15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97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393878" y="739615"/>
            <a:ext cx="8166100" cy="24248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dirty="0" smtClean="0"/>
              <a:t>L'amido </a:t>
            </a:r>
            <a:r>
              <a:rPr lang="it-IT" dirty="0"/>
              <a:t>è composto da due </a:t>
            </a:r>
            <a:r>
              <a:rPr lang="it-IT" dirty="0">
                <a:hlinkClick r:id="rId2" tooltip="Polimeri"/>
              </a:rPr>
              <a:t>polimeri</a:t>
            </a:r>
            <a:r>
              <a:rPr lang="it-IT" dirty="0"/>
              <a:t>: </a:t>
            </a:r>
            <a:endParaRPr lang="it-IT" dirty="0" smtClean="0"/>
          </a:p>
          <a:p>
            <a:pPr marL="45720" indent="0">
              <a:buNone/>
            </a:pPr>
            <a:endParaRPr lang="it-IT" dirty="0"/>
          </a:p>
          <a:p>
            <a:pPr>
              <a:buFont typeface="Arial" charset="0"/>
              <a:buChar char="•"/>
            </a:pPr>
            <a:r>
              <a:rPr lang="it-IT" dirty="0" smtClean="0">
                <a:hlinkClick r:id="rId3" tooltip="Amilosio"/>
              </a:rPr>
              <a:t>amilosio</a:t>
            </a:r>
            <a:r>
              <a:rPr lang="it-IT" dirty="0" smtClean="0"/>
              <a:t> </a:t>
            </a:r>
            <a:r>
              <a:rPr lang="it-IT" dirty="0"/>
              <a:t>(che ne costituisce circa il 20</a:t>
            </a:r>
            <a:r>
              <a:rPr lang="it-IT" dirty="0" smtClean="0"/>
              <a:t>%): POLIMERO </a:t>
            </a:r>
            <a:r>
              <a:rPr lang="it-IT" dirty="0" smtClean="0"/>
              <a:t>LINEARE</a:t>
            </a:r>
          </a:p>
          <a:p>
            <a:pPr>
              <a:buFont typeface="Arial" charset="0"/>
              <a:buChar char="•"/>
            </a:pPr>
            <a:endParaRPr lang="it-IT" dirty="0"/>
          </a:p>
          <a:p>
            <a:pPr>
              <a:buFont typeface="Arial" charset="0"/>
              <a:buChar char="•"/>
            </a:pPr>
            <a:r>
              <a:rPr lang="it-IT" dirty="0">
                <a:hlinkClick r:id="rId4" tooltip="Amilopectina"/>
              </a:rPr>
              <a:t>amilopectina</a:t>
            </a:r>
            <a:r>
              <a:rPr lang="it-IT" dirty="0"/>
              <a:t> (circa l'80</a:t>
            </a:r>
            <a:r>
              <a:rPr lang="it-IT" dirty="0" smtClean="0"/>
              <a:t>%): POLIMERO RAMIFICATO</a:t>
            </a:r>
            <a:endParaRPr lang="it-IT" dirty="0"/>
          </a:p>
          <a:p>
            <a:endParaRPr lang="it-CH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332" y="3518076"/>
            <a:ext cx="5481192" cy="31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7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10740" y="2361728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sz="8000" smtClean="0"/>
              <a:t>PROTEINE</a:t>
            </a:r>
            <a:endParaRPr lang="it-IT" sz="8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709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852613"/>
            <a:ext cx="72675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72009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albero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8386" y="1069436"/>
            <a:ext cx="417646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2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CH" dirty="0" smtClean="0"/>
              <a:t/>
            </a:r>
            <a:br>
              <a:rPr lang="it-CH" dirty="0" smtClean="0"/>
            </a:br>
            <a:endParaRPr lang="it-CH" dirty="0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68313" y="476672"/>
            <a:ext cx="8229600" cy="553360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it-CH" dirty="0" smtClean="0"/>
              <a:t>20 diversi amminoacidi: </a:t>
            </a:r>
          </a:p>
          <a:p>
            <a:pPr>
              <a:buNone/>
            </a:pPr>
            <a:r>
              <a:rPr lang="it-CH" dirty="0" smtClean="0"/>
              <a:t>					</a:t>
            </a:r>
          </a:p>
        </p:txBody>
      </p:sp>
      <p:pic>
        <p:nvPicPr>
          <p:cNvPr id="4" name="Segnaposto contenuto 3" descr="..\..\..\..\Desktop\Copia di albero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7416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26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vialattea.net/spaw/image/biologia/aminoaci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611684" cy="6381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8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914400" y="0"/>
            <a:ext cx="7277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2100015" rotWithShape="0">
              <a:srgbClr val="808080">
                <a:alpha val="42999"/>
              </a:srgbClr>
            </a:outerShdw>
          </a:effectLst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>
                <a:solidFill>
                  <a:srgbClr val="E46C0A"/>
                </a:solidFill>
                <a:latin typeface="Handwriting - Dakota" pitchFamily="-108" charset="0"/>
                <a:ea typeface="+mn-ea"/>
                <a:cs typeface="+mn-cs"/>
              </a:rPr>
              <a:t>Chimica della Cellula</a:t>
            </a:r>
          </a:p>
        </p:txBody>
      </p:sp>
      <p:cxnSp>
        <p:nvCxnSpPr>
          <p:cNvPr id="4" name="Connettore 1 3"/>
          <p:cNvCxnSpPr>
            <a:cxnSpLocks noChangeShapeType="1"/>
          </p:cNvCxnSpPr>
          <p:nvPr/>
        </p:nvCxnSpPr>
        <p:spPr bwMode="auto">
          <a:xfrm>
            <a:off x="457200" y="1219200"/>
            <a:ext cx="8153400" cy="158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124" name="Rettangolo 14"/>
          <p:cNvSpPr>
            <a:spLocks noChangeArrowheads="1"/>
          </p:cNvSpPr>
          <p:nvPr/>
        </p:nvSpPr>
        <p:spPr bwMode="auto">
          <a:xfrm>
            <a:off x="127000" y="1371600"/>
            <a:ext cx="9017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3600" b="1">
                <a:solidFill>
                  <a:srgbClr val="000090"/>
                </a:solidFill>
                <a:latin typeface="Handwriting - Dakota" charset="0"/>
              </a:rPr>
              <a:t>Principali atomi dei composti biologici</a:t>
            </a:r>
            <a:endParaRPr lang="it-IT" sz="3600">
              <a:latin typeface="Calibri" charset="0"/>
            </a:endParaRPr>
          </a:p>
        </p:txBody>
      </p:sp>
      <p:grpSp>
        <p:nvGrpSpPr>
          <p:cNvPr id="5125" name="Gruppo 12"/>
          <p:cNvGrpSpPr>
            <a:grpSpLocks/>
          </p:cNvGrpSpPr>
          <p:nvPr/>
        </p:nvGrpSpPr>
        <p:grpSpPr bwMode="auto">
          <a:xfrm>
            <a:off x="76200" y="2209800"/>
            <a:ext cx="4419600" cy="2362200"/>
            <a:chOff x="0" y="2286000"/>
            <a:chExt cx="4724400" cy="2362200"/>
          </a:xfrm>
        </p:grpSpPr>
        <p:grpSp>
          <p:nvGrpSpPr>
            <p:cNvPr id="5128" name="Gruppo 9"/>
            <p:cNvGrpSpPr>
              <a:grpSpLocks/>
            </p:cNvGrpSpPr>
            <p:nvPr/>
          </p:nvGrpSpPr>
          <p:grpSpPr bwMode="auto">
            <a:xfrm>
              <a:off x="228600" y="2362200"/>
              <a:ext cx="4227384" cy="2286000"/>
              <a:chOff x="228600" y="2286000"/>
              <a:chExt cx="4227384" cy="2286000"/>
            </a:xfrm>
          </p:grpSpPr>
          <p:pic>
            <p:nvPicPr>
              <p:cNvPr id="513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lum bright="-12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57" b="44615"/>
              <a:stretch>
                <a:fillRect/>
              </a:stretch>
            </p:blipFill>
            <p:spPr bwMode="auto">
              <a:xfrm>
                <a:off x="228600" y="2286000"/>
                <a:ext cx="335280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1" name="Rettangolo 5"/>
              <p:cNvSpPr>
                <a:spLocks noChangeArrowheads="1"/>
              </p:cNvSpPr>
              <p:nvPr/>
            </p:nvSpPr>
            <p:spPr bwMode="auto">
              <a:xfrm>
                <a:off x="1231900" y="2336800"/>
                <a:ext cx="3121367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800" b="1">
                    <a:solidFill>
                      <a:srgbClr val="0D0D0D"/>
                    </a:solidFill>
                    <a:latin typeface="Handwriting - Dakota" charset="0"/>
                  </a:rPr>
                  <a:t>8 - Azoto    (N)</a:t>
                </a:r>
                <a:endParaRPr lang="it-IT">
                  <a:latin typeface="Calibri" charset="0"/>
                </a:endParaRPr>
              </a:p>
            </p:txBody>
          </p:sp>
          <p:sp>
            <p:nvSpPr>
              <p:cNvPr id="5132" name="Rettangolo 6"/>
              <p:cNvSpPr>
                <a:spLocks noChangeArrowheads="1"/>
              </p:cNvSpPr>
              <p:nvPr/>
            </p:nvSpPr>
            <p:spPr bwMode="auto">
              <a:xfrm>
                <a:off x="1219200" y="2842280"/>
                <a:ext cx="3236784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800" b="1">
                    <a:solidFill>
                      <a:srgbClr val="0D0D0D"/>
                    </a:solidFill>
                    <a:latin typeface="Handwriting - Dakota" charset="0"/>
                  </a:rPr>
                  <a:t>7 – Ossigeno (O)</a:t>
                </a:r>
                <a:endParaRPr lang="it-IT">
                  <a:latin typeface="Calibri" charset="0"/>
                </a:endParaRPr>
              </a:p>
            </p:txBody>
          </p:sp>
          <p:sp>
            <p:nvSpPr>
              <p:cNvPr id="5133" name="Rettangolo 7"/>
              <p:cNvSpPr>
                <a:spLocks noChangeArrowheads="1"/>
              </p:cNvSpPr>
              <p:nvPr/>
            </p:nvSpPr>
            <p:spPr bwMode="auto">
              <a:xfrm>
                <a:off x="1219200" y="3337580"/>
                <a:ext cx="3082895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800" b="1">
                    <a:solidFill>
                      <a:srgbClr val="0D0D0D"/>
                    </a:solidFill>
                    <a:latin typeface="Handwriting - Dakota" charset="0"/>
                  </a:rPr>
                  <a:t>6 – Carbonio (C)</a:t>
                </a:r>
                <a:endParaRPr lang="it-IT">
                  <a:latin typeface="Calibri" charset="0"/>
                </a:endParaRPr>
              </a:p>
            </p:txBody>
          </p:sp>
          <p:sp>
            <p:nvSpPr>
              <p:cNvPr id="5134" name="Rettangolo 8"/>
              <p:cNvSpPr>
                <a:spLocks noChangeArrowheads="1"/>
              </p:cNvSpPr>
              <p:nvPr/>
            </p:nvSpPr>
            <p:spPr bwMode="auto">
              <a:xfrm>
                <a:off x="1193800" y="3832880"/>
                <a:ext cx="3057247" cy="5232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2800" b="1">
                    <a:solidFill>
                      <a:srgbClr val="0D0D0D"/>
                    </a:solidFill>
                    <a:latin typeface="Handwriting - Dakota" charset="0"/>
                  </a:rPr>
                  <a:t>1 – Idrogeno (H)</a:t>
                </a:r>
                <a:endParaRPr lang="it-IT">
                  <a:latin typeface="Calibri" charset="0"/>
                </a:endParaRPr>
              </a:p>
            </p:txBody>
          </p:sp>
        </p:grpSp>
        <p:sp>
          <p:nvSpPr>
            <p:cNvPr id="9" name="Rettangolo 8"/>
            <p:cNvSpPr>
              <a:spLocks noChangeArrowheads="1"/>
            </p:cNvSpPr>
            <p:nvPr/>
          </p:nvSpPr>
          <p:spPr bwMode="auto">
            <a:xfrm>
              <a:off x="0" y="2286000"/>
              <a:ext cx="4724400" cy="2286000"/>
            </a:xfrm>
            <a:prstGeom prst="rect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>
              <a:outerShdw dist="88900" dir="2700000" rotWithShape="0">
                <a:srgbClr val="808080">
                  <a:alpha val="42999"/>
                </a:srgbClr>
              </a:outerShdw>
            </a:effectLst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126" name="CasellaDiTesto 14"/>
          <p:cNvSpPr txBox="1">
            <a:spLocks noChangeArrowheads="1"/>
          </p:cNvSpPr>
          <p:nvPr/>
        </p:nvSpPr>
        <p:spPr bwMode="auto">
          <a:xfrm rot="-5400000">
            <a:off x="-274638" y="5227638"/>
            <a:ext cx="1558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it-IT" sz="2000">
                <a:latin typeface="Calibri" charset="0"/>
              </a:rPr>
              <a:t>Peso atomico</a:t>
            </a:r>
          </a:p>
        </p:txBody>
      </p:sp>
      <p:sp>
        <p:nvSpPr>
          <p:cNvPr id="5127" name="CasellaDiTesto 16"/>
          <p:cNvSpPr txBox="1">
            <a:spLocks noChangeArrowheads="1"/>
          </p:cNvSpPr>
          <p:nvPr/>
        </p:nvSpPr>
        <p:spPr bwMode="auto">
          <a:xfrm rot="-5400000">
            <a:off x="365918" y="5406232"/>
            <a:ext cx="1916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it-IT" sz="2000">
                <a:latin typeface="Calibri" charset="0"/>
              </a:rPr>
              <a:t>Numero atomico</a:t>
            </a:r>
          </a:p>
        </p:txBody>
      </p:sp>
    </p:spTree>
    <p:extLst>
      <p:ext uri="{BB962C8B-B14F-4D97-AF65-F5344CB8AC3E}">
        <p14:creationId xmlns:p14="http://schemas.microsoft.com/office/powerpoint/2010/main" val="4129782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85838"/>
            <a:ext cx="76200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5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egnaposto contenuto 2"/>
          <p:cNvSpPr>
            <a:spLocks noGrp="1"/>
          </p:cNvSpPr>
          <p:nvPr>
            <p:ph idx="4294967295"/>
          </p:nvPr>
        </p:nvSpPr>
        <p:spPr>
          <a:xfrm>
            <a:off x="250825" y="1628801"/>
            <a:ext cx="7777559" cy="3384376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it-IT" dirty="0" smtClean="0"/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250825" y="2060575"/>
            <a:ext cx="7777559" cy="2448545"/>
            <a:chOff x="239" y="1377"/>
            <a:chExt cx="5334" cy="1331"/>
          </a:xfrm>
        </p:grpSpPr>
        <p:pic>
          <p:nvPicPr>
            <p:cNvPr id="70661" name="Picture 10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1765"/>
              <a:ext cx="4992" cy="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2" name="Text Box 1030"/>
            <p:cNvSpPr txBox="1">
              <a:spLocks noChangeArrowheads="1"/>
            </p:cNvSpPr>
            <p:nvPr/>
          </p:nvSpPr>
          <p:spPr bwMode="auto">
            <a:xfrm>
              <a:off x="239" y="1838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63" name="Text Box 1031"/>
            <p:cNvSpPr txBox="1">
              <a:spLocks noChangeArrowheads="1"/>
            </p:cNvSpPr>
            <p:nvPr/>
          </p:nvSpPr>
          <p:spPr bwMode="auto">
            <a:xfrm>
              <a:off x="239" y="218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64" name="Text Box 1032"/>
            <p:cNvSpPr txBox="1">
              <a:spLocks noChangeArrowheads="1"/>
            </p:cNvSpPr>
            <p:nvPr/>
          </p:nvSpPr>
          <p:spPr bwMode="auto">
            <a:xfrm>
              <a:off x="419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N</a:t>
              </a:r>
            </a:p>
          </p:txBody>
        </p:sp>
        <p:sp>
          <p:nvSpPr>
            <p:cNvPr id="70665" name="Text Box 1033"/>
            <p:cNvSpPr txBox="1">
              <a:spLocks noChangeArrowheads="1"/>
            </p:cNvSpPr>
            <p:nvPr/>
          </p:nvSpPr>
          <p:spPr bwMode="auto">
            <a:xfrm>
              <a:off x="654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66" name="Text Box 1034"/>
            <p:cNvSpPr txBox="1">
              <a:spLocks noChangeArrowheads="1"/>
            </p:cNvSpPr>
            <p:nvPr/>
          </p:nvSpPr>
          <p:spPr bwMode="auto">
            <a:xfrm>
              <a:off x="895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67" name="Text Box 1035"/>
            <p:cNvSpPr txBox="1">
              <a:spLocks noChangeArrowheads="1"/>
            </p:cNvSpPr>
            <p:nvPr/>
          </p:nvSpPr>
          <p:spPr bwMode="auto">
            <a:xfrm>
              <a:off x="1076" y="186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668" name="Text Box 1036"/>
            <p:cNvSpPr txBox="1">
              <a:spLocks noChangeArrowheads="1"/>
            </p:cNvSpPr>
            <p:nvPr/>
          </p:nvSpPr>
          <p:spPr bwMode="auto">
            <a:xfrm>
              <a:off x="1089" y="2180"/>
              <a:ext cx="2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OH</a:t>
              </a:r>
            </a:p>
          </p:txBody>
        </p:sp>
        <p:sp>
          <p:nvSpPr>
            <p:cNvPr id="70669" name="Text Box 1037"/>
            <p:cNvSpPr txBox="1">
              <a:spLocks noChangeArrowheads="1"/>
            </p:cNvSpPr>
            <p:nvPr/>
          </p:nvSpPr>
          <p:spPr bwMode="auto">
            <a:xfrm>
              <a:off x="1755" y="216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70" name="Text Box 1038"/>
            <p:cNvSpPr txBox="1">
              <a:spLocks noChangeArrowheads="1"/>
            </p:cNvSpPr>
            <p:nvPr/>
          </p:nvSpPr>
          <p:spPr bwMode="auto">
            <a:xfrm>
              <a:off x="1755" y="1883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71" name="Text Box 1039"/>
            <p:cNvSpPr txBox="1">
              <a:spLocks noChangeArrowheads="1"/>
            </p:cNvSpPr>
            <p:nvPr/>
          </p:nvSpPr>
          <p:spPr bwMode="auto">
            <a:xfrm>
              <a:off x="1911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N</a:t>
              </a:r>
            </a:p>
          </p:txBody>
        </p:sp>
        <p:sp>
          <p:nvSpPr>
            <p:cNvPr id="70672" name="Text Box 1040"/>
            <p:cNvSpPr txBox="1">
              <a:spLocks noChangeArrowheads="1"/>
            </p:cNvSpPr>
            <p:nvPr/>
          </p:nvSpPr>
          <p:spPr bwMode="auto">
            <a:xfrm>
              <a:off x="1472" y="2014"/>
              <a:ext cx="1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+</a:t>
              </a:r>
            </a:p>
          </p:txBody>
        </p:sp>
        <p:sp>
          <p:nvSpPr>
            <p:cNvPr id="70673" name="Text Box 1041"/>
            <p:cNvSpPr txBox="1">
              <a:spLocks noChangeArrowheads="1"/>
            </p:cNvSpPr>
            <p:nvPr/>
          </p:nvSpPr>
          <p:spPr bwMode="auto">
            <a:xfrm>
              <a:off x="2148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74" name="Text Box 1042"/>
            <p:cNvSpPr txBox="1">
              <a:spLocks noChangeArrowheads="1"/>
            </p:cNvSpPr>
            <p:nvPr/>
          </p:nvSpPr>
          <p:spPr bwMode="auto">
            <a:xfrm>
              <a:off x="2155" y="1737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75" name="Text Box 1043"/>
            <p:cNvSpPr txBox="1">
              <a:spLocks noChangeArrowheads="1"/>
            </p:cNvSpPr>
            <p:nvPr/>
          </p:nvSpPr>
          <p:spPr bwMode="auto">
            <a:xfrm>
              <a:off x="2148" y="2278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R</a:t>
              </a:r>
            </a:p>
          </p:txBody>
        </p:sp>
        <p:sp>
          <p:nvSpPr>
            <p:cNvPr id="70676" name="Text Box 1044"/>
            <p:cNvSpPr txBox="1">
              <a:spLocks noChangeArrowheads="1"/>
            </p:cNvSpPr>
            <p:nvPr/>
          </p:nvSpPr>
          <p:spPr bwMode="auto">
            <a:xfrm>
              <a:off x="2385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77" name="Text Box 1045"/>
            <p:cNvSpPr txBox="1">
              <a:spLocks noChangeArrowheads="1"/>
            </p:cNvSpPr>
            <p:nvPr/>
          </p:nvSpPr>
          <p:spPr bwMode="auto">
            <a:xfrm>
              <a:off x="2568" y="186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678" name="Text Box 1046"/>
            <p:cNvSpPr txBox="1">
              <a:spLocks noChangeArrowheads="1"/>
            </p:cNvSpPr>
            <p:nvPr/>
          </p:nvSpPr>
          <p:spPr bwMode="auto">
            <a:xfrm>
              <a:off x="2536" y="2172"/>
              <a:ext cx="2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OH</a:t>
              </a:r>
            </a:p>
          </p:txBody>
        </p:sp>
        <p:sp>
          <p:nvSpPr>
            <p:cNvPr id="70679" name="Text Box 1047"/>
            <p:cNvSpPr txBox="1">
              <a:spLocks noChangeArrowheads="1"/>
            </p:cNvSpPr>
            <p:nvPr/>
          </p:nvSpPr>
          <p:spPr bwMode="auto">
            <a:xfrm>
              <a:off x="3583" y="2299"/>
              <a:ext cx="2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  <a:r>
                <a:rPr lang="it-IT" sz="1200" baseline="-25000">
                  <a:latin typeface="Calibri" pitchFamily="34" charset="0"/>
                </a:rPr>
                <a:t>2</a:t>
              </a:r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680" name="Text Box 1048"/>
            <p:cNvSpPr txBox="1">
              <a:spLocks noChangeArrowheads="1"/>
            </p:cNvSpPr>
            <p:nvPr/>
          </p:nvSpPr>
          <p:spPr bwMode="auto">
            <a:xfrm>
              <a:off x="4024" y="184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81" name="Text Box 1049"/>
            <p:cNvSpPr txBox="1">
              <a:spLocks noChangeArrowheads="1"/>
            </p:cNvSpPr>
            <p:nvPr/>
          </p:nvSpPr>
          <p:spPr bwMode="auto">
            <a:xfrm>
              <a:off x="4019" y="2211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82" name="Text Box 1050"/>
            <p:cNvSpPr txBox="1">
              <a:spLocks noChangeArrowheads="1"/>
            </p:cNvSpPr>
            <p:nvPr/>
          </p:nvSpPr>
          <p:spPr bwMode="auto">
            <a:xfrm>
              <a:off x="4195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N</a:t>
              </a:r>
            </a:p>
          </p:txBody>
        </p:sp>
        <p:sp>
          <p:nvSpPr>
            <p:cNvPr id="70683" name="Text Box 1051"/>
            <p:cNvSpPr txBox="1">
              <a:spLocks noChangeArrowheads="1"/>
            </p:cNvSpPr>
            <p:nvPr/>
          </p:nvSpPr>
          <p:spPr bwMode="auto">
            <a:xfrm>
              <a:off x="4383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84" name="Text Box 1052"/>
            <p:cNvSpPr txBox="1">
              <a:spLocks noChangeArrowheads="1"/>
            </p:cNvSpPr>
            <p:nvPr/>
          </p:nvSpPr>
          <p:spPr bwMode="auto">
            <a:xfrm>
              <a:off x="4578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85" name="Text Box 1053"/>
            <p:cNvSpPr txBox="1">
              <a:spLocks noChangeArrowheads="1"/>
            </p:cNvSpPr>
            <p:nvPr/>
          </p:nvSpPr>
          <p:spPr bwMode="auto">
            <a:xfrm>
              <a:off x="4781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N</a:t>
              </a:r>
            </a:p>
          </p:txBody>
        </p:sp>
        <p:sp>
          <p:nvSpPr>
            <p:cNvPr id="70686" name="Text Box 1054"/>
            <p:cNvSpPr txBox="1">
              <a:spLocks noChangeArrowheads="1"/>
            </p:cNvSpPr>
            <p:nvPr/>
          </p:nvSpPr>
          <p:spPr bwMode="auto">
            <a:xfrm>
              <a:off x="4977" y="2014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87" name="Text Box 1055"/>
            <p:cNvSpPr txBox="1">
              <a:spLocks noChangeArrowheads="1"/>
            </p:cNvSpPr>
            <p:nvPr/>
          </p:nvSpPr>
          <p:spPr bwMode="auto">
            <a:xfrm>
              <a:off x="5168" y="2021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C</a:t>
              </a:r>
            </a:p>
          </p:txBody>
        </p:sp>
        <p:sp>
          <p:nvSpPr>
            <p:cNvPr id="70688" name="Text Box 1056"/>
            <p:cNvSpPr txBox="1">
              <a:spLocks noChangeArrowheads="1"/>
            </p:cNvSpPr>
            <p:nvPr/>
          </p:nvSpPr>
          <p:spPr bwMode="auto">
            <a:xfrm>
              <a:off x="4393" y="2236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R</a:t>
              </a:r>
            </a:p>
          </p:txBody>
        </p:sp>
        <p:sp>
          <p:nvSpPr>
            <p:cNvPr id="70689" name="Text Box 1057"/>
            <p:cNvSpPr txBox="1">
              <a:spLocks noChangeArrowheads="1"/>
            </p:cNvSpPr>
            <p:nvPr/>
          </p:nvSpPr>
          <p:spPr bwMode="auto">
            <a:xfrm>
              <a:off x="4783" y="2229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90" name="Text Box 1058"/>
            <p:cNvSpPr txBox="1">
              <a:spLocks noChangeArrowheads="1"/>
            </p:cNvSpPr>
            <p:nvPr/>
          </p:nvSpPr>
          <p:spPr bwMode="auto">
            <a:xfrm>
              <a:off x="4976" y="2229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R</a:t>
              </a:r>
            </a:p>
          </p:txBody>
        </p:sp>
        <p:sp>
          <p:nvSpPr>
            <p:cNvPr id="70691" name="Text Box 1059"/>
            <p:cNvSpPr txBox="1">
              <a:spLocks noChangeArrowheads="1"/>
            </p:cNvSpPr>
            <p:nvPr/>
          </p:nvSpPr>
          <p:spPr bwMode="auto">
            <a:xfrm>
              <a:off x="5313" y="2184"/>
              <a:ext cx="2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OH</a:t>
              </a:r>
            </a:p>
          </p:txBody>
        </p:sp>
        <p:sp>
          <p:nvSpPr>
            <p:cNvPr id="70692" name="Text Box 1060"/>
            <p:cNvSpPr txBox="1">
              <a:spLocks noChangeArrowheads="1"/>
            </p:cNvSpPr>
            <p:nvPr/>
          </p:nvSpPr>
          <p:spPr bwMode="auto">
            <a:xfrm>
              <a:off x="5337" y="184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693" name="Text Box 1061"/>
            <p:cNvSpPr txBox="1">
              <a:spLocks noChangeArrowheads="1"/>
            </p:cNvSpPr>
            <p:nvPr/>
          </p:nvSpPr>
          <p:spPr bwMode="auto">
            <a:xfrm>
              <a:off x="4526" y="1377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Legame </a:t>
              </a:r>
            </a:p>
            <a:p>
              <a:pPr algn="ctr"/>
              <a:r>
                <a:rPr lang="it-IT" sz="1200">
                  <a:latin typeface="Calibri" pitchFamily="34" charset="0"/>
                </a:rPr>
                <a:t>peptidico</a:t>
              </a:r>
            </a:p>
          </p:txBody>
        </p:sp>
        <p:sp>
          <p:nvSpPr>
            <p:cNvPr id="70694" name="Text Box 1062"/>
            <p:cNvSpPr txBox="1">
              <a:spLocks noChangeArrowheads="1"/>
            </p:cNvSpPr>
            <p:nvPr/>
          </p:nvSpPr>
          <p:spPr bwMode="auto">
            <a:xfrm>
              <a:off x="4514" y="2535"/>
              <a:ext cx="5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Dipeptide</a:t>
              </a:r>
            </a:p>
          </p:txBody>
        </p:sp>
        <p:sp>
          <p:nvSpPr>
            <p:cNvPr id="70695" name="Text Box 1063"/>
            <p:cNvSpPr txBox="1">
              <a:spLocks noChangeArrowheads="1"/>
            </p:cNvSpPr>
            <p:nvPr/>
          </p:nvSpPr>
          <p:spPr bwMode="auto">
            <a:xfrm>
              <a:off x="1893" y="2528"/>
              <a:ext cx="7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Amminoacido</a:t>
              </a:r>
            </a:p>
          </p:txBody>
        </p:sp>
        <p:sp>
          <p:nvSpPr>
            <p:cNvPr id="70696" name="Text Box 1064"/>
            <p:cNvSpPr txBox="1">
              <a:spLocks noChangeArrowheads="1"/>
            </p:cNvSpPr>
            <p:nvPr/>
          </p:nvSpPr>
          <p:spPr bwMode="auto">
            <a:xfrm>
              <a:off x="2831" y="1772"/>
              <a:ext cx="8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Reazione </a:t>
              </a:r>
            </a:p>
            <a:p>
              <a:pPr algn="ctr"/>
              <a:r>
                <a:rPr lang="it-IT" sz="1200">
                  <a:latin typeface="Calibri" pitchFamily="34" charset="0"/>
                </a:rPr>
                <a:t>di condensazione</a:t>
              </a:r>
            </a:p>
          </p:txBody>
        </p:sp>
        <p:sp>
          <p:nvSpPr>
            <p:cNvPr id="70697" name="Text Box 1065"/>
            <p:cNvSpPr txBox="1">
              <a:spLocks noChangeArrowheads="1"/>
            </p:cNvSpPr>
            <p:nvPr/>
          </p:nvSpPr>
          <p:spPr bwMode="auto">
            <a:xfrm>
              <a:off x="1612" y="1446"/>
              <a:ext cx="5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Gruppo </a:t>
              </a:r>
            </a:p>
            <a:p>
              <a:pPr algn="ctr"/>
              <a:r>
                <a:rPr lang="it-IT" sz="1200">
                  <a:latin typeface="Calibri" pitchFamily="34" charset="0"/>
                </a:rPr>
                <a:t>amminico</a:t>
              </a:r>
            </a:p>
          </p:txBody>
        </p:sp>
        <p:sp>
          <p:nvSpPr>
            <p:cNvPr id="70698" name="Text Box 1066"/>
            <p:cNvSpPr txBox="1">
              <a:spLocks noChangeArrowheads="1"/>
            </p:cNvSpPr>
            <p:nvPr/>
          </p:nvSpPr>
          <p:spPr bwMode="auto">
            <a:xfrm>
              <a:off x="661" y="1738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699" name="Text Box 1067"/>
            <p:cNvSpPr txBox="1">
              <a:spLocks noChangeArrowheads="1"/>
            </p:cNvSpPr>
            <p:nvPr/>
          </p:nvSpPr>
          <p:spPr bwMode="auto">
            <a:xfrm>
              <a:off x="650" y="2271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R</a:t>
              </a:r>
            </a:p>
          </p:txBody>
        </p:sp>
        <p:sp>
          <p:nvSpPr>
            <p:cNvPr id="70700" name="Text Box 1068"/>
            <p:cNvSpPr txBox="1">
              <a:spLocks noChangeArrowheads="1"/>
            </p:cNvSpPr>
            <p:nvPr/>
          </p:nvSpPr>
          <p:spPr bwMode="auto">
            <a:xfrm>
              <a:off x="389" y="2535"/>
              <a:ext cx="7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Amminoacido</a:t>
              </a:r>
            </a:p>
          </p:txBody>
        </p:sp>
        <p:sp>
          <p:nvSpPr>
            <p:cNvPr id="70701" name="Text Box 1069"/>
            <p:cNvSpPr txBox="1">
              <a:spLocks noChangeArrowheads="1"/>
            </p:cNvSpPr>
            <p:nvPr/>
          </p:nvSpPr>
          <p:spPr bwMode="auto">
            <a:xfrm>
              <a:off x="831" y="1446"/>
              <a:ext cx="6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>
                  <a:latin typeface="Calibri" pitchFamily="34" charset="0"/>
                </a:rPr>
                <a:t>Gruppo </a:t>
              </a:r>
            </a:p>
            <a:p>
              <a:pPr algn="ctr"/>
              <a:r>
                <a:rPr lang="it-IT" sz="1200">
                  <a:latin typeface="Calibri" pitchFamily="34" charset="0"/>
                </a:rPr>
                <a:t>carbossilico</a:t>
              </a:r>
            </a:p>
          </p:txBody>
        </p:sp>
        <p:sp>
          <p:nvSpPr>
            <p:cNvPr id="70702" name="Text Box 1070"/>
            <p:cNvSpPr txBox="1">
              <a:spLocks noChangeArrowheads="1"/>
            </p:cNvSpPr>
            <p:nvPr/>
          </p:nvSpPr>
          <p:spPr bwMode="auto">
            <a:xfrm>
              <a:off x="4387" y="178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  <p:sp>
          <p:nvSpPr>
            <p:cNvPr id="70703" name="Text Box 1071"/>
            <p:cNvSpPr txBox="1">
              <a:spLocks noChangeArrowheads="1"/>
            </p:cNvSpPr>
            <p:nvPr/>
          </p:nvSpPr>
          <p:spPr bwMode="auto">
            <a:xfrm>
              <a:off x="4578" y="1785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O</a:t>
              </a:r>
            </a:p>
          </p:txBody>
        </p:sp>
        <p:sp>
          <p:nvSpPr>
            <p:cNvPr id="70704" name="Text Box 1072"/>
            <p:cNvSpPr txBox="1">
              <a:spLocks noChangeArrowheads="1"/>
            </p:cNvSpPr>
            <p:nvPr/>
          </p:nvSpPr>
          <p:spPr bwMode="auto">
            <a:xfrm>
              <a:off x="4969" y="1792"/>
              <a:ext cx="1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0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endParaRPr lang="it-CH"/>
          </a:p>
        </p:txBody>
      </p:sp>
      <p:pic>
        <p:nvPicPr>
          <p:cNvPr id="2050" name="Picture 2" descr="http://image.slidesharecdn.com/macromolecolebiologiche4-140402092240-phpapp02/95/macromolecole-biologiche-4-proteine-30-638.jpg?cb=139971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13064" cy="60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50825" y="260350"/>
            <a:ext cx="8302625" cy="6048375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it-CH" dirty="0" smtClean="0"/>
          </a:p>
          <a:p>
            <a:pPr eaLnBrk="1" hangingPunct="1"/>
            <a:r>
              <a:rPr lang="it-CH" dirty="0" smtClean="0"/>
              <a:t>Le catene di aminoacidi si piegano e si attorcigliano spontaneamente fino ad assumere una ben definita struttura 3D.</a:t>
            </a:r>
          </a:p>
          <a:p>
            <a:pPr eaLnBrk="1" hangingPunct="1"/>
            <a:r>
              <a:rPr lang="it-CH" dirty="0" smtClean="0"/>
              <a:t>La forma di una proteina è determinata dalla sequenza degli aminoacidi</a:t>
            </a:r>
          </a:p>
          <a:p>
            <a:pPr eaLnBrk="1" hangingPunct="1"/>
            <a:endParaRPr lang="it-CH" dirty="0" smtClean="0"/>
          </a:p>
        </p:txBody>
      </p:sp>
      <p:pic>
        <p:nvPicPr>
          <p:cNvPr id="3074" name="Picture 2" descr="http://www.pianetachimica.it/computer/Argus8/foto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4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74462" y="2413099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it-IT" sz="8000" dirty="0" smtClean="0"/>
              <a:t>LIPIDI</a:t>
            </a:r>
            <a:endParaRPr lang="it-IT" sz="8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2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43674" y="544530"/>
            <a:ext cx="7594600" cy="533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it-CH" dirty="0" smtClean="0"/>
          </a:p>
          <a:p>
            <a:pPr marL="45720" indent="0">
              <a:buNone/>
            </a:pPr>
            <a:r>
              <a:rPr lang="it-CH" dirty="0" smtClean="0"/>
              <a:t>Sostanze chimiche formate dagli atomi degli elementi C, H e O; alcuni contengono P</a:t>
            </a:r>
          </a:p>
          <a:p>
            <a:pPr marL="45720" indent="0">
              <a:buNone/>
            </a:pPr>
            <a:endParaRPr lang="it-IT" dirty="0" smtClean="0"/>
          </a:p>
          <a:p>
            <a:pPr marL="45720" indent="0">
              <a:buNone/>
            </a:pPr>
            <a:endParaRPr lang="it-IT" dirty="0" smtClean="0"/>
          </a:p>
          <a:p>
            <a:pPr marL="45720" indent="0">
              <a:buNone/>
            </a:pPr>
            <a:r>
              <a:rPr lang="it-IT" dirty="0" smtClean="0"/>
              <a:t>Diverse categorie di lipidi:</a:t>
            </a:r>
          </a:p>
          <a:p>
            <a:endParaRPr lang="it-IT" dirty="0"/>
          </a:p>
          <a:p>
            <a:r>
              <a:rPr lang="it-IT" dirty="0" smtClean="0"/>
              <a:t> </a:t>
            </a:r>
            <a:r>
              <a:rPr lang="it-IT" b="1" dirty="0" smtClean="0">
                <a:solidFill>
                  <a:srgbClr val="008000"/>
                </a:solidFill>
              </a:rPr>
              <a:t>TRIGLICERIDI</a:t>
            </a:r>
            <a:endParaRPr lang="it-IT" dirty="0" smtClean="0"/>
          </a:p>
          <a:p>
            <a:pPr marL="45720" indent="0">
              <a:buNone/>
            </a:pPr>
            <a:endParaRPr lang="it-IT" dirty="0" smtClean="0"/>
          </a:p>
          <a:p>
            <a:r>
              <a:rPr lang="it-IT" dirty="0"/>
              <a:t> </a:t>
            </a:r>
            <a:r>
              <a:rPr lang="it-IT" b="1" dirty="0" smtClean="0">
                <a:solidFill>
                  <a:srgbClr val="008000"/>
                </a:solidFill>
              </a:rPr>
              <a:t>FOSFOLIPIDI</a:t>
            </a:r>
          </a:p>
          <a:p>
            <a:pPr marL="45720" indent="0">
              <a:buNone/>
            </a:pPr>
            <a:endParaRPr lang="it-IT" b="1" dirty="0">
              <a:solidFill>
                <a:srgbClr val="008000"/>
              </a:solidFill>
            </a:endParaRPr>
          </a:p>
          <a:p>
            <a:r>
              <a:rPr lang="it-IT" dirty="0"/>
              <a:t> </a:t>
            </a:r>
            <a:r>
              <a:rPr lang="it-IT" b="1" dirty="0" smtClean="0">
                <a:solidFill>
                  <a:srgbClr val="008000"/>
                </a:solidFill>
              </a:rPr>
              <a:t>STEROIDI</a:t>
            </a:r>
          </a:p>
          <a:p>
            <a:pPr marL="45720" indent="0">
              <a:buNone/>
            </a:pPr>
            <a:endParaRPr lang="it-IT" b="1" dirty="0" smtClean="0">
              <a:solidFill>
                <a:srgbClr val="008000"/>
              </a:solidFill>
            </a:endParaRPr>
          </a:p>
          <a:p>
            <a:r>
              <a:rPr lang="it-IT" b="1" dirty="0" smtClean="0">
                <a:solidFill>
                  <a:srgbClr val="008000"/>
                </a:solidFill>
              </a:rPr>
              <a:t> CERE</a:t>
            </a:r>
          </a:p>
          <a:p>
            <a:pPr marL="45720" indent="0">
              <a:buNone/>
            </a:pPr>
            <a:endParaRPr lang="it-IT" b="1" dirty="0">
              <a:solidFill>
                <a:srgbClr val="008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33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7778" y="1046163"/>
            <a:ext cx="8648700" cy="1557337"/>
          </a:xfrm>
          <a:prstGeom prst="rect">
            <a:avLst/>
          </a:prstGeom>
        </p:spPr>
        <p:txBody>
          <a:bodyPr/>
          <a:lstStyle/>
          <a:p>
            <a:pPr marL="449263" lvl="1" indent="-334963">
              <a:spcBef>
                <a:spcPct val="25000"/>
              </a:spcBef>
            </a:pPr>
            <a:r>
              <a:rPr lang="it-IT" dirty="0"/>
              <a:t>I grassi, chiamati anche </a:t>
            </a:r>
            <a:r>
              <a:rPr lang="it-IT" b="1" dirty="0"/>
              <a:t>trigliceridi</a:t>
            </a:r>
            <a:r>
              <a:rPr lang="it-IT" dirty="0"/>
              <a:t>, sono lipidi la cui funzione principale è quella di immagazzinare energia.</a:t>
            </a:r>
          </a:p>
          <a:p>
            <a:pPr marL="449263" lvl="1" indent="-334963">
              <a:spcBef>
                <a:spcPct val="25000"/>
              </a:spcBef>
            </a:pPr>
            <a:r>
              <a:rPr lang="it-IT" dirty="0"/>
              <a:t>I trigliceridi sono formati dalla condensazione di tre </a:t>
            </a:r>
            <a:r>
              <a:rPr lang="it-IT" b="1" dirty="0"/>
              <a:t>acidi grassi</a:t>
            </a:r>
            <a:r>
              <a:rPr lang="it-IT" dirty="0"/>
              <a:t> con i tre gruppi ossidrilici del </a:t>
            </a:r>
            <a:r>
              <a:rPr lang="it-IT" b="1" dirty="0"/>
              <a:t>glicerolo</a:t>
            </a:r>
            <a:r>
              <a:rPr lang="it-IT" dirty="0"/>
              <a:t>. </a:t>
            </a:r>
          </a:p>
        </p:txBody>
      </p:sp>
      <p:sp>
        <p:nvSpPr>
          <p:cNvPr id="487428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>
                <a:latin typeface="Tahoma" charset="0"/>
              </a:rPr>
              <a:t>0</a:t>
            </a:r>
          </a:p>
        </p:txBody>
      </p:sp>
      <p:pic>
        <p:nvPicPr>
          <p:cNvPr id="4874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855913"/>
            <a:ext cx="1100138" cy="35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7431" name="Text Box 7"/>
          <p:cNvSpPr txBox="1">
            <a:spLocks noChangeArrowheads="1"/>
          </p:cNvSpPr>
          <p:nvPr/>
        </p:nvSpPr>
        <p:spPr bwMode="auto">
          <a:xfrm>
            <a:off x="2701925" y="3830638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2" name="Text Box 8"/>
          <p:cNvSpPr txBox="1">
            <a:spLocks noChangeArrowheads="1"/>
          </p:cNvSpPr>
          <p:nvPr/>
        </p:nvSpPr>
        <p:spPr bwMode="auto">
          <a:xfrm>
            <a:off x="2709863" y="3995738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3" name="Text Box 9"/>
          <p:cNvSpPr txBox="1">
            <a:spLocks noChangeArrowheads="1"/>
          </p:cNvSpPr>
          <p:nvPr/>
        </p:nvSpPr>
        <p:spPr bwMode="auto">
          <a:xfrm>
            <a:off x="2701925" y="4160838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4" name="Text Box 10"/>
          <p:cNvSpPr txBox="1">
            <a:spLocks noChangeArrowheads="1"/>
          </p:cNvSpPr>
          <p:nvPr/>
        </p:nvSpPr>
        <p:spPr bwMode="auto">
          <a:xfrm>
            <a:off x="2700338" y="432752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5" name="Text Box 11"/>
          <p:cNvSpPr txBox="1">
            <a:spLocks noChangeArrowheads="1"/>
          </p:cNvSpPr>
          <p:nvPr/>
        </p:nvSpPr>
        <p:spPr bwMode="auto">
          <a:xfrm>
            <a:off x="2714625" y="598487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6" name="Text Box 12"/>
          <p:cNvSpPr txBox="1">
            <a:spLocks noChangeArrowheads="1"/>
          </p:cNvSpPr>
          <p:nvPr/>
        </p:nvSpPr>
        <p:spPr bwMode="auto">
          <a:xfrm>
            <a:off x="2700338" y="449262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7" name="Text Box 13"/>
          <p:cNvSpPr txBox="1">
            <a:spLocks noChangeArrowheads="1"/>
          </p:cNvSpPr>
          <p:nvPr/>
        </p:nvSpPr>
        <p:spPr bwMode="auto">
          <a:xfrm>
            <a:off x="2701925" y="4979988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8" name="Text Box 14"/>
          <p:cNvSpPr txBox="1">
            <a:spLocks noChangeArrowheads="1"/>
          </p:cNvSpPr>
          <p:nvPr/>
        </p:nvSpPr>
        <p:spPr bwMode="auto">
          <a:xfrm>
            <a:off x="2714625" y="548957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39" name="Text Box 15"/>
          <p:cNvSpPr txBox="1">
            <a:spLocks noChangeArrowheads="1"/>
          </p:cNvSpPr>
          <p:nvPr/>
        </p:nvSpPr>
        <p:spPr bwMode="auto">
          <a:xfrm>
            <a:off x="2700338" y="481647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0" name="Text Box 16"/>
          <p:cNvSpPr txBox="1">
            <a:spLocks noChangeArrowheads="1"/>
          </p:cNvSpPr>
          <p:nvPr/>
        </p:nvSpPr>
        <p:spPr bwMode="auto">
          <a:xfrm>
            <a:off x="2700338" y="4659313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1" name="Text Box 17"/>
          <p:cNvSpPr txBox="1">
            <a:spLocks noChangeArrowheads="1"/>
          </p:cNvSpPr>
          <p:nvPr/>
        </p:nvSpPr>
        <p:spPr bwMode="auto">
          <a:xfrm>
            <a:off x="2713038" y="5149850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2" name="Text Box 18"/>
          <p:cNvSpPr txBox="1">
            <a:spLocks noChangeArrowheads="1"/>
          </p:cNvSpPr>
          <p:nvPr/>
        </p:nvSpPr>
        <p:spPr bwMode="auto">
          <a:xfrm>
            <a:off x="2714625" y="531812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3" name="Text Box 19"/>
          <p:cNvSpPr txBox="1">
            <a:spLocks noChangeArrowheads="1"/>
          </p:cNvSpPr>
          <p:nvPr/>
        </p:nvSpPr>
        <p:spPr bwMode="auto">
          <a:xfrm>
            <a:off x="2722563" y="5654675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4" name="Text Box 20"/>
          <p:cNvSpPr txBox="1">
            <a:spLocks noChangeArrowheads="1"/>
          </p:cNvSpPr>
          <p:nvPr/>
        </p:nvSpPr>
        <p:spPr bwMode="auto">
          <a:xfrm>
            <a:off x="2714625" y="5821363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2</a:t>
            </a:r>
            <a:endParaRPr lang="en-US" sz="1000" b="0"/>
          </a:p>
        </p:txBody>
      </p:sp>
      <p:sp>
        <p:nvSpPr>
          <p:cNvPr id="487445" name="Text Box 21"/>
          <p:cNvSpPr txBox="1">
            <a:spLocks noChangeArrowheads="1"/>
          </p:cNvSpPr>
          <p:nvPr/>
        </p:nvSpPr>
        <p:spPr bwMode="auto">
          <a:xfrm>
            <a:off x="2714625" y="6159500"/>
            <a:ext cx="41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CH</a:t>
            </a:r>
            <a:r>
              <a:rPr lang="en-US" sz="1000" b="0" baseline="-25000"/>
              <a:t>3</a:t>
            </a:r>
            <a:endParaRPr lang="en-US" sz="1000" b="0"/>
          </a:p>
        </p:txBody>
      </p:sp>
      <p:sp>
        <p:nvSpPr>
          <p:cNvPr id="487446" name="Text Box 22"/>
          <p:cNvSpPr txBox="1">
            <a:spLocks noChangeArrowheads="1"/>
          </p:cNvSpPr>
          <p:nvPr/>
        </p:nvSpPr>
        <p:spPr bwMode="auto">
          <a:xfrm>
            <a:off x="3187700" y="3736975"/>
            <a:ext cx="425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  <a:r>
              <a:rPr lang="en-US" sz="1000" b="0" baseline="-25000"/>
              <a:t>2</a:t>
            </a:r>
            <a:r>
              <a:rPr lang="en-US" sz="1000" b="0"/>
              <a:t>O</a:t>
            </a:r>
          </a:p>
        </p:txBody>
      </p:sp>
      <p:sp>
        <p:nvSpPr>
          <p:cNvPr id="487447" name="Text Box 23"/>
          <p:cNvSpPr txBox="1">
            <a:spLocks noChangeArrowheads="1"/>
          </p:cNvSpPr>
          <p:nvPr/>
        </p:nvSpPr>
        <p:spPr bwMode="auto">
          <a:xfrm>
            <a:off x="2641600" y="28194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48" name="Text Box 24"/>
          <p:cNvSpPr txBox="1">
            <a:spLocks noChangeArrowheads="1"/>
          </p:cNvSpPr>
          <p:nvPr/>
        </p:nvSpPr>
        <p:spPr bwMode="auto">
          <a:xfrm>
            <a:off x="2947988" y="28194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49" name="Text Box 25"/>
          <p:cNvSpPr txBox="1">
            <a:spLocks noChangeArrowheads="1"/>
          </p:cNvSpPr>
          <p:nvPr/>
        </p:nvSpPr>
        <p:spPr bwMode="auto">
          <a:xfrm>
            <a:off x="3438525" y="30099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50" name="Text Box 26"/>
          <p:cNvSpPr txBox="1">
            <a:spLocks noChangeArrowheads="1"/>
          </p:cNvSpPr>
          <p:nvPr/>
        </p:nvSpPr>
        <p:spPr bwMode="auto">
          <a:xfrm>
            <a:off x="2460625" y="30099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51" name="Text Box 27"/>
          <p:cNvSpPr txBox="1">
            <a:spLocks noChangeArrowheads="1"/>
          </p:cNvSpPr>
          <p:nvPr/>
        </p:nvSpPr>
        <p:spPr bwMode="auto">
          <a:xfrm>
            <a:off x="3211513" y="3201988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OH</a:t>
            </a:r>
          </a:p>
        </p:txBody>
      </p:sp>
      <p:sp>
        <p:nvSpPr>
          <p:cNvPr id="487452" name="Text Box 28"/>
          <p:cNvSpPr txBox="1">
            <a:spLocks noChangeArrowheads="1"/>
          </p:cNvSpPr>
          <p:nvPr/>
        </p:nvSpPr>
        <p:spPr bwMode="auto">
          <a:xfrm>
            <a:off x="2581275" y="3205163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OH</a:t>
            </a:r>
          </a:p>
        </p:txBody>
      </p:sp>
      <p:sp>
        <p:nvSpPr>
          <p:cNvPr id="487453" name="Text Box 29"/>
          <p:cNvSpPr txBox="1">
            <a:spLocks noChangeArrowheads="1"/>
          </p:cNvSpPr>
          <p:nvPr/>
        </p:nvSpPr>
        <p:spPr bwMode="auto">
          <a:xfrm>
            <a:off x="2889250" y="3209925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OH</a:t>
            </a:r>
          </a:p>
        </p:txBody>
      </p:sp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3259138" y="2814638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2654300" y="3478213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HO</a:t>
            </a:r>
          </a:p>
        </p:txBody>
      </p:sp>
      <p:sp>
        <p:nvSpPr>
          <p:cNvPr id="487456" name="Text Box 32"/>
          <p:cNvSpPr txBox="1">
            <a:spLocks noChangeArrowheads="1"/>
          </p:cNvSpPr>
          <p:nvPr/>
        </p:nvSpPr>
        <p:spPr bwMode="auto">
          <a:xfrm>
            <a:off x="2727325" y="3665538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</a:t>
            </a:r>
          </a:p>
        </p:txBody>
      </p:sp>
      <p:sp>
        <p:nvSpPr>
          <p:cNvPr id="487457" name="Text Box 33"/>
          <p:cNvSpPr txBox="1">
            <a:spLocks noChangeArrowheads="1"/>
          </p:cNvSpPr>
          <p:nvPr/>
        </p:nvSpPr>
        <p:spPr bwMode="auto">
          <a:xfrm>
            <a:off x="2903538" y="3665538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O</a:t>
            </a:r>
          </a:p>
        </p:txBody>
      </p:sp>
      <p:sp>
        <p:nvSpPr>
          <p:cNvPr id="487458" name="Text Box 34"/>
          <p:cNvSpPr txBox="1">
            <a:spLocks noChangeArrowheads="1"/>
          </p:cNvSpPr>
          <p:nvPr/>
        </p:nvSpPr>
        <p:spPr bwMode="auto">
          <a:xfrm>
            <a:off x="2643188" y="3022600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</a:t>
            </a:r>
          </a:p>
        </p:txBody>
      </p:sp>
      <p:sp>
        <p:nvSpPr>
          <p:cNvPr id="487459" name="Text Box 35"/>
          <p:cNvSpPr txBox="1">
            <a:spLocks noChangeArrowheads="1"/>
          </p:cNvSpPr>
          <p:nvPr/>
        </p:nvSpPr>
        <p:spPr bwMode="auto">
          <a:xfrm>
            <a:off x="2954338" y="3013075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</a:t>
            </a:r>
          </a:p>
        </p:txBody>
      </p:sp>
      <p:sp>
        <p:nvSpPr>
          <p:cNvPr id="487460" name="Text Box 36"/>
          <p:cNvSpPr txBox="1">
            <a:spLocks noChangeArrowheads="1"/>
          </p:cNvSpPr>
          <p:nvPr/>
        </p:nvSpPr>
        <p:spPr bwMode="auto">
          <a:xfrm>
            <a:off x="3259138" y="3013075"/>
            <a:ext cx="273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0"/>
              <a:t>C</a:t>
            </a:r>
          </a:p>
        </p:txBody>
      </p:sp>
      <p:sp>
        <p:nvSpPr>
          <p:cNvPr id="487461" name="Text Box 37"/>
          <p:cNvSpPr txBox="1">
            <a:spLocks noChangeArrowheads="1"/>
          </p:cNvSpPr>
          <p:nvPr/>
        </p:nvSpPr>
        <p:spPr bwMode="auto">
          <a:xfrm>
            <a:off x="3084513" y="4567238"/>
            <a:ext cx="946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sz="1000" b="0"/>
              <a:t>Acido grasso</a:t>
            </a:r>
          </a:p>
        </p:txBody>
      </p:sp>
      <p:sp>
        <p:nvSpPr>
          <p:cNvPr id="487462" name="Text Box 38"/>
          <p:cNvSpPr txBox="1">
            <a:spLocks noChangeArrowheads="1"/>
          </p:cNvSpPr>
          <p:nvPr/>
        </p:nvSpPr>
        <p:spPr bwMode="auto">
          <a:xfrm>
            <a:off x="2962275" y="3435350"/>
            <a:ext cx="74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000" b="0"/>
              <a:t>Glicerolo</a:t>
            </a:r>
          </a:p>
        </p:txBody>
      </p:sp>
      <p:grpSp>
        <p:nvGrpSpPr>
          <p:cNvPr id="487529" name="Group 105"/>
          <p:cNvGrpSpPr>
            <a:grpSpLocks/>
          </p:cNvGrpSpPr>
          <p:nvPr/>
        </p:nvGrpSpPr>
        <p:grpSpPr bwMode="auto">
          <a:xfrm>
            <a:off x="5699125" y="2700338"/>
            <a:ext cx="1714500" cy="3679825"/>
            <a:chOff x="2910" y="1701"/>
            <a:chExt cx="1080" cy="2318"/>
          </a:xfrm>
        </p:grpSpPr>
        <p:pic>
          <p:nvPicPr>
            <p:cNvPr id="487465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1706"/>
              <a:ext cx="1024" cy="2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7466" name="Text Box 42"/>
            <p:cNvSpPr txBox="1">
              <a:spLocks noChangeArrowheads="1"/>
            </p:cNvSpPr>
            <p:nvPr/>
          </p:nvSpPr>
          <p:spPr bwMode="auto">
            <a:xfrm>
              <a:off x="3028" y="1701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67" name="Text Box 43"/>
            <p:cNvSpPr txBox="1">
              <a:spLocks noChangeArrowheads="1"/>
            </p:cNvSpPr>
            <p:nvPr/>
          </p:nvSpPr>
          <p:spPr bwMode="auto">
            <a:xfrm>
              <a:off x="3468" y="1706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68" name="Text Box 44"/>
            <p:cNvSpPr txBox="1">
              <a:spLocks noChangeArrowheads="1"/>
            </p:cNvSpPr>
            <p:nvPr/>
          </p:nvSpPr>
          <p:spPr bwMode="auto">
            <a:xfrm>
              <a:off x="3243" y="1706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69" name="Text Box 45"/>
            <p:cNvSpPr txBox="1">
              <a:spLocks noChangeArrowheads="1"/>
            </p:cNvSpPr>
            <p:nvPr/>
          </p:nvSpPr>
          <p:spPr bwMode="auto">
            <a:xfrm>
              <a:off x="2910" y="181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70" name="Text Box 46"/>
            <p:cNvSpPr txBox="1">
              <a:spLocks noChangeArrowheads="1"/>
            </p:cNvSpPr>
            <p:nvPr/>
          </p:nvSpPr>
          <p:spPr bwMode="auto">
            <a:xfrm>
              <a:off x="3601" y="181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  <p:sp>
          <p:nvSpPr>
            <p:cNvPr id="487471" name="Text Box 47"/>
            <p:cNvSpPr txBox="1">
              <a:spLocks noChangeArrowheads="1"/>
            </p:cNvSpPr>
            <p:nvPr/>
          </p:nvSpPr>
          <p:spPr bwMode="auto">
            <a:xfrm>
              <a:off x="3022" y="2210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2" name="Text Box 48"/>
            <p:cNvSpPr txBox="1">
              <a:spLocks noChangeArrowheads="1"/>
            </p:cNvSpPr>
            <p:nvPr/>
          </p:nvSpPr>
          <p:spPr bwMode="auto">
            <a:xfrm>
              <a:off x="3039" y="195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473" name="Text Box 49"/>
            <p:cNvSpPr txBox="1">
              <a:spLocks noChangeArrowheads="1"/>
            </p:cNvSpPr>
            <p:nvPr/>
          </p:nvSpPr>
          <p:spPr bwMode="auto">
            <a:xfrm>
              <a:off x="3252" y="195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474" name="Text Box 50"/>
            <p:cNvSpPr txBox="1">
              <a:spLocks noChangeArrowheads="1"/>
            </p:cNvSpPr>
            <p:nvPr/>
          </p:nvSpPr>
          <p:spPr bwMode="auto">
            <a:xfrm>
              <a:off x="3467" y="1963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475" name="Text Box 51"/>
            <p:cNvSpPr txBox="1">
              <a:spLocks noChangeArrowheads="1"/>
            </p:cNvSpPr>
            <p:nvPr/>
          </p:nvSpPr>
          <p:spPr bwMode="auto">
            <a:xfrm>
              <a:off x="3030" y="303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6" name="Text Box 52"/>
            <p:cNvSpPr txBox="1">
              <a:spLocks noChangeArrowheads="1"/>
            </p:cNvSpPr>
            <p:nvPr/>
          </p:nvSpPr>
          <p:spPr bwMode="auto">
            <a:xfrm>
              <a:off x="3022" y="245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7" name="Text Box 53"/>
            <p:cNvSpPr txBox="1">
              <a:spLocks noChangeArrowheads="1"/>
            </p:cNvSpPr>
            <p:nvPr/>
          </p:nvSpPr>
          <p:spPr bwMode="auto">
            <a:xfrm>
              <a:off x="3030" y="25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8" name="Text Box 54"/>
            <p:cNvSpPr txBox="1">
              <a:spLocks noChangeArrowheads="1"/>
            </p:cNvSpPr>
            <p:nvPr/>
          </p:nvSpPr>
          <p:spPr bwMode="auto">
            <a:xfrm>
              <a:off x="3022" y="2689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79" name="Text Box 55"/>
            <p:cNvSpPr txBox="1">
              <a:spLocks noChangeArrowheads="1"/>
            </p:cNvSpPr>
            <p:nvPr/>
          </p:nvSpPr>
          <p:spPr bwMode="auto">
            <a:xfrm>
              <a:off x="3024" y="280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0" name="Text Box 56"/>
            <p:cNvSpPr txBox="1">
              <a:spLocks noChangeArrowheads="1"/>
            </p:cNvSpPr>
            <p:nvPr/>
          </p:nvSpPr>
          <p:spPr bwMode="auto">
            <a:xfrm>
              <a:off x="3022" y="292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1" name="Text Box 57"/>
            <p:cNvSpPr txBox="1">
              <a:spLocks noChangeArrowheads="1"/>
            </p:cNvSpPr>
            <p:nvPr/>
          </p:nvSpPr>
          <p:spPr bwMode="auto">
            <a:xfrm>
              <a:off x="3022" y="236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2" name="Text Box 58"/>
            <p:cNvSpPr txBox="1">
              <a:spLocks noChangeArrowheads="1"/>
            </p:cNvSpPr>
            <p:nvPr/>
          </p:nvSpPr>
          <p:spPr bwMode="auto">
            <a:xfrm>
              <a:off x="3028" y="3156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3" name="Text Box 59"/>
            <p:cNvSpPr txBox="1">
              <a:spLocks noChangeArrowheads="1"/>
            </p:cNvSpPr>
            <p:nvPr/>
          </p:nvSpPr>
          <p:spPr bwMode="auto">
            <a:xfrm>
              <a:off x="3022" y="3269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4" name="Text Box 60"/>
            <p:cNvSpPr txBox="1">
              <a:spLocks noChangeArrowheads="1"/>
            </p:cNvSpPr>
            <p:nvPr/>
          </p:nvSpPr>
          <p:spPr bwMode="auto">
            <a:xfrm>
              <a:off x="3022" y="3390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5" name="Text Box 61"/>
            <p:cNvSpPr txBox="1">
              <a:spLocks noChangeArrowheads="1"/>
            </p:cNvSpPr>
            <p:nvPr/>
          </p:nvSpPr>
          <p:spPr bwMode="auto">
            <a:xfrm>
              <a:off x="3022" y="3627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6" name="Text Box 62"/>
            <p:cNvSpPr txBox="1">
              <a:spLocks noChangeArrowheads="1"/>
            </p:cNvSpPr>
            <p:nvPr/>
          </p:nvSpPr>
          <p:spPr bwMode="auto">
            <a:xfrm>
              <a:off x="3022" y="3742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7" name="Text Box 63"/>
            <p:cNvSpPr txBox="1">
              <a:spLocks noChangeArrowheads="1"/>
            </p:cNvSpPr>
            <p:nvPr/>
          </p:nvSpPr>
          <p:spPr bwMode="auto">
            <a:xfrm>
              <a:off x="3028" y="3506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88" name="Text Box 64"/>
            <p:cNvSpPr txBox="1">
              <a:spLocks noChangeArrowheads="1"/>
            </p:cNvSpPr>
            <p:nvPr/>
          </p:nvSpPr>
          <p:spPr bwMode="auto">
            <a:xfrm>
              <a:off x="3030" y="386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3</a:t>
              </a:r>
              <a:endParaRPr lang="en-US" sz="800" b="0"/>
            </a:p>
          </p:txBody>
        </p:sp>
        <p:sp>
          <p:nvSpPr>
            <p:cNvPr id="487489" name="Text Box 65"/>
            <p:cNvSpPr txBox="1">
              <a:spLocks noChangeArrowheads="1"/>
            </p:cNvSpPr>
            <p:nvPr/>
          </p:nvSpPr>
          <p:spPr bwMode="auto">
            <a:xfrm>
              <a:off x="3242" y="221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0" name="Text Box 66"/>
            <p:cNvSpPr txBox="1">
              <a:spLocks noChangeArrowheads="1"/>
            </p:cNvSpPr>
            <p:nvPr/>
          </p:nvSpPr>
          <p:spPr bwMode="auto">
            <a:xfrm>
              <a:off x="3242" y="236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1" name="Text Box 67"/>
            <p:cNvSpPr txBox="1">
              <a:spLocks noChangeArrowheads="1"/>
            </p:cNvSpPr>
            <p:nvPr/>
          </p:nvSpPr>
          <p:spPr bwMode="auto">
            <a:xfrm>
              <a:off x="3242" y="245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2" name="Text Box 68"/>
            <p:cNvSpPr txBox="1">
              <a:spLocks noChangeArrowheads="1"/>
            </p:cNvSpPr>
            <p:nvPr/>
          </p:nvSpPr>
          <p:spPr bwMode="auto">
            <a:xfrm>
              <a:off x="3242" y="25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3" name="Text Box 69"/>
            <p:cNvSpPr txBox="1">
              <a:spLocks noChangeArrowheads="1"/>
            </p:cNvSpPr>
            <p:nvPr/>
          </p:nvSpPr>
          <p:spPr bwMode="auto">
            <a:xfrm>
              <a:off x="3242" y="2689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4" name="Text Box 70"/>
            <p:cNvSpPr txBox="1">
              <a:spLocks noChangeArrowheads="1"/>
            </p:cNvSpPr>
            <p:nvPr/>
          </p:nvSpPr>
          <p:spPr bwMode="auto">
            <a:xfrm>
              <a:off x="3242" y="2810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5" name="Text Box 71"/>
            <p:cNvSpPr txBox="1">
              <a:spLocks noChangeArrowheads="1"/>
            </p:cNvSpPr>
            <p:nvPr/>
          </p:nvSpPr>
          <p:spPr bwMode="auto">
            <a:xfrm>
              <a:off x="3242" y="292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6" name="Text Box 72"/>
            <p:cNvSpPr txBox="1">
              <a:spLocks noChangeArrowheads="1"/>
            </p:cNvSpPr>
            <p:nvPr/>
          </p:nvSpPr>
          <p:spPr bwMode="auto">
            <a:xfrm>
              <a:off x="3242" y="303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7" name="Text Box 73"/>
            <p:cNvSpPr txBox="1">
              <a:spLocks noChangeArrowheads="1"/>
            </p:cNvSpPr>
            <p:nvPr/>
          </p:nvSpPr>
          <p:spPr bwMode="auto">
            <a:xfrm>
              <a:off x="3242" y="316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8" name="Text Box 74"/>
            <p:cNvSpPr txBox="1">
              <a:spLocks noChangeArrowheads="1"/>
            </p:cNvSpPr>
            <p:nvPr/>
          </p:nvSpPr>
          <p:spPr bwMode="auto">
            <a:xfrm>
              <a:off x="3242" y="327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499" name="Text Box 75"/>
            <p:cNvSpPr txBox="1">
              <a:spLocks noChangeArrowheads="1"/>
            </p:cNvSpPr>
            <p:nvPr/>
          </p:nvSpPr>
          <p:spPr bwMode="auto">
            <a:xfrm>
              <a:off x="3242" y="3390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0" name="Text Box 76"/>
            <p:cNvSpPr txBox="1">
              <a:spLocks noChangeArrowheads="1"/>
            </p:cNvSpPr>
            <p:nvPr/>
          </p:nvSpPr>
          <p:spPr bwMode="auto">
            <a:xfrm>
              <a:off x="3242" y="3506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1" name="Text Box 77"/>
            <p:cNvSpPr txBox="1">
              <a:spLocks noChangeArrowheads="1"/>
            </p:cNvSpPr>
            <p:nvPr/>
          </p:nvSpPr>
          <p:spPr bwMode="auto">
            <a:xfrm>
              <a:off x="3242" y="362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2" name="Text Box 78"/>
            <p:cNvSpPr txBox="1">
              <a:spLocks noChangeArrowheads="1"/>
            </p:cNvSpPr>
            <p:nvPr/>
          </p:nvSpPr>
          <p:spPr bwMode="auto">
            <a:xfrm>
              <a:off x="3242" y="3742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3" name="Text Box 79"/>
            <p:cNvSpPr txBox="1">
              <a:spLocks noChangeArrowheads="1"/>
            </p:cNvSpPr>
            <p:nvPr/>
          </p:nvSpPr>
          <p:spPr bwMode="auto">
            <a:xfrm>
              <a:off x="3237" y="3858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3</a:t>
              </a:r>
              <a:endParaRPr lang="en-US" sz="800" b="0"/>
            </a:p>
          </p:txBody>
        </p:sp>
        <p:sp>
          <p:nvSpPr>
            <p:cNvPr id="487504" name="Text Box 80"/>
            <p:cNvSpPr txBox="1">
              <a:spLocks noChangeArrowheads="1"/>
            </p:cNvSpPr>
            <p:nvPr/>
          </p:nvSpPr>
          <p:spPr bwMode="auto">
            <a:xfrm>
              <a:off x="3462" y="221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5" name="Text Box 81"/>
            <p:cNvSpPr txBox="1">
              <a:spLocks noChangeArrowheads="1"/>
            </p:cNvSpPr>
            <p:nvPr/>
          </p:nvSpPr>
          <p:spPr bwMode="auto">
            <a:xfrm>
              <a:off x="3462" y="236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6" name="Text Box 82"/>
            <p:cNvSpPr txBox="1">
              <a:spLocks noChangeArrowheads="1"/>
            </p:cNvSpPr>
            <p:nvPr/>
          </p:nvSpPr>
          <p:spPr bwMode="auto">
            <a:xfrm>
              <a:off x="3462" y="246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7" name="Text Box 83"/>
            <p:cNvSpPr txBox="1">
              <a:spLocks noChangeArrowheads="1"/>
            </p:cNvSpPr>
            <p:nvPr/>
          </p:nvSpPr>
          <p:spPr bwMode="auto">
            <a:xfrm>
              <a:off x="3462" y="25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8" name="Text Box 84"/>
            <p:cNvSpPr txBox="1">
              <a:spLocks noChangeArrowheads="1"/>
            </p:cNvSpPr>
            <p:nvPr/>
          </p:nvSpPr>
          <p:spPr bwMode="auto">
            <a:xfrm>
              <a:off x="3457" y="2689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09" name="Text Box 85"/>
            <p:cNvSpPr txBox="1">
              <a:spLocks noChangeArrowheads="1"/>
            </p:cNvSpPr>
            <p:nvPr/>
          </p:nvSpPr>
          <p:spPr bwMode="auto">
            <a:xfrm>
              <a:off x="3462" y="2805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0" name="Text Box 86"/>
            <p:cNvSpPr txBox="1">
              <a:spLocks noChangeArrowheads="1"/>
            </p:cNvSpPr>
            <p:nvPr/>
          </p:nvSpPr>
          <p:spPr bwMode="auto">
            <a:xfrm>
              <a:off x="3463" y="2923"/>
              <a:ext cx="21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</a:p>
          </p:txBody>
        </p:sp>
        <p:sp>
          <p:nvSpPr>
            <p:cNvPr id="487511" name="Text Box 87"/>
            <p:cNvSpPr txBox="1">
              <a:spLocks noChangeArrowheads="1"/>
            </p:cNvSpPr>
            <p:nvPr/>
          </p:nvSpPr>
          <p:spPr bwMode="auto">
            <a:xfrm>
              <a:off x="3497" y="3043"/>
              <a:ext cx="21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</a:p>
          </p:txBody>
        </p:sp>
        <p:sp>
          <p:nvSpPr>
            <p:cNvPr id="487512" name="Text Box 88"/>
            <p:cNvSpPr txBox="1">
              <a:spLocks noChangeArrowheads="1"/>
            </p:cNvSpPr>
            <p:nvPr/>
          </p:nvSpPr>
          <p:spPr bwMode="auto">
            <a:xfrm>
              <a:off x="3534" y="31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3" name="Text Box 89"/>
            <p:cNvSpPr txBox="1">
              <a:spLocks noChangeArrowheads="1"/>
            </p:cNvSpPr>
            <p:nvPr/>
          </p:nvSpPr>
          <p:spPr bwMode="auto">
            <a:xfrm>
              <a:off x="3567" y="329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4" name="Text Box 90"/>
            <p:cNvSpPr txBox="1">
              <a:spLocks noChangeArrowheads="1"/>
            </p:cNvSpPr>
            <p:nvPr/>
          </p:nvSpPr>
          <p:spPr bwMode="auto">
            <a:xfrm>
              <a:off x="3605" y="3401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5" name="Text Box 91"/>
            <p:cNvSpPr txBox="1">
              <a:spLocks noChangeArrowheads="1"/>
            </p:cNvSpPr>
            <p:nvPr/>
          </p:nvSpPr>
          <p:spPr bwMode="auto">
            <a:xfrm>
              <a:off x="3633" y="3522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6" name="Text Box 92"/>
            <p:cNvSpPr txBox="1">
              <a:spLocks noChangeArrowheads="1"/>
            </p:cNvSpPr>
            <p:nvPr/>
          </p:nvSpPr>
          <p:spPr bwMode="auto">
            <a:xfrm>
              <a:off x="3671" y="3632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7" name="Text Box 93"/>
            <p:cNvSpPr txBox="1">
              <a:spLocks noChangeArrowheads="1"/>
            </p:cNvSpPr>
            <p:nvPr/>
          </p:nvSpPr>
          <p:spPr bwMode="auto">
            <a:xfrm>
              <a:off x="3710" y="3753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2</a:t>
              </a:r>
              <a:endParaRPr lang="en-US" sz="800" b="0"/>
            </a:p>
          </p:txBody>
        </p:sp>
        <p:sp>
          <p:nvSpPr>
            <p:cNvPr id="487518" name="Text Box 94"/>
            <p:cNvSpPr txBox="1">
              <a:spLocks noChangeArrowheads="1"/>
            </p:cNvSpPr>
            <p:nvPr/>
          </p:nvSpPr>
          <p:spPr bwMode="auto">
            <a:xfrm>
              <a:off x="3754" y="3874"/>
              <a:ext cx="2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CH</a:t>
              </a:r>
              <a:r>
                <a:rPr lang="en-US" sz="800" b="0" baseline="-25000"/>
                <a:t>3</a:t>
              </a:r>
              <a:endParaRPr lang="en-US" sz="800" b="0"/>
            </a:p>
          </p:txBody>
        </p:sp>
        <p:sp>
          <p:nvSpPr>
            <p:cNvPr id="487519" name="Text Box 95"/>
            <p:cNvSpPr txBox="1">
              <a:spLocks noChangeArrowheads="1"/>
            </p:cNvSpPr>
            <p:nvPr/>
          </p:nvSpPr>
          <p:spPr bwMode="auto">
            <a:xfrm>
              <a:off x="3025" y="209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0" name="Text Box 96"/>
            <p:cNvSpPr txBox="1">
              <a:spLocks noChangeArrowheads="1"/>
            </p:cNvSpPr>
            <p:nvPr/>
          </p:nvSpPr>
          <p:spPr bwMode="auto">
            <a:xfrm>
              <a:off x="3246" y="209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1" name="Text Box 97"/>
            <p:cNvSpPr txBox="1">
              <a:spLocks noChangeArrowheads="1"/>
            </p:cNvSpPr>
            <p:nvPr/>
          </p:nvSpPr>
          <p:spPr bwMode="auto">
            <a:xfrm>
              <a:off x="3465" y="209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2" name="Text Box 98"/>
            <p:cNvSpPr txBox="1">
              <a:spLocks noChangeArrowheads="1"/>
            </p:cNvSpPr>
            <p:nvPr/>
          </p:nvSpPr>
          <p:spPr bwMode="auto">
            <a:xfrm>
              <a:off x="3600" y="2100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523" name="Text Box 99"/>
            <p:cNvSpPr txBox="1">
              <a:spLocks noChangeArrowheads="1"/>
            </p:cNvSpPr>
            <p:nvPr/>
          </p:nvSpPr>
          <p:spPr bwMode="auto">
            <a:xfrm>
              <a:off x="3374" y="2103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524" name="Text Box 100"/>
            <p:cNvSpPr txBox="1">
              <a:spLocks noChangeArrowheads="1"/>
            </p:cNvSpPr>
            <p:nvPr/>
          </p:nvSpPr>
          <p:spPr bwMode="auto">
            <a:xfrm>
              <a:off x="3161" y="2103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O</a:t>
              </a:r>
            </a:p>
          </p:txBody>
        </p:sp>
        <p:sp>
          <p:nvSpPr>
            <p:cNvPr id="487525" name="Text Box 101"/>
            <p:cNvSpPr txBox="1">
              <a:spLocks noChangeArrowheads="1"/>
            </p:cNvSpPr>
            <p:nvPr/>
          </p:nvSpPr>
          <p:spPr bwMode="auto">
            <a:xfrm>
              <a:off x="3039" y="181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6" name="Text Box 102"/>
            <p:cNvSpPr txBox="1">
              <a:spLocks noChangeArrowheads="1"/>
            </p:cNvSpPr>
            <p:nvPr/>
          </p:nvSpPr>
          <p:spPr bwMode="auto">
            <a:xfrm>
              <a:off x="3253" y="1817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7" name="Text Box 103"/>
            <p:cNvSpPr txBox="1">
              <a:spLocks noChangeArrowheads="1"/>
            </p:cNvSpPr>
            <p:nvPr/>
          </p:nvSpPr>
          <p:spPr bwMode="auto">
            <a:xfrm>
              <a:off x="3468" y="1822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C</a:t>
              </a:r>
            </a:p>
          </p:txBody>
        </p:sp>
        <p:sp>
          <p:nvSpPr>
            <p:cNvPr id="487528" name="Text Box 104"/>
            <p:cNvSpPr txBox="1">
              <a:spLocks noChangeArrowheads="1"/>
            </p:cNvSpPr>
            <p:nvPr/>
          </p:nvSpPr>
          <p:spPr bwMode="auto">
            <a:xfrm>
              <a:off x="3029" y="1701"/>
              <a:ext cx="1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/>
                <a:t>H</a:t>
              </a:r>
            </a:p>
          </p:txBody>
        </p:sp>
      </p:grpSp>
      <p:sp>
        <p:nvSpPr>
          <p:cNvPr id="487530" name="Text Box 106"/>
          <p:cNvSpPr txBox="1">
            <a:spLocks noChangeArrowheads="1"/>
          </p:cNvSpPr>
          <p:nvPr/>
        </p:nvSpPr>
        <p:spPr bwMode="auto">
          <a:xfrm>
            <a:off x="1482725" y="5997575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sz="1400"/>
              <a:t>Figura</a:t>
            </a:r>
            <a:r>
              <a:rPr lang="en-US" sz="1400"/>
              <a:t> 3.8B</a:t>
            </a:r>
          </a:p>
        </p:txBody>
      </p:sp>
      <p:sp>
        <p:nvSpPr>
          <p:cNvPr id="487531" name="Text Box 107"/>
          <p:cNvSpPr txBox="1">
            <a:spLocks noChangeArrowheads="1"/>
          </p:cNvSpPr>
          <p:nvPr/>
        </p:nvSpPr>
        <p:spPr bwMode="auto">
          <a:xfrm>
            <a:off x="4687888" y="5997575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sz="1400"/>
              <a:t>Figura 3.8C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722563" y="198261"/>
            <a:ext cx="3900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TRIGLICERIDI</a:t>
            </a:r>
            <a:endParaRPr lang="it-IT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8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r="13933" b="36520"/>
          <a:stretch/>
        </p:blipFill>
        <p:spPr bwMode="auto">
          <a:xfrm>
            <a:off x="2808514" y="457882"/>
            <a:ext cx="3897086" cy="578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44531" y="5870782"/>
            <a:ext cx="212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TRIGLICERIDI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32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2563"/>
            <a:ext cx="8537575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ttangolo 2"/>
          <p:cNvSpPr>
            <a:spLocks noChangeArrowheads="1"/>
          </p:cNvSpPr>
          <p:nvPr/>
        </p:nvSpPr>
        <p:spPr bwMode="auto">
          <a:xfrm>
            <a:off x="0" y="6488113"/>
            <a:ext cx="813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CH">
                <a:latin typeface="Calibri" charset="0"/>
              </a:rPr>
              <a:t>web.unife.it_utenti_mauro.tognon_biologia_genetica.htm</a:t>
            </a:r>
          </a:p>
        </p:txBody>
      </p:sp>
    </p:spTree>
    <p:extLst>
      <p:ext uri="{BB962C8B-B14F-4D97-AF65-F5344CB8AC3E}">
        <p14:creationId xmlns:p14="http://schemas.microsoft.com/office/powerpoint/2010/main" val="2588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ttotitolo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817581" y="1598868"/>
            <a:ext cx="7175351" cy="3326589"/>
          </a:xfrm>
        </p:spPr>
        <p:txBody>
          <a:bodyPr/>
          <a:lstStyle/>
          <a:p>
            <a:pPr marL="182880" indent="0">
              <a:buNone/>
            </a:pPr>
            <a:r>
              <a:rPr lang="it-IT" sz="3200" dirty="0" smtClean="0">
                <a:solidFill>
                  <a:srgbClr val="FF0000"/>
                </a:solidFill>
                <a:effectLst/>
              </a:rPr>
              <a:t>INSATURI</a:t>
            </a:r>
            <a:r>
              <a:rPr lang="it-IT" sz="3200" dirty="0" smtClean="0">
                <a:effectLst/>
              </a:rPr>
              <a:t>: sono definiti così gli acidi grassi che hanno legami doppi.</a:t>
            </a:r>
            <a:br>
              <a:rPr lang="it-IT" sz="3200" dirty="0" smtClean="0">
                <a:effectLst/>
              </a:rPr>
            </a:br>
            <a:r>
              <a:rPr lang="it-IT" sz="3200" dirty="0">
                <a:effectLst/>
              </a:rPr>
              <a:t/>
            </a:r>
            <a:br>
              <a:rPr lang="it-IT" sz="3200" dirty="0">
                <a:effectLst/>
              </a:rPr>
            </a:br>
            <a:r>
              <a:rPr lang="it-IT" sz="3200" dirty="0">
                <a:solidFill>
                  <a:srgbClr val="FF0000"/>
                </a:solidFill>
                <a:effectLst/>
              </a:rPr>
              <a:t>SATURI</a:t>
            </a:r>
            <a:r>
              <a:rPr lang="it-IT" sz="3200" dirty="0" smtClean="0">
                <a:effectLst/>
              </a:rPr>
              <a:t>: grassi che hanno il massimo numero di atomi di idrogeno.</a:t>
            </a:r>
            <a:endParaRPr lang="it-IT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11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85863"/>
            <a:ext cx="76009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1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/>
          <p:cNvSpPr>
            <a:spLocks noGrp="1"/>
          </p:cNvSpPr>
          <p:nvPr>
            <p:ph type="subTitle" idx="4294967295"/>
          </p:nvPr>
        </p:nvSpPr>
        <p:spPr>
          <a:xfrm>
            <a:off x="803275" y="3810000"/>
            <a:ext cx="8340725" cy="2520950"/>
          </a:xfrm>
        </p:spPr>
        <p:txBody>
          <a:bodyPr>
            <a:normAutofit lnSpcReduction="10000"/>
          </a:bodyPr>
          <a:lstStyle/>
          <a:p>
            <a:r>
              <a:rPr lang="it-IT" sz="1600" dirty="0"/>
              <a:t>Ogni acido grasso </a:t>
            </a:r>
            <a:r>
              <a:rPr lang="it-IT" sz="1600" b="1" u="sng" dirty="0">
                <a:solidFill>
                  <a:schemeClr val="accent3">
                    <a:lumMod val="50000"/>
                  </a:schemeClr>
                </a:solidFill>
              </a:rPr>
              <a:t>polinsaturo</a:t>
            </a:r>
            <a:r>
              <a:rPr lang="it-IT" sz="1600" dirty="0"/>
              <a:t> può esistere sotto forma di due isomeri, cioè due molecole che hanno la stessa </a:t>
            </a:r>
            <a:r>
              <a:rPr lang="it-IT" sz="1600" dirty="0" smtClean="0"/>
              <a:t>formula. La </a:t>
            </a:r>
            <a:r>
              <a:rPr lang="it-IT" sz="1600" dirty="0"/>
              <a:t>differenza tra la forma cis e trans è solo nella forma spaziale della </a:t>
            </a:r>
            <a:r>
              <a:rPr lang="it-IT" sz="1600" dirty="0" smtClean="0"/>
              <a:t>molecola.</a:t>
            </a:r>
          </a:p>
          <a:p>
            <a:endParaRPr lang="it-IT" sz="1600" dirty="0"/>
          </a:p>
          <a:p>
            <a:r>
              <a:rPr lang="it-IT" sz="1600" dirty="0" smtClean="0"/>
              <a:t>In natura gli isomeri trans sono presenti nella misura del 5-8% rispetto al quantitativo totale di grassi.</a:t>
            </a:r>
          </a:p>
          <a:p>
            <a:endParaRPr lang="it-IT" sz="1600" dirty="0"/>
          </a:p>
          <a:p>
            <a:r>
              <a:rPr lang="it-IT" sz="1600" dirty="0" smtClean="0"/>
              <a:t>L’idrogenazione dei grassi polinsaturi aumenta notevolmente la quantità degli isomeri trans, nocivi per la salute ……….</a:t>
            </a:r>
            <a:endParaRPr lang="it-IT" sz="1600" dirty="0"/>
          </a:p>
        </p:txBody>
      </p:sp>
      <p:pic>
        <p:nvPicPr>
          <p:cNvPr id="5" name="Immagine 4" descr="cis_tra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0" y="329776"/>
            <a:ext cx="5180762" cy="32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6752" y="1665717"/>
            <a:ext cx="7281792" cy="379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851323" y="388339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4000" dirty="0" smtClean="0"/>
              <a:t>FOSFOLIPIDE</a:t>
            </a:r>
            <a:endParaRPr lang="it-CH" sz="4000" dirty="0"/>
          </a:p>
        </p:txBody>
      </p:sp>
    </p:spTree>
    <p:extLst>
      <p:ext uri="{BB962C8B-B14F-4D97-AF65-F5344CB8AC3E}">
        <p14:creationId xmlns:p14="http://schemas.microsoft.com/office/powerpoint/2010/main" val="405398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5813"/>
            <a:ext cx="74009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9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"/>
          <p:cNvGrpSpPr>
            <a:grpSpLocks/>
          </p:cNvGrpSpPr>
          <p:nvPr/>
        </p:nvGrpSpPr>
        <p:grpSpPr bwMode="auto">
          <a:xfrm>
            <a:off x="187504" y="2038707"/>
            <a:ext cx="8839200" cy="4595813"/>
            <a:chOff x="144" y="760"/>
            <a:chExt cx="5568" cy="2895"/>
          </a:xfrm>
        </p:grpSpPr>
        <p:grpSp>
          <p:nvGrpSpPr>
            <p:cNvPr id="33795" name="Group 4"/>
            <p:cNvGrpSpPr>
              <a:grpSpLocks/>
            </p:cNvGrpSpPr>
            <p:nvPr/>
          </p:nvGrpSpPr>
          <p:grpSpPr bwMode="auto">
            <a:xfrm>
              <a:off x="144" y="760"/>
              <a:ext cx="5568" cy="2895"/>
              <a:chOff x="96" y="624"/>
              <a:chExt cx="5568" cy="2895"/>
            </a:xfrm>
          </p:grpSpPr>
          <p:sp>
            <p:nvSpPr>
              <p:cNvPr id="694274" name="Text Box 2"/>
              <p:cNvSpPr txBox="1">
                <a:spLocks noChangeArrowheads="1"/>
              </p:cNvSpPr>
              <p:nvPr/>
            </p:nvSpPr>
            <p:spPr bwMode="auto">
              <a:xfrm>
                <a:off x="96" y="2606"/>
                <a:ext cx="5568" cy="913"/>
              </a:xfrm>
              <a:prstGeom prst="rect">
                <a:avLst/>
              </a:prstGeom>
              <a:solidFill>
                <a:srgbClr val="D2FF7C"/>
              </a:solidFill>
              <a:ln w="76200">
                <a:solidFill>
                  <a:srgbClr val="FCFF0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it-IT" sz="2800" b="0" dirty="0">
                    <a:latin typeface="Comic Sans MS" charset="0"/>
                    <a:cs typeface="+mn-cs"/>
                  </a:rPr>
                  <a:t>La fluidità della membrana aumenta progressivamente con le catene brevi sature e le catene insature (&lt; Densità ossia &gt; Fluidità) !</a:t>
                </a:r>
              </a:p>
            </p:txBody>
          </p:sp>
          <p:pic>
            <p:nvPicPr>
              <p:cNvPr id="69427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624"/>
                <a:ext cx="4512" cy="1776"/>
              </a:xfrm>
              <a:prstGeom prst="rect">
                <a:avLst/>
              </a:prstGeom>
              <a:noFill/>
              <a:ln w="76200">
                <a:solidFill>
                  <a:srgbClr val="FF060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94278" name="Text Box 6"/>
            <p:cNvSpPr txBox="1">
              <a:spLocks noChangeArrowheads="1"/>
            </p:cNvSpPr>
            <p:nvPr/>
          </p:nvSpPr>
          <p:spPr bwMode="auto">
            <a:xfrm>
              <a:off x="960" y="1488"/>
              <a:ext cx="720" cy="260"/>
            </a:xfrm>
            <a:prstGeom prst="rect">
              <a:avLst/>
            </a:prstGeom>
            <a:solidFill>
              <a:srgbClr val="D2FF7C"/>
            </a:solidFill>
            <a:ln w="76200">
              <a:solidFill>
                <a:srgbClr val="FCFF0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600" b="0">
                  <a:latin typeface="Comic Sans MS" charset="0"/>
                  <a:cs typeface="+mn-cs"/>
                </a:rPr>
                <a:t>DENSO</a:t>
              </a:r>
            </a:p>
          </p:txBody>
        </p:sp>
        <p:sp>
          <p:nvSpPr>
            <p:cNvPr id="694280" name="Text Box 8"/>
            <p:cNvSpPr txBox="1">
              <a:spLocks noChangeArrowheads="1"/>
            </p:cNvSpPr>
            <p:nvPr/>
          </p:nvSpPr>
          <p:spPr bwMode="auto">
            <a:xfrm>
              <a:off x="2448" y="1488"/>
              <a:ext cx="1152" cy="260"/>
            </a:xfrm>
            <a:prstGeom prst="rect">
              <a:avLst/>
            </a:prstGeom>
            <a:solidFill>
              <a:srgbClr val="D2FF7C"/>
            </a:solidFill>
            <a:ln w="76200">
              <a:solidFill>
                <a:srgbClr val="FCFF0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600" b="0">
                  <a:latin typeface="Comic Sans MS" charset="0"/>
                  <a:cs typeface="+mn-cs"/>
                </a:rPr>
                <a:t>-- DENSO</a:t>
              </a:r>
            </a:p>
          </p:txBody>
        </p:sp>
        <p:sp>
          <p:nvSpPr>
            <p:cNvPr id="694281" name="Text Box 9"/>
            <p:cNvSpPr txBox="1">
              <a:spLocks noChangeArrowheads="1"/>
            </p:cNvSpPr>
            <p:nvPr/>
          </p:nvSpPr>
          <p:spPr bwMode="auto">
            <a:xfrm>
              <a:off x="4080" y="1488"/>
              <a:ext cx="1008" cy="260"/>
            </a:xfrm>
            <a:prstGeom prst="rect">
              <a:avLst/>
            </a:prstGeom>
            <a:solidFill>
              <a:srgbClr val="D2FF7C"/>
            </a:solidFill>
            <a:ln w="76200">
              <a:solidFill>
                <a:srgbClr val="FCFF0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600" b="0">
                  <a:latin typeface="Comic Sans MS" charset="0"/>
                  <a:cs typeface="+mn-cs"/>
                </a:rPr>
                <a:t>---DENSO</a:t>
              </a: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4204" y="326687"/>
            <a:ext cx="8305800" cy="1384995"/>
          </a:xfrm>
          <a:prstGeom prst="rect">
            <a:avLst/>
          </a:prstGeom>
          <a:solidFill>
            <a:schemeClr val="accent1"/>
          </a:solidFill>
          <a:ln w="76200">
            <a:solidFill>
              <a:srgbClr val="FF127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it-IT" sz="2800" b="0" dirty="0">
                <a:latin typeface="Comic Sans MS" charset="0"/>
                <a:cs typeface="+mn-cs"/>
              </a:rPr>
              <a:t>Conseguenze della lunghezza della catena e della presenza di doppi legami sulla fluidità della </a:t>
            </a:r>
            <a:r>
              <a:rPr lang="it-IT" sz="2800" b="0" dirty="0" smtClean="0">
                <a:latin typeface="Comic Sans MS" charset="0"/>
                <a:cs typeface="+mn-cs"/>
              </a:rPr>
              <a:t>membrana?</a:t>
            </a:r>
            <a:endParaRPr lang="it-IT" sz="2800" b="0" dirty="0">
              <a:latin typeface="Comic Sans M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8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557" y="1449512"/>
            <a:ext cx="4362450" cy="4972050"/>
          </a:xfrm>
          <a:prstGeom prst="rect">
            <a:avLst/>
          </a:prstGeom>
          <a:noFill/>
          <a:ln w="76200">
            <a:solidFill>
              <a:srgbClr val="16E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41789" y="82193"/>
            <a:ext cx="8393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Dimostrazione della fluidità di membrana: mobilità delle proteine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1872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366838"/>
            <a:ext cx="75247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441842" y="339048"/>
            <a:ext cx="526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Steroidi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6459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971" y="2553642"/>
            <a:ext cx="7730854" cy="1143000"/>
          </a:xfrm>
        </p:spPr>
        <p:txBody>
          <a:bodyPr/>
          <a:lstStyle/>
          <a:p>
            <a:pPr marL="0" indent="0" algn="l">
              <a:buNone/>
            </a:pPr>
            <a:r>
              <a:rPr lang="it-IT" sz="8000" dirty="0" smtClean="0"/>
              <a:t>ACIDI NUCLEICI</a:t>
            </a:r>
            <a:endParaRPr lang="it-IT" sz="8000" dirty="0"/>
          </a:p>
        </p:txBody>
      </p:sp>
    </p:spTree>
    <p:extLst>
      <p:ext uri="{BB962C8B-B14F-4D97-AF65-F5344CB8AC3E}">
        <p14:creationId xmlns:p14="http://schemas.microsoft.com/office/powerpoint/2010/main" val="39708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05210" y="462697"/>
            <a:ext cx="8486813" cy="6034744"/>
          </a:xfrm>
        </p:spPr>
        <p:txBody>
          <a:bodyPr/>
          <a:lstStyle/>
          <a:p>
            <a:pPr marL="0" indent="0" algn="l">
              <a:buNone/>
            </a:pPr>
            <a:r>
              <a:rPr lang="it-IT" sz="32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Polimeri di nucleotidi </a:t>
            </a:r>
            <a:r>
              <a:rPr lang="it-IT" sz="3200" dirty="0" smtClean="0">
                <a:solidFill>
                  <a:schemeClr val="accent6"/>
                </a:solidFill>
                <a:effectLst/>
              </a:rPr>
              <a:t/>
            </a:r>
            <a:br>
              <a:rPr lang="it-IT" sz="3200" dirty="0" smtClean="0">
                <a:solidFill>
                  <a:schemeClr val="accent6"/>
                </a:solidFill>
                <a:effectLst/>
              </a:rPr>
            </a:br>
            <a:r>
              <a:rPr lang="it-IT" sz="2400" dirty="0" smtClean="0">
                <a:solidFill>
                  <a:srgbClr val="0000FF"/>
                </a:solidFill>
                <a:effectLst/>
              </a:rPr>
              <a:t>Nucleotide: zucchero </a:t>
            </a:r>
            <a:r>
              <a:rPr lang="it-IT" sz="2400" dirty="0" err="1" smtClean="0">
                <a:solidFill>
                  <a:srgbClr val="0000FF"/>
                </a:solidFill>
                <a:effectLst/>
              </a:rPr>
              <a:t>pentoso+fosfato+base</a:t>
            </a:r>
            <a:r>
              <a:rPr lang="it-IT" sz="2400" dirty="0" smtClean="0">
                <a:solidFill>
                  <a:srgbClr val="0000FF"/>
                </a:solidFill>
                <a:effectLst/>
              </a:rPr>
              <a:t> azotata</a:t>
            </a:r>
            <a:r>
              <a:rPr lang="it-IT" sz="2800" dirty="0">
                <a:solidFill>
                  <a:srgbClr val="0000FF"/>
                </a:solidFill>
                <a:effectLst/>
              </a:rPr>
              <a:t/>
            </a:r>
            <a:br>
              <a:rPr lang="it-IT" sz="2800" dirty="0">
                <a:solidFill>
                  <a:srgbClr val="0000FF"/>
                </a:solidFill>
                <a:effectLst/>
              </a:rPr>
            </a:br>
            <a:r>
              <a:rPr lang="it-IT" sz="2800" dirty="0" smtClean="0">
                <a:solidFill>
                  <a:srgbClr val="0000FF"/>
                </a:solidFill>
                <a:effectLst/>
              </a:rPr>
              <a:t/>
            </a:r>
            <a:br>
              <a:rPr lang="it-IT" sz="2800" dirty="0" smtClean="0">
                <a:solidFill>
                  <a:srgbClr val="0000FF"/>
                </a:solidFill>
                <a:effectLst/>
              </a:rPr>
            </a:br>
            <a:r>
              <a:rPr lang="it-IT" dirty="0" smtClean="0">
                <a:solidFill>
                  <a:schemeClr val="accent6"/>
                </a:solidFill>
                <a:effectLst/>
              </a:rPr>
              <a:t>DNA</a:t>
            </a:r>
            <a:r>
              <a:rPr lang="it-IT" sz="2400" dirty="0" smtClean="0">
                <a:solidFill>
                  <a:schemeClr val="accent6"/>
                </a:solidFill>
                <a:effectLst/>
              </a:rPr>
              <a:t>:  </a:t>
            </a:r>
            <a:r>
              <a:rPr lang="it-IT" sz="2400" dirty="0" smtClean="0">
                <a:effectLst/>
              </a:rPr>
              <a:t>* doppia catena di nucleotidi</a:t>
            </a:r>
            <a:br>
              <a:rPr lang="it-IT" sz="2400" dirty="0" smtClean="0">
                <a:effectLst/>
              </a:rPr>
            </a:br>
            <a:r>
              <a:rPr lang="it-IT" sz="2400" dirty="0" smtClean="0">
                <a:effectLst/>
              </a:rPr>
              <a:t>                * desossiribosio</a:t>
            </a:r>
            <a:br>
              <a:rPr lang="it-IT" sz="2400" dirty="0" smtClean="0">
                <a:effectLst/>
              </a:rPr>
            </a:br>
            <a:r>
              <a:rPr lang="it-IT" sz="2400" dirty="0">
                <a:effectLst/>
              </a:rPr>
              <a:t> </a:t>
            </a:r>
            <a:r>
              <a:rPr lang="it-IT" sz="2400" dirty="0" smtClean="0">
                <a:effectLst/>
              </a:rPr>
              <a:t>               * A,T,C,G                  </a:t>
            </a:r>
            <a:br>
              <a:rPr lang="it-IT" sz="2400" dirty="0" smtClean="0">
                <a:effectLst/>
              </a:rPr>
            </a:br>
            <a:r>
              <a:rPr lang="it-IT" sz="2400" dirty="0">
                <a:effectLst/>
              </a:rPr>
              <a:t/>
            </a:r>
            <a:br>
              <a:rPr lang="it-IT" sz="2400" dirty="0">
                <a:effectLst/>
              </a:rPr>
            </a:br>
            <a:r>
              <a:rPr lang="it-IT" dirty="0">
                <a:solidFill>
                  <a:schemeClr val="accent6"/>
                </a:solidFill>
                <a:effectLst/>
              </a:rPr>
              <a:t>RNA: </a:t>
            </a:r>
            <a:r>
              <a:rPr lang="it-IT" sz="2400" dirty="0" smtClean="0">
                <a:effectLst/>
              </a:rPr>
              <a:t>* singola catena di nucleotidi</a:t>
            </a:r>
            <a:br>
              <a:rPr lang="it-IT" sz="2400" dirty="0" smtClean="0">
                <a:effectLst/>
              </a:rPr>
            </a:br>
            <a:r>
              <a:rPr lang="it-IT" sz="2400" dirty="0">
                <a:effectLst/>
              </a:rPr>
              <a:t> </a:t>
            </a:r>
            <a:r>
              <a:rPr lang="it-IT" sz="2400" dirty="0" smtClean="0">
                <a:effectLst/>
              </a:rPr>
              <a:t>               * ribosio</a:t>
            </a:r>
            <a:br>
              <a:rPr lang="it-IT" sz="2400" dirty="0" smtClean="0">
                <a:effectLst/>
              </a:rPr>
            </a:br>
            <a:r>
              <a:rPr lang="it-IT" sz="2400" dirty="0">
                <a:effectLst/>
              </a:rPr>
              <a:t> </a:t>
            </a:r>
            <a:r>
              <a:rPr lang="it-IT" sz="2400" dirty="0" smtClean="0">
                <a:effectLst/>
              </a:rPr>
              <a:t>               * A,U,C,G</a:t>
            </a:r>
            <a:endParaRPr lang="it-IT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98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0069"/>
            <a:ext cx="9144000" cy="368472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15812" y="945223"/>
            <a:ext cx="4880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Nucleotide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914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685800"/>
            <a:ext cx="8534400" cy="1223963"/>
          </a:xfrm>
          <a:prstGeom prst="rect">
            <a:avLst/>
          </a:prstGeom>
        </p:spPr>
        <p:txBody>
          <a:bodyPr/>
          <a:lstStyle/>
          <a:p>
            <a:r>
              <a:rPr lang="it-IT" sz="2600"/>
              <a:t>Il DNA ha quattro tipi di basi azotate:</a:t>
            </a:r>
          </a:p>
          <a:p>
            <a:r>
              <a:rPr lang="it-IT" sz="2600"/>
              <a:t>adenina (A), timina (T), citosina (C) e guanina (G)</a:t>
            </a:r>
          </a:p>
        </p:txBody>
      </p:sp>
      <p:grpSp>
        <p:nvGrpSpPr>
          <p:cNvPr id="628809" name="Group 73"/>
          <p:cNvGrpSpPr>
            <a:grpSpLocks/>
          </p:cNvGrpSpPr>
          <p:nvPr/>
        </p:nvGrpSpPr>
        <p:grpSpPr bwMode="auto">
          <a:xfrm>
            <a:off x="98425" y="2373313"/>
            <a:ext cx="8947150" cy="2870200"/>
            <a:chOff x="62" y="1495"/>
            <a:chExt cx="5636" cy="1808"/>
          </a:xfrm>
        </p:grpSpPr>
        <p:grpSp>
          <p:nvGrpSpPr>
            <p:cNvPr id="628741" name="Group 5"/>
            <p:cNvGrpSpPr>
              <a:grpSpLocks/>
            </p:cNvGrpSpPr>
            <p:nvPr/>
          </p:nvGrpSpPr>
          <p:grpSpPr bwMode="auto">
            <a:xfrm>
              <a:off x="62" y="1495"/>
              <a:ext cx="5636" cy="1107"/>
              <a:chOff x="38" y="1215"/>
              <a:chExt cx="5636" cy="1107"/>
            </a:xfrm>
          </p:grpSpPr>
          <p:pic>
            <p:nvPicPr>
              <p:cNvPr id="628742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215"/>
                <a:ext cx="5519" cy="1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8743" name="Rectangle 7"/>
              <p:cNvSpPr>
                <a:spLocks noChangeArrowheads="1"/>
              </p:cNvSpPr>
              <p:nvPr/>
            </p:nvSpPr>
            <p:spPr bwMode="auto">
              <a:xfrm>
                <a:off x="318" y="1637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4" name="Rectangle 8"/>
              <p:cNvSpPr>
                <a:spLocks noChangeArrowheads="1"/>
              </p:cNvSpPr>
              <p:nvPr/>
            </p:nvSpPr>
            <p:spPr bwMode="auto">
              <a:xfrm>
                <a:off x="510" y="15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5" name="Rectangle 9"/>
              <p:cNvSpPr>
                <a:spLocks noChangeArrowheads="1"/>
              </p:cNvSpPr>
              <p:nvPr/>
            </p:nvSpPr>
            <p:spPr bwMode="auto">
              <a:xfrm>
                <a:off x="326" y="186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6" name="Rectangle 10"/>
              <p:cNvSpPr>
                <a:spLocks noChangeArrowheads="1"/>
              </p:cNvSpPr>
              <p:nvPr/>
            </p:nvSpPr>
            <p:spPr bwMode="auto">
              <a:xfrm>
                <a:off x="1782" y="1637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7" name="Rectangle 11"/>
              <p:cNvSpPr>
                <a:spLocks noChangeArrowheads="1"/>
              </p:cNvSpPr>
              <p:nvPr/>
            </p:nvSpPr>
            <p:spPr bwMode="auto">
              <a:xfrm>
                <a:off x="1974" y="15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8" name="Rectangle 12"/>
              <p:cNvSpPr>
                <a:spLocks noChangeArrowheads="1"/>
              </p:cNvSpPr>
              <p:nvPr/>
            </p:nvSpPr>
            <p:spPr bwMode="auto">
              <a:xfrm>
                <a:off x="1790" y="185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49" name="Rectangle 13"/>
              <p:cNvSpPr>
                <a:spLocks noChangeArrowheads="1"/>
              </p:cNvSpPr>
              <p:nvPr/>
            </p:nvSpPr>
            <p:spPr bwMode="auto">
              <a:xfrm>
                <a:off x="502" y="130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O</a:t>
                </a:r>
              </a:p>
            </p:txBody>
          </p:sp>
          <p:sp>
            <p:nvSpPr>
              <p:cNvPr id="628750" name="Rectangle 14"/>
              <p:cNvSpPr>
                <a:spLocks noChangeArrowheads="1"/>
              </p:cNvSpPr>
              <p:nvPr/>
            </p:nvSpPr>
            <p:spPr bwMode="auto">
              <a:xfrm>
                <a:off x="702" y="165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</a:p>
            </p:txBody>
          </p:sp>
          <p:sp>
            <p:nvSpPr>
              <p:cNvPr id="628751" name="Rectangle 15"/>
              <p:cNvSpPr>
                <a:spLocks noChangeArrowheads="1"/>
              </p:cNvSpPr>
              <p:nvPr/>
            </p:nvSpPr>
            <p:spPr bwMode="auto">
              <a:xfrm>
                <a:off x="686" y="185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</a:p>
            </p:txBody>
          </p:sp>
          <p:sp>
            <p:nvSpPr>
              <p:cNvPr id="628752" name="Rectangle 16"/>
              <p:cNvSpPr>
                <a:spLocks noChangeArrowheads="1"/>
              </p:cNvSpPr>
              <p:nvPr/>
            </p:nvSpPr>
            <p:spPr bwMode="auto">
              <a:xfrm>
                <a:off x="886" y="15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</a:p>
            </p:txBody>
          </p:sp>
          <p:sp>
            <p:nvSpPr>
              <p:cNvPr id="628753" name="Rectangle 17"/>
              <p:cNvSpPr>
                <a:spLocks noChangeArrowheads="1"/>
              </p:cNvSpPr>
              <p:nvPr/>
            </p:nvSpPr>
            <p:spPr bwMode="auto">
              <a:xfrm>
                <a:off x="494" y="21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</a:p>
            </p:txBody>
          </p:sp>
          <p:sp>
            <p:nvSpPr>
              <p:cNvPr id="628754" name="Rectangle 18"/>
              <p:cNvSpPr>
                <a:spLocks noChangeArrowheads="1"/>
              </p:cNvSpPr>
              <p:nvPr/>
            </p:nvSpPr>
            <p:spPr bwMode="auto">
              <a:xfrm>
                <a:off x="894" y="19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O</a:t>
                </a:r>
              </a:p>
            </p:txBody>
          </p:sp>
          <p:sp>
            <p:nvSpPr>
              <p:cNvPr id="628755" name="Rectangle 19"/>
              <p:cNvSpPr>
                <a:spLocks noChangeArrowheads="1"/>
              </p:cNvSpPr>
              <p:nvPr/>
            </p:nvSpPr>
            <p:spPr bwMode="auto">
              <a:xfrm>
                <a:off x="502" y="19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</a:p>
            </p:txBody>
          </p:sp>
          <p:sp>
            <p:nvSpPr>
              <p:cNvPr id="628756" name="Rectangle 20"/>
              <p:cNvSpPr>
                <a:spLocks noChangeArrowheads="1"/>
              </p:cNvSpPr>
              <p:nvPr/>
            </p:nvSpPr>
            <p:spPr bwMode="auto">
              <a:xfrm>
                <a:off x="117" y="196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</a:p>
            </p:txBody>
          </p:sp>
          <p:sp>
            <p:nvSpPr>
              <p:cNvPr id="628757" name="Rectangle 21"/>
              <p:cNvSpPr>
                <a:spLocks noChangeArrowheads="1"/>
              </p:cNvSpPr>
              <p:nvPr/>
            </p:nvSpPr>
            <p:spPr bwMode="auto">
              <a:xfrm>
                <a:off x="38" y="1557"/>
                <a:ext cx="2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r>
                  <a:rPr lang="en-US" sz="1200" baseline="-25000"/>
                  <a:t>3</a:t>
                </a:r>
                <a:r>
                  <a:rPr lang="en-US" sz="1200"/>
                  <a:t>C</a:t>
                </a:r>
              </a:p>
            </p:txBody>
          </p:sp>
          <p:sp>
            <p:nvSpPr>
              <p:cNvPr id="628758" name="Rectangle 22"/>
              <p:cNvSpPr>
                <a:spLocks noChangeArrowheads="1"/>
              </p:cNvSpPr>
              <p:nvPr/>
            </p:nvSpPr>
            <p:spPr bwMode="auto">
              <a:xfrm>
                <a:off x="1766" y="125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59" name="Rectangle 23"/>
              <p:cNvSpPr>
                <a:spLocks noChangeArrowheads="1"/>
              </p:cNvSpPr>
              <p:nvPr/>
            </p:nvSpPr>
            <p:spPr bwMode="auto">
              <a:xfrm>
                <a:off x="2166" y="126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0" name="Rectangle 24"/>
              <p:cNvSpPr>
                <a:spLocks noChangeArrowheads="1"/>
              </p:cNvSpPr>
              <p:nvPr/>
            </p:nvSpPr>
            <p:spPr bwMode="auto">
              <a:xfrm>
                <a:off x="1590" y="15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1" name="Rectangle 25"/>
              <p:cNvSpPr>
                <a:spLocks noChangeArrowheads="1"/>
              </p:cNvSpPr>
              <p:nvPr/>
            </p:nvSpPr>
            <p:spPr bwMode="auto">
              <a:xfrm>
                <a:off x="1590" y="19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2" name="Rectangle 26"/>
              <p:cNvSpPr>
                <a:spLocks noChangeArrowheads="1"/>
              </p:cNvSpPr>
              <p:nvPr/>
            </p:nvSpPr>
            <p:spPr bwMode="auto">
              <a:xfrm>
                <a:off x="1966" y="13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63" name="Rectangle 27"/>
              <p:cNvSpPr>
                <a:spLocks noChangeArrowheads="1"/>
              </p:cNvSpPr>
              <p:nvPr/>
            </p:nvSpPr>
            <p:spPr bwMode="auto">
              <a:xfrm>
                <a:off x="2158" y="162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64" name="Rectangle 28"/>
              <p:cNvSpPr>
                <a:spLocks noChangeArrowheads="1"/>
              </p:cNvSpPr>
              <p:nvPr/>
            </p:nvSpPr>
            <p:spPr bwMode="auto">
              <a:xfrm>
                <a:off x="1974" y="19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65" name="Rectangle 29"/>
              <p:cNvSpPr>
                <a:spLocks noChangeArrowheads="1"/>
              </p:cNvSpPr>
              <p:nvPr/>
            </p:nvSpPr>
            <p:spPr bwMode="auto">
              <a:xfrm>
                <a:off x="1966" y="21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6" name="Rectangle 30"/>
              <p:cNvSpPr>
                <a:spLocks noChangeArrowheads="1"/>
              </p:cNvSpPr>
              <p:nvPr/>
            </p:nvSpPr>
            <p:spPr bwMode="auto">
              <a:xfrm>
                <a:off x="2350" y="192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O</a:t>
                </a:r>
                <a:endParaRPr lang="en-US" sz="1600"/>
              </a:p>
            </p:txBody>
          </p:sp>
          <p:sp>
            <p:nvSpPr>
              <p:cNvPr id="628767" name="Rectangle 31"/>
              <p:cNvSpPr>
                <a:spLocks noChangeArrowheads="1"/>
              </p:cNvSpPr>
              <p:nvPr/>
            </p:nvSpPr>
            <p:spPr bwMode="auto">
              <a:xfrm>
                <a:off x="2150" y="184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68" name="Rectangle 32"/>
              <p:cNvSpPr>
                <a:spLocks noChangeArrowheads="1"/>
              </p:cNvSpPr>
              <p:nvPr/>
            </p:nvSpPr>
            <p:spPr bwMode="auto">
              <a:xfrm>
                <a:off x="3182" y="126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69" name="Rectangle 33"/>
              <p:cNvSpPr>
                <a:spLocks noChangeArrowheads="1"/>
              </p:cNvSpPr>
              <p:nvPr/>
            </p:nvSpPr>
            <p:spPr bwMode="auto">
              <a:xfrm>
                <a:off x="3582" y="126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70" name="Rectangle 34"/>
              <p:cNvSpPr>
                <a:spLocks noChangeArrowheads="1"/>
              </p:cNvSpPr>
              <p:nvPr/>
            </p:nvSpPr>
            <p:spPr bwMode="auto">
              <a:xfrm>
                <a:off x="3390" y="13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1" name="Rectangle 35"/>
              <p:cNvSpPr>
                <a:spLocks noChangeArrowheads="1"/>
              </p:cNvSpPr>
              <p:nvPr/>
            </p:nvSpPr>
            <p:spPr bwMode="auto">
              <a:xfrm>
                <a:off x="2678" y="17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72" name="Rectangle 36"/>
              <p:cNvSpPr>
                <a:spLocks noChangeArrowheads="1"/>
              </p:cNvSpPr>
              <p:nvPr/>
            </p:nvSpPr>
            <p:spPr bwMode="auto">
              <a:xfrm>
                <a:off x="2878" y="178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73" name="Rectangle 37"/>
              <p:cNvSpPr>
                <a:spLocks noChangeArrowheads="1"/>
              </p:cNvSpPr>
              <p:nvPr/>
            </p:nvSpPr>
            <p:spPr bwMode="auto">
              <a:xfrm>
                <a:off x="3014" y="162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4" name="Rectangle 38"/>
              <p:cNvSpPr>
                <a:spLocks noChangeArrowheads="1"/>
              </p:cNvSpPr>
              <p:nvPr/>
            </p:nvSpPr>
            <p:spPr bwMode="auto">
              <a:xfrm>
                <a:off x="3014" y="19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5" name="Rectangle 39"/>
              <p:cNvSpPr>
                <a:spLocks noChangeArrowheads="1"/>
              </p:cNvSpPr>
              <p:nvPr/>
            </p:nvSpPr>
            <p:spPr bwMode="auto">
              <a:xfrm>
                <a:off x="3382" y="19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6" name="Rectangle 40"/>
              <p:cNvSpPr>
                <a:spLocks noChangeArrowheads="1"/>
              </p:cNvSpPr>
              <p:nvPr/>
            </p:nvSpPr>
            <p:spPr bwMode="auto">
              <a:xfrm>
                <a:off x="3566" y="16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77" name="Rectangle 41"/>
              <p:cNvSpPr>
                <a:spLocks noChangeArrowheads="1"/>
              </p:cNvSpPr>
              <p:nvPr/>
            </p:nvSpPr>
            <p:spPr bwMode="auto">
              <a:xfrm>
                <a:off x="3566" y="18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78" name="Rectangle 42"/>
              <p:cNvSpPr>
                <a:spLocks noChangeArrowheads="1"/>
              </p:cNvSpPr>
              <p:nvPr/>
            </p:nvSpPr>
            <p:spPr bwMode="auto">
              <a:xfrm>
                <a:off x="3382" y="15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79" name="Rectangle 43"/>
              <p:cNvSpPr>
                <a:spLocks noChangeArrowheads="1"/>
              </p:cNvSpPr>
              <p:nvPr/>
            </p:nvSpPr>
            <p:spPr bwMode="auto">
              <a:xfrm>
                <a:off x="3198" y="16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80" name="Rectangle 44"/>
              <p:cNvSpPr>
                <a:spLocks noChangeArrowheads="1"/>
              </p:cNvSpPr>
              <p:nvPr/>
            </p:nvSpPr>
            <p:spPr bwMode="auto">
              <a:xfrm>
                <a:off x="3206" y="1877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81" name="Rectangle 45"/>
              <p:cNvSpPr>
                <a:spLocks noChangeArrowheads="1"/>
              </p:cNvSpPr>
              <p:nvPr/>
            </p:nvSpPr>
            <p:spPr bwMode="auto">
              <a:xfrm>
                <a:off x="3014" y="21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82" name="Rectangle 46"/>
              <p:cNvSpPr>
                <a:spLocks noChangeArrowheads="1"/>
              </p:cNvSpPr>
              <p:nvPr/>
            </p:nvSpPr>
            <p:spPr bwMode="auto">
              <a:xfrm>
                <a:off x="3758" y="19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83" name="Rectangle 47"/>
              <p:cNvSpPr>
                <a:spLocks noChangeArrowheads="1"/>
              </p:cNvSpPr>
              <p:nvPr/>
            </p:nvSpPr>
            <p:spPr bwMode="auto">
              <a:xfrm>
                <a:off x="4550" y="162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84" name="Rectangle 48"/>
              <p:cNvSpPr>
                <a:spLocks noChangeArrowheads="1"/>
              </p:cNvSpPr>
              <p:nvPr/>
            </p:nvSpPr>
            <p:spPr bwMode="auto">
              <a:xfrm>
                <a:off x="4550" y="19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85" name="Rectangle 49"/>
              <p:cNvSpPr>
                <a:spLocks noChangeArrowheads="1"/>
              </p:cNvSpPr>
              <p:nvPr/>
            </p:nvSpPr>
            <p:spPr bwMode="auto">
              <a:xfrm>
                <a:off x="4550" y="2141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86" name="Rectangle 50"/>
              <p:cNvSpPr>
                <a:spLocks noChangeArrowheads="1"/>
              </p:cNvSpPr>
              <p:nvPr/>
            </p:nvSpPr>
            <p:spPr bwMode="auto">
              <a:xfrm>
                <a:off x="4742" y="1677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87" name="Rectangle 51"/>
              <p:cNvSpPr>
                <a:spLocks noChangeArrowheads="1"/>
              </p:cNvSpPr>
              <p:nvPr/>
            </p:nvSpPr>
            <p:spPr bwMode="auto">
              <a:xfrm>
                <a:off x="4750" y="188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88" name="Rectangle 52"/>
              <p:cNvSpPr>
                <a:spLocks noChangeArrowheads="1"/>
              </p:cNvSpPr>
              <p:nvPr/>
            </p:nvSpPr>
            <p:spPr bwMode="auto">
              <a:xfrm>
                <a:off x="4926" y="1965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89" name="Rectangle 53"/>
              <p:cNvSpPr>
                <a:spLocks noChangeArrowheads="1"/>
              </p:cNvSpPr>
              <p:nvPr/>
            </p:nvSpPr>
            <p:spPr bwMode="auto">
              <a:xfrm>
                <a:off x="4934" y="15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90" name="Rectangle 54"/>
              <p:cNvSpPr>
                <a:spLocks noChangeArrowheads="1"/>
              </p:cNvSpPr>
              <p:nvPr/>
            </p:nvSpPr>
            <p:spPr bwMode="auto">
              <a:xfrm>
                <a:off x="5294" y="158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91" name="Rectangle 55"/>
              <p:cNvSpPr>
                <a:spLocks noChangeArrowheads="1"/>
              </p:cNvSpPr>
              <p:nvPr/>
            </p:nvSpPr>
            <p:spPr bwMode="auto">
              <a:xfrm>
                <a:off x="5102" y="16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92" name="Rectangle 56"/>
              <p:cNvSpPr>
                <a:spLocks noChangeArrowheads="1"/>
              </p:cNvSpPr>
              <p:nvPr/>
            </p:nvSpPr>
            <p:spPr bwMode="auto">
              <a:xfrm>
                <a:off x="5110" y="186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93" name="Rectangle 57"/>
              <p:cNvSpPr>
                <a:spLocks noChangeArrowheads="1"/>
              </p:cNvSpPr>
              <p:nvPr/>
            </p:nvSpPr>
            <p:spPr bwMode="auto">
              <a:xfrm>
                <a:off x="5294" y="19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N</a:t>
                </a:r>
                <a:endParaRPr lang="en-US" sz="1600"/>
              </a:p>
            </p:txBody>
          </p:sp>
          <p:sp>
            <p:nvSpPr>
              <p:cNvPr id="628794" name="Rectangle 58"/>
              <p:cNvSpPr>
                <a:spLocks noChangeArrowheads="1"/>
              </p:cNvSpPr>
              <p:nvPr/>
            </p:nvSpPr>
            <p:spPr bwMode="auto">
              <a:xfrm>
                <a:off x="4230" y="17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95" name="Rectangle 59"/>
              <p:cNvSpPr>
                <a:spLocks noChangeArrowheads="1"/>
              </p:cNvSpPr>
              <p:nvPr/>
            </p:nvSpPr>
            <p:spPr bwMode="auto">
              <a:xfrm>
                <a:off x="4430" y="177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C</a:t>
                </a:r>
                <a:endParaRPr lang="en-US" sz="1600"/>
              </a:p>
            </p:txBody>
          </p:sp>
          <p:sp>
            <p:nvSpPr>
              <p:cNvPr id="628796" name="Rectangle 60"/>
              <p:cNvSpPr>
                <a:spLocks noChangeArrowheads="1"/>
              </p:cNvSpPr>
              <p:nvPr/>
            </p:nvSpPr>
            <p:spPr bwMode="auto">
              <a:xfrm>
                <a:off x="4926" y="1349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O</a:t>
                </a:r>
              </a:p>
            </p:txBody>
          </p:sp>
          <p:sp>
            <p:nvSpPr>
              <p:cNvPr id="628797" name="Rectangle 61"/>
              <p:cNvSpPr>
                <a:spLocks noChangeArrowheads="1"/>
              </p:cNvSpPr>
              <p:nvPr/>
            </p:nvSpPr>
            <p:spPr bwMode="auto">
              <a:xfrm>
                <a:off x="5486" y="189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  <p:sp>
            <p:nvSpPr>
              <p:cNvPr id="628798" name="Rectangle 62"/>
              <p:cNvSpPr>
                <a:spLocks noChangeArrowheads="1"/>
              </p:cNvSpPr>
              <p:nvPr/>
            </p:nvSpPr>
            <p:spPr bwMode="auto">
              <a:xfrm>
                <a:off x="5294" y="2133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/>
                  <a:t>H</a:t>
                </a:r>
                <a:endParaRPr lang="en-US" sz="1600"/>
              </a:p>
            </p:txBody>
          </p:sp>
        </p:grpSp>
        <p:sp>
          <p:nvSpPr>
            <p:cNvPr id="628799" name="Rectangle 63"/>
            <p:cNvSpPr>
              <a:spLocks noChangeArrowheads="1"/>
            </p:cNvSpPr>
            <p:nvPr/>
          </p:nvSpPr>
          <p:spPr bwMode="auto">
            <a:xfrm>
              <a:off x="390" y="2669"/>
              <a:ext cx="5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/>
                <a:t>Timina (T)</a:t>
              </a:r>
            </a:p>
          </p:txBody>
        </p:sp>
        <p:sp>
          <p:nvSpPr>
            <p:cNvPr id="628800" name="Rectangle 64"/>
            <p:cNvSpPr>
              <a:spLocks noChangeArrowheads="1"/>
            </p:cNvSpPr>
            <p:nvPr/>
          </p:nvSpPr>
          <p:spPr bwMode="auto">
            <a:xfrm>
              <a:off x="1806" y="2669"/>
              <a:ext cx="6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/>
                <a:t>Citosina (C)</a:t>
              </a:r>
            </a:p>
          </p:txBody>
        </p:sp>
        <p:sp>
          <p:nvSpPr>
            <p:cNvPr id="628801" name="Rectangle 65"/>
            <p:cNvSpPr>
              <a:spLocks noChangeArrowheads="1"/>
            </p:cNvSpPr>
            <p:nvPr/>
          </p:nvSpPr>
          <p:spPr bwMode="auto">
            <a:xfrm>
              <a:off x="3126" y="2665"/>
              <a:ext cx="6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/>
                <a:t>Adenina (A)</a:t>
              </a:r>
            </a:p>
          </p:txBody>
        </p:sp>
        <p:sp>
          <p:nvSpPr>
            <p:cNvPr id="628802" name="Rectangle 66"/>
            <p:cNvSpPr>
              <a:spLocks noChangeArrowheads="1"/>
            </p:cNvSpPr>
            <p:nvPr/>
          </p:nvSpPr>
          <p:spPr bwMode="auto">
            <a:xfrm>
              <a:off x="4630" y="2667"/>
              <a:ext cx="6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/>
                <a:t>Guanina  (G)</a:t>
              </a:r>
            </a:p>
          </p:txBody>
        </p:sp>
        <p:sp>
          <p:nvSpPr>
            <p:cNvPr id="628803" name="AutoShape 67"/>
            <p:cNvSpPr>
              <a:spLocks/>
            </p:cNvSpPr>
            <p:nvPr/>
          </p:nvSpPr>
          <p:spPr bwMode="auto">
            <a:xfrm rot="16200000">
              <a:off x="1248" y="1816"/>
              <a:ext cx="200" cy="2456"/>
            </a:xfrm>
            <a:prstGeom prst="leftBrace">
              <a:avLst>
                <a:gd name="adj1" fmla="val 10233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8804" name="AutoShape 68"/>
            <p:cNvSpPr>
              <a:spLocks/>
            </p:cNvSpPr>
            <p:nvPr/>
          </p:nvSpPr>
          <p:spPr bwMode="auto">
            <a:xfrm rot="16200000">
              <a:off x="4112" y="1600"/>
              <a:ext cx="200" cy="2856"/>
            </a:xfrm>
            <a:prstGeom prst="leftBrace">
              <a:avLst>
                <a:gd name="adj1" fmla="val 119000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8805" name="Rectangle 69"/>
            <p:cNvSpPr>
              <a:spLocks noChangeArrowheads="1"/>
            </p:cNvSpPr>
            <p:nvPr/>
          </p:nvSpPr>
          <p:spPr bwMode="auto">
            <a:xfrm>
              <a:off x="3978" y="3103"/>
              <a:ext cx="4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/>
                <a:t>Purine</a:t>
              </a:r>
            </a:p>
          </p:txBody>
        </p:sp>
        <p:sp>
          <p:nvSpPr>
            <p:cNvPr id="628806" name="Rectangle 70"/>
            <p:cNvSpPr>
              <a:spLocks noChangeArrowheads="1"/>
            </p:cNvSpPr>
            <p:nvPr/>
          </p:nvSpPr>
          <p:spPr bwMode="auto">
            <a:xfrm>
              <a:off x="1034" y="3111"/>
              <a:ext cx="6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/>
                <a:t>Pirimidine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8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3637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59" y="551793"/>
            <a:ext cx="7543871" cy="57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06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ruttura_organizz-UNIFIRENZE (trascinato)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68300"/>
            <a:ext cx="86360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7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ucle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28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ucleo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47"/>
            <a:ext cx="9144000" cy="649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1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ucleo+cromatina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3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8900"/>
            <a:ext cx="8170863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CH" smtClean="0">
              <a:ea typeface="+mn-ea"/>
              <a:cs typeface="+mn-cs"/>
            </a:endParaRPr>
          </a:p>
        </p:txBody>
      </p:sp>
      <p:sp>
        <p:nvSpPr>
          <p:cNvPr id="13313" name="Titolo 1"/>
          <p:cNvSpPr>
            <a:spLocks noGrp="1"/>
          </p:cNvSpPr>
          <p:nvPr>
            <p:ph type="ctrTitle"/>
          </p:nvPr>
        </p:nvSpPr>
        <p:spPr>
          <a:xfrm>
            <a:off x="910049" y="2423373"/>
            <a:ext cx="7175351" cy="1793167"/>
          </a:xfrm>
        </p:spPr>
        <p:txBody>
          <a:bodyPr/>
          <a:lstStyle/>
          <a:p>
            <a:pPr marL="182880" indent="0" eaLnBrk="1" hangingPunct="1">
              <a:buNone/>
            </a:pPr>
            <a:r>
              <a:rPr lang="it-CH" sz="8000" dirty="0" smtClean="0">
                <a:latin typeface="Calibri" charset="0"/>
              </a:rPr>
              <a:t>CARBOIDRATI</a:t>
            </a:r>
            <a:endParaRPr lang="it-CH" sz="8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39891"/>
            <a:ext cx="7620000" cy="4121217"/>
          </a:xfrm>
          <a:prstGeom prst="rect">
            <a:avLst/>
          </a:prstGeom>
        </p:spPr>
      </p:pic>
      <p:sp>
        <p:nvSpPr>
          <p:cNvPr id="109570" name="CasellaDiTesto 4"/>
          <p:cNvSpPr txBox="1">
            <a:spLocks noChangeArrowheads="1"/>
          </p:cNvSpPr>
          <p:nvPr/>
        </p:nvSpPr>
        <p:spPr bwMode="auto">
          <a:xfrm>
            <a:off x="323850" y="549275"/>
            <a:ext cx="23764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CH" sz="2000"/>
              <a:t>MONOSACCARIDI</a:t>
            </a:r>
          </a:p>
          <a:p>
            <a:endParaRPr lang="it-CH" sz="2000"/>
          </a:p>
          <a:p>
            <a:r>
              <a:rPr lang="it-CH" sz="2000"/>
              <a:t>1 singola molecola </a:t>
            </a:r>
          </a:p>
          <a:p>
            <a:endParaRPr lang="it-CH" sz="2000"/>
          </a:p>
          <a:p>
            <a:endParaRPr lang="it-CH" sz="2000"/>
          </a:p>
          <a:p>
            <a:endParaRPr lang="it-CH" sz="2000"/>
          </a:p>
          <a:p>
            <a:r>
              <a:rPr lang="it-CH" sz="2000"/>
              <a:t>Es.: glucosio</a:t>
            </a:r>
          </a:p>
          <a:p>
            <a:endParaRPr lang="it-CH"/>
          </a:p>
          <a:p>
            <a:endParaRPr lang="it-CH"/>
          </a:p>
        </p:txBody>
      </p:sp>
      <p:sp>
        <p:nvSpPr>
          <p:cNvPr id="109571" name="CasellaDiTesto 6"/>
          <p:cNvSpPr txBox="1">
            <a:spLocks noChangeArrowheads="1"/>
          </p:cNvSpPr>
          <p:nvPr/>
        </p:nvSpPr>
        <p:spPr bwMode="auto">
          <a:xfrm>
            <a:off x="2987675" y="549275"/>
            <a:ext cx="23050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CH" sz="2000"/>
              <a:t>DISACCARIDI</a:t>
            </a:r>
          </a:p>
          <a:p>
            <a:endParaRPr lang="it-CH" sz="2000"/>
          </a:p>
          <a:p>
            <a:r>
              <a:rPr lang="it-CH" sz="2000"/>
              <a:t>2 molecole di monosaccaridi legate tra loro </a:t>
            </a:r>
          </a:p>
          <a:p>
            <a:endParaRPr lang="it-CH" sz="2000"/>
          </a:p>
          <a:p>
            <a:r>
              <a:rPr lang="it-CH" sz="2000"/>
              <a:t>Es.: saccarosio</a:t>
            </a:r>
          </a:p>
          <a:p>
            <a:endParaRPr lang="it-CH"/>
          </a:p>
          <a:p>
            <a:endParaRPr lang="it-CH"/>
          </a:p>
        </p:txBody>
      </p:sp>
      <p:sp>
        <p:nvSpPr>
          <p:cNvPr id="109572" name="CasellaDiTesto 7"/>
          <p:cNvSpPr txBox="1">
            <a:spLocks noChangeArrowheads="1"/>
          </p:cNvSpPr>
          <p:nvPr/>
        </p:nvSpPr>
        <p:spPr bwMode="auto">
          <a:xfrm>
            <a:off x="5651500" y="549275"/>
            <a:ext cx="23050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CH" sz="2000"/>
              <a:t>POLISACCARIDI</a:t>
            </a:r>
          </a:p>
          <a:p>
            <a:endParaRPr lang="it-CH" sz="2000"/>
          </a:p>
          <a:p>
            <a:r>
              <a:rPr lang="it-CH" sz="2000"/>
              <a:t>Molte molecole di monosaccaridi legate tra loro </a:t>
            </a:r>
          </a:p>
          <a:p>
            <a:endParaRPr lang="it-CH" sz="2000"/>
          </a:p>
          <a:p>
            <a:r>
              <a:rPr lang="it-CH" sz="2000"/>
              <a:t>Es.: amido</a:t>
            </a:r>
          </a:p>
          <a:p>
            <a:endParaRPr lang="it-CH"/>
          </a:p>
          <a:p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4780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olo 1"/>
          <p:cNvSpPr>
            <a:spLocks noGrp="1"/>
          </p:cNvSpPr>
          <p:nvPr>
            <p:ph type="title"/>
          </p:nvPr>
        </p:nvSpPr>
        <p:spPr>
          <a:xfrm>
            <a:off x="1736332" y="272778"/>
            <a:ext cx="3968597" cy="1143000"/>
          </a:xfrm>
        </p:spPr>
        <p:txBody>
          <a:bodyPr/>
          <a:lstStyle/>
          <a:p>
            <a:pPr marL="0" indent="0">
              <a:buNone/>
            </a:pPr>
            <a:r>
              <a:rPr lang="it-CH" sz="3200" dirty="0" smtClean="0"/>
              <a:t>Monosaccaridi</a:t>
            </a:r>
            <a:endParaRPr lang="it-CH" sz="3200" dirty="0" smtClean="0"/>
          </a:p>
        </p:txBody>
      </p:sp>
      <p:sp>
        <p:nvSpPr>
          <p:cNvPr id="111618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CH" dirty="0" smtClean="0"/>
              <a:t>Composizione </a:t>
            </a:r>
            <a:r>
              <a:rPr lang="it-CH" dirty="0" smtClean="0"/>
              <a:t>atomica:</a:t>
            </a:r>
            <a:r>
              <a:rPr lang="it-CH" dirty="0"/>
              <a:t> </a:t>
            </a:r>
            <a:r>
              <a:rPr lang="it-CH" dirty="0" smtClean="0"/>
              <a:t> </a:t>
            </a:r>
            <a:r>
              <a:rPr lang="it-CH" dirty="0" smtClean="0"/>
              <a:t>C</a:t>
            </a:r>
            <a:r>
              <a:rPr lang="it-CH" dirty="0" smtClean="0"/>
              <a:t>, H, </a:t>
            </a:r>
            <a:r>
              <a:rPr lang="it-CH" dirty="0" smtClean="0"/>
              <a:t>O</a:t>
            </a:r>
          </a:p>
          <a:p>
            <a:endParaRPr lang="it-CH" dirty="0" smtClean="0"/>
          </a:p>
          <a:p>
            <a:r>
              <a:rPr lang="it-CH" dirty="0" smtClean="0"/>
              <a:t>Molecole </a:t>
            </a:r>
            <a:r>
              <a:rPr lang="it-CH" dirty="0" smtClean="0"/>
              <a:t>singole, di </a:t>
            </a:r>
            <a:r>
              <a:rPr lang="it-CH" dirty="0" smtClean="0"/>
              <a:t>solito con 5 - 6 atomi di </a:t>
            </a:r>
            <a:r>
              <a:rPr lang="it-CH" dirty="0" smtClean="0"/>
              <a:t>carbonio</a:t>
            </a:r>
          </a:p>
          <a:p>
            <a:endParaRPr lang="it-CH" dirty="0" smtClean="0"/>
          </a:p>
          <a:p>
            <a:r>
              <a:rPr lang="it-CH" dirty="0" smtClean="0"/>
              <a:t>Esempi: </a:t>
            </a:r>
          </a:p>
          <a:p>
            <a:pPr marL="365760" lvl="1" indent="0">
              <a:buNone/>
            </a:pPr>
            <a:r>
              <a:rPr lang="it-CH" dirty="0" smtClean="0"/>
              <a:t>Glucosio</a:t>
            </a:r>
          </a:p>
          <a:p>
            <a:pPr marL="365760" lvl="1" indent="0">
              <a:buNone/>
            </a:pPr>
            <a:r>
              <a:rPr lang="it-CH" dirty="0" smtClean="0"/>
              <a:t>Galattosio		</a:t>
            </a:r>
          </a:p>
          <a:p>
            <a:pPr marL="365760" lvl="1" indent="0">
              <a:buNone/>
            </a:pPr>
            <a:r>
              <a:rPr lang="it-CH" dirty="0" smtClean="0"/>
              <a:t>Fruttosio	</a:t>
            </a:r>
          </a:p>
          <a:p>
            <a:pPr marL="365760" lvl="1" indent="0">
              <a:buNone/>
            </a:pPr>
            <a:r>
              <a:rPr lang="it-CH" dirty="0" smtClean="0"/>
              <a:t>Ribosio	</a:t>
            </a:r>
          </a:p>
          <a:p>
            <a:endParaRPr lang="it-CH" dirty="0" smtClean="0"/>
          </a:p>
        </p:txBody>
      </p:sp>
    </p:spTree>
    <p:extLst>
      <p:ext uri="{BB962C8B-B14F-4D97-AF65-F5344CB8AC3E}">
        <p14:creationId xmlns:p14="http://schemas.microsoft.com/office/powerpoint/2010/main" val="441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995363"/>
            <a:ext cx="69056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82220" y="2517169"/>
            <a:ext cx="6318607" cy="106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453161" y="3244334"/>
            <a:ext cx="463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Glucosio+glucosio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510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Elica.thmx</Template>
  <TotalTime>447</TotalTime>
  <Words>709</Words>
  <Application>Microsoft Macintosh PowerPoint</Application>
  <PresentationFormat>Presentazione su schermo (4:3)</PresentationFormat>
  <Paragraphs>325</Paragraphs>
  <Slides>49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8" baseType="lpstr">
      <vt:lpstr>Calibri</vt:lpstr>
      <vt:lpstr>Comic Sans MS</vt:lpstr>
      <vt:lpstr>Georgia</vt:lpstr>
      <vt:lpstr>Handwriting - Dakota</vt:lpstr>
      <vt:lpstr>ＭＳ Ｐゴシック</vt:lpstr>
      <vt:lpstr>Tahoma</vt:lpstr>
      <vt:lpstr>Trebuchet MS</vt:lpstr>
      <vt:lpstr>Arial</vt:lpstr>
      <vt:lpstr>Elica</vt:lpstr>
      <vt:lpstr>LE BIOMOLECOLE</vt:lpstr>
      <vt:lpstr>Presentazione di PowerPoint</vt:lpstr>
      <vt:lpstr>Presentazione di PowerPoint</vt:lpstr>
      <vt:lpstr>Presentazione di PowerPoint</vt:lpstr>
      <vt:lpstr>Presentazione di PowerPoint</vt:lpstr>
      <vt:lpstr>CARBOIDRATI</vt:lpstr>
      <vt:lpstr>Presentazione di PowerPoint</vt:lpstr>
      <vt:lpstr>Monosaccaridi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PROTEINE</vt:lpstr>
      <vt:lpstr>Presentazione di PowerPoint</vt:lpstr>
      <vt:lpstr>Presentazione di PowerPoint</vt:lpstr>
      <vt:lpstr>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LIPIDI</vt:lpstr>
      <vt:lpstr>Presentazione di PowerPoint</vt:lpstr>
      <vt:lpstr>Presentazione di PowerPoint</vt:lpstr>
      <vt:lpstr>Presentazione di PowerPoint</vt:lpstr>
      <vt:lpstr>INSATURI: sono definiti così gli acidi grassi che hanno legami doppi.  SATURI: grassi che hanno il massimo numero di atomi di idrogeno.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ACIDI NUCLEICI</vt:lpstr>
      <vt:lpstr>Polimeri di nucleotidi  Nucleotide: zucchero pentoso+fosfato+base azotata  DNA:  * doppia catena di nucleotidi                 * desossiribosio                 * A,T,C,G                    RNA: * singola catena di nucleotidi                 * ribosio                 * A,U,C,G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Monica</dc:creator>
  <cp:lastModifiedBy>Utente di Microsoft Office</cp:lastModifiedBy>
  <cp:revision>88</cp:revision>
  <dcterms:created xsi:type="dcterms:W3CDTF">2011-09-06T07:45:21Z</dcterms:created>
  <dcterms:modified xsi:type="dcterms:W3CDTF">2018-09-30T19:48:31Z</dcterms:modified>
</cp:coreProperties>
</file>