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7" r:id="rId3"/>
    <p:sldId id="331" r:id="rId4"/>
    <p:sldId id="259" r:id="rId5"/>
    <p:sldId id="298" r:id="rId6"/>
    <p:sldId id="299" r:id="rId7"/>
    <p:sldId id="291" r:id="rId8"/>
    <p:sldId id="283" r:id="rId9"/>
    <p:sldId id="285" r:id="rId10"/>
    <p:sldId id="284" r:id="rId11"/>
    <p:sldId id="288" r:id="rId12"/>
    <p:sldId id="300" r:id="rId13"/>
    <p:sldId id="286" r:id="rId14"/>
    <p:sldId id="290" r:id="rId15"/>
    <p:sldId id="260" r:id="rId16"/>
    <p:sldId id="261" r:id="rId17"/>
    <p:sldId id="262" r:id="rId18"/>
    <p:sldId id="324" r:id="rId19"/>
    <p:sldId id="263" r:id="rId20"/>
    <p:sldId id="302" r:id="rId21"/>
    <p:sldId id="303" r:id="rId22"/>
    <p:sldId id="308" r:id="rId23"/>
    <p:sldId id="311" r:id="rId24"/>
    <p:sldId id="325" r:id="rId25"/>
    <p:sldId id="306" r:id="rId26"/>
    <p:sldId id="292" r:id="rId27"/>
    <p:sldId id="323" r:id="rId28"/>
    <p:sldId id="316" r:id="rId29"/>
    <p:sldId id="267" r:id="rId30"/>
    <p:sldId id="273" r:id="rId31"/>
    <p:sldId id="276" r:id="rId32"/>
    <p:sldId id="275" r:id="rId33"/>
    <p:sldId id="327" r:id="rId34"/>
    <p:sldId id="328" r:id="rId35"/>
    <p:sldId id="329" r:id="rId36"/>
    <p:sldId id="330" r:id="rId37"/>
    <p:sldId id="272" r:id="rId38"/>
    <p:sldId id="270" r:id="rId39"/>
    <p:sldId id="271" r:id="rId40"/>
    <p:sldId id="320" r:id="rId41"/>
    <p:sldId id="274" r:id="rId4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BE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CH"/>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2ECC9-14AC-499B-B82F-BF797AD0378F}" type="datetimeFigureOut">
              <a:rPr lang="it-CH" smtClean="0"/>
              <a:pPr/>
              <a:t>19.02.2020</a:t>
            </a:fld>
            <a:endParaRPr lang="it-CH"/>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CH"/>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CH"/>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D8B68-180F-4ADB-943D-EA49A98D4456}" type="slidenum">
              <a:rPr lang="it-CH" smtClean="0"/>
              <a:pPr/>
              <a:t>‹N›</a:t>
            </a:fld>
            <a:endParaRPr lang="it-CH"/>
          </a:p>
        </p:txBody>
      </p:sp>
    </p:spTree>
    <p:extLst>
      <p:ext uri="{BB962C8B-B14F-4D97-AF65-F5344CB8AC3E}">
        <p14:creationId xmlns:p14="http://schemas.microsoft.com/office/powerpoint/2010/main" val="29648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a:solidFill>
                  <a:srgbClr val="000000"/>
                </a:solidFill>
              </a:rPr>
              <a:t>(DNA inattivo, come quello dei cromosomi X disattivati nei mammiferi, mostrano un elevato grado di metilazione del DNA)</a:t>
            </a:r>
            <a:br>
              <a:rPr lang="it-IT" sz="1200" dirty="0">
                <a:solidFill>
                  <a:srgbClr val="000000"/>
                </a:solidFill>
              </a:rPr>
            </a:br>
            <a:r>
              <a:rPr lang="it-IT" sz="1200" dirty="0">
                <a:solidFill>
                  <a:srgbClr val="000000"/>
                </a:solidFill>
              </a:rPr>
              <a:t/>
            </a:r>
            <a:br>
              <a:rPr lang="it-IT" sz="1200" dirty="0">
                <a:solidFill>
                  <a:srgbClr val="000000"/>
                </a:solidFill>
              </a:rPr>
            </a:br>
            <a:r>
              <a:rPr lang="it-IT" sz="1200" dirty="0">
                <a:solidFill>
                  <a:srgbClr val="000000"/>
                </a:solidFill>
              </a:rPr>
              <a:t>(alcuni ricercatori hanno individuato proteine che si legano al DNA metilato consentendo il reclutamento di enzimi che </a:t>
            </a:r>
            <a:r>
              <a:rPr lang="it-IT" sz="1200" dirty="0" err="1">
                <a:solidFill>
                  <a:srgbClr val="000000"/>
                </a:solidFill>
              </a:rPr>
              <a:t>deacetilano</a:t>
            </a:r>
            <a:r>
              <a:rPr lang="it-IT" sz="1200" dirty="0">
                <a:solidFill>
                  <a:srgbClr val="000000"/>
                </a:solidFill>
              </a:rPr>
              <a:t> gli istoni </a:t>
            </a:r>
            <a:r>
              <a:rPr lang="it-IT" sz="1200" dirty="0">
                <a:solidFill>
                  <a:srgbClr val="000000"/>
                </a:solidFill>
                <a:sym typeface="Wingdings"/>
              </a:rPr>
              <a:t> duplice meccanismo che inattiva la trascrizione)</a:t>
            </a:r>
            <a:endParaRPr lang="it-CH" dirty="0"/>
          </a:p>
        </p:txBody>
      </p:sp>
      <p:sp>
        <p:nvSpPr>
          <p:cNvPr id="4" name="Segnaposto numero diapositiva 3"/>
          <p:cNvSpPr>
            <a:spLocks noGrp="1"/>
          </p:cNvSpPr>
          <p:nvPr>
            <p:ph type="sldNum" sz="quarter" idx="10"/>
          </p:nvPr>
        </p:nvSpPr>
        <p:spPr/>
        <p:txBody>
          <a:bodyPr/>
          <a:lstStyle/>
          <a:p>
            <a:fld id="{6E2D8B68-180F-4ADB-943D-EA49A98D4456}" type="slidenum">
              <a:rPr lang="it-CH" smtClean="0"/>
              <a:pPr/>
              <a:t>17</a:t>
            </a:fld>
            <a:endParaRPr lang="it-CH"/>
          </a:p>
        </p:txBody>
      </p:sp>
    </p:spTree>
    <p:extLst>
      <p:ext uri="{BB962C8B-B14F-4D97-AF65-F5344CB8AC3E}">
        <p14:creationId xmlns:p14="http://schemas.microsoft.com/office/powerpoint/2010/main" val="2717167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fr-CH"/>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Fare clic per modificare lo stile del sottotitolo dello schema</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403761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42282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fr-CH"/>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45266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a:t>Fare clic per modificare stile</a:t>
            </a:r>
            <a:endParaRPr lang="it-IT"/>
          </a:p>
        </p:txBody>
      </p:sp>
      <p:sp>
        <p:nvSpPr>
          <p:cNvPr id="3" name="Segnaposto contenuto 2"/>
          <p:cNvSpPr>
            <a:spLocks noGrp="1"/>
          </p:cNvSpPr>
          <p:nvPr>
            <p:ph idx="1"/>
          </p:nvPr>
        </p:nvSpPr>
        <p:spPr/>
        <p:txBody>
          <a:body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data 3"/>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292558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fr-CH"/>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Fare clic per modificare gli stili del testo dello schema</a:t>
            </a:r>
          </a:p>
        </p:txBody>
      </p:sp>
      <p:sp>
        <p:nvSpPr>
          <p:cNvPr id="4" name="Segnaposto data 3"/>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13257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5" name="Segnaposto data 4"/>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18581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fr-CH"/>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7" name="Segnaposto data 6"/>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92711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H"/>
              <a:t>Fare clic per modificare stile</a:t>
            </a:r>
            <a:endParaRPr lang="it-IT"/>
          </a:p>
        </p:txBody>
      </p:sp>
      <p:sp>
        <p:nvSpPr>
          <p:cNvPr id="3" name="Segnaposto data 2"/>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111733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8870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fr-CH"/>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Fare clic per modificare gli stili del testo dello schema</a:t>
            </a:r>
          </a:p>
        </p:txBody>
      </p:sp>
      <p:sp>
        <p:nvSpPr>
          <p:cNvPr id="5" name="Segnaposto data 4"/>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358968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fr-CH"/>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Fare clic per modificare gli stili del testo dello schema</a:t>
            </a:r>
          </a:p>
        </p:txBody>
      </p:sp>
      <p:sp>
        <p:nvSpPr>
          <p:cNvPr id="5" name="Segnaposto data 4"/>
          <p:cNvSpPr>
            <a:spLocks noGrp="1"/>
          </p:cNvSpPr>
          <p:nvPr>
            <p:ph type="dt" sz="half" idx="10"/>
          </p:nvPr>
        </p:nvSpPr>
        <p:spPr/>
        <p:txBody>
          <a:bodyPr/>
          <a:lstStyle/>
          <a:p>
            <a:fld id="{1749734D-933C-9B46-8342-F6B6614A5A10}" type="datetimeFigureOut">
              <a:rPr lang="it-IT" smtClean="0"/>
              <a:pPr/>
              <a:t>19/02/2020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F8CBEA7-2D8A-D845-B390-C4C3B49A295D}" type="slidenum">
              <a:rPr lang="it-IT" smtClean="0"/>
              <a:pPr/>
              <a:t>‹N›</a:t>
            </a:fld>
            <a:endParaRPr lang="it-IT"/>
          </a:p>
        </p:txBody>
      </p:sp>
    </p:spTree>
    <p:extLst>
      <p:ext uri="{BB962C8B-B14F-4D97-AF65-F5344CB8AC3E}">
        <p14:creationId xmlns:p14="http://schemas.microsoft.com/office/powerpoint/2010/main" val="1709475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Fare clic per modificare gli stili del testo dello schema</a:t>
            </a:r>
          </a:p>
          <a:p>
            <a:pPr lvl="1"/>
            <a:r>
              <a:rPr lang="fr-CH"/>
              <a:t>Secondo livello</a:t>
            </a:r>
          </a:p>
          <a:p>
            <a:pPr lvl="2"/>
            <a:r>
              <a:rPr lang="fr-CH"/>
              <a:t>Terzo livello</a:t>
            </a:r>
          </a:p>
          <a:p>
            <a:pPr lvl="3"/>
            <a:r>
              <a:rPr lang="fr-CH"/>
              <a:t>Quarto livello</a:t>
            </a:r>
          </a:p>
          <a:p>
            <a:pPr lvl="4"/>
            <a:r>
              <a:rPr lang="fr-CH"/>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9734D-933C-9B46-8342-F6B6614A5A10}" type="datetimeFigureOut">
              <a:rPr lang="it-IT" smtClean="0"/>
              <a:pPr/>
              <a:t>19/02/2020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8CBEA7-2D8A-D845-B390-C4C3B49A295D}" type="slidenum">
              <a:rPr lang="it-IT" smtClean="0"/>
              <a:pPr/>
              <a:t>‹N›</a:t>
            </a:fld>
            <a:endParaRPr lang="it-IT"/>
          </a:p>
        </p:txBody>
      </p:sp>
    </p:spTree>
    <p:extLst>
      <p:ext uri="{BB962C8B-B14F-4D97-AF65-F5344CB8AC3E}">
        <p14:creationId xmlns:p14="http://schemas.microsoft.com/office/powerpoint/2010/main" val="167366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2pp17E4E-O8" TargetMode="External"/><Relationship Id="rId2" Type="http://schemas.openxmlformats.org/officeDocument/2006/relationships/hyperlink" Target="https://highered.mheducation.com/sites/9834092339/student_view0/chapter16/rna_interference.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CONTROLLO DELL’ESPRESSIONE GENICA NEGLI EUCARIOTI</a:t>
            </a:r>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171517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lum contrast="26000"/>
            <a:extLst>
              <a:ext uri="{28A0092B-C50C-407E-A947-70E740481C1C}">
                <a14:useLocalDpi xmlns:a14="http://schemas.microsoft.com/office/drawing/2010/main" val="0"/>
              </a:ext>
            </a:extLst>
          </a:blip>
          <a:srcRect/>
          <a:stretch>
            <a:fillRect/>
          </a:stretch>
        </p:blipFill>
        <p:spPr bwMode="auto">
          <a:xfrm>
            <a:off x="2222500" y="1320800"/>
            <a:ext cx="4864099" cy="520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57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09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2" y="1231900"/>
            <a:ext cx="7961313" cy="50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613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2"/>
          <p:cNvSpPr txBox="1">
            <a:spLocks/>
          </p:cNvSpPr>
          <p:nvPr/>
        </p:nvSpPr>
        <p:spPr>
          <a:xfrm>
            <a:off x="457200" y="437882"/>
            <a:ext cx="8229600" cy="4525963"/>
          </a:xfrm>
          <a:prstGeom prst="rect">
            <a:avLst/>
          </a:prstGeom>
        </p:spPr>
        <p:txBody>
          <a:bodyPr/>
          <a:lstStyle/>
          <a:p>
            <a:pPr marR="0" lvl="0" algn="l" defTabSz="457200" rtl="0" eaLnBrk="1" fontAlgn="auto" latinLnBrk="0" hangingPunct="1">
              <a:lnSpc>
                <a:spcPct val="100000"/>
              </a:lnSpc>
              <a:spcBef>
                <a:spcPct val="20000"/>
              </a:spcBef>
              <a:spcAft>
                <a:spcPts val="0"/>
              </a:spcAft>
              <a:buClrTx/>
              <a:buSzTx/>
              <a:tabLst/>
              <a:defRPr/>
            </a:pPr>
            <a:r>
              <a:rPr lang="it-CH" sz="3200" noProof="0" dirty="0"/>
              <a:t>REGOLAZIONE STRUTTURA</a:t>
            </a:r>
            <a:r>
              <a:rPr kumimoji="0" lang="it-CH" sz="3200" b="0" i="0" u="none" strike="noStrike" kern="1200" cap="none" spc="0" normalizeH="0" baseline="0" noProof="0" dirty="0">
                <a:ln>
                  <a:noFill/>
                </a:ln>
                <a:solidFill>
                  <a:schemeClr val="tx1"/>
                </a:solidFill>
                <a:effectLst/>
                <a:uLnTx/>
                <a:uFillTx/>
                <a:latin typeface="+mn-lt"/>
                <a:ea typeface="+mn-ea"/>
                <a:cs typeface="+mn-cs"/>
              </a:rPr>
              <a:t> CROMATINA</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it-CH" sz="3200" b="0" i="0" u="none" strike="noStrike" kern="1200" cap="none" spc="0" normalizeH="0" baseline="0" noProof="0" dirty="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it-CH" sz="2800" b="0" i="0" u="none" strike="noStrike" kern="1200" cap="none" spc="0" normalizeH="0" baseline="0" noProof="0" dirty="0">
                <a:ln>
                  <a:noFill/>
                </a:ln>
                <a:solidFill>
                  <a:schemeClr val="tx1"/>
                </a:solidFill>
                <a:effectLst/>
                <a:uLnTx/>
                <a:uFillTx/>
                <a:latin typeface="+mn-lt"/>
                <a:ea typeface="+mn-ea"/>
                <a:cs typeface="+mn-cs"/>
              </a:rPr>
              <a:t>Modifiche che</a:t>
            </a:r>
            <a:r>
              <a:rPr kumimoji="0" lang="it-CH" sz="2800" b="0" i="0" u="none" strike="noStrike" kern="1200" cap="none" spc="0" normalizeH="0" noProof="0" dirty="0">
                <a:ln>
                  <a:noFill/>
                </a:ln>
                <a:solidFill>
                  <a:schemeClr val="tx1"/>
                </a:solidFill>
                <a:effectLst/>
                <a:uLnTx/>
                <a:uFillTx/>
                <a:latin typeface="+mn-lt"/>
                <a:ea typeface="+mn-ea"/>
                <a:cs typeface="+mn-cs"/>
              </a:rPr>
              <a:t> ne influenzano l’espressione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it-CH" sz="2800" b="0" i="0" u="none" strike="noStrike" kern="1200" cap="none" spc="0" normalizeH="0" noProof="0" dirty="0">
                <a:ln>
                  <a:noFill/>
                </a:ln>
                <a:solidFill>
                  <a:schemeClr val="tx1"/>
                </a:solidFill>
                <a:effectLst/>
                <a:uLnTx/>
                <a:uFillTx/>
                <a:latin typeface="+mn-lt"/>
                <a:ea typeface="+mn-ea"/>
                <a:cs typeface="+mn-cs"/>
              </a:rPr>
              <a:t>Quali modifiche?</a:t>
            </a:r>
            <a:endParaRPr kumimoji="0" lang="it-CH"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9018" y="1254738"/>
            <a:ext cx="4614380" cy="4896679"/>
          </a:xfrm>
          <a:prstGeom prst="rect">
            <a:avLst/>
          </a:prstGeom>
        </p:spPr>
      </p:pic>
      <p:sp>
        <p:nvSpPr>
          <p:cNvPr id="6" name="Titolo 7"/>
          <p:cNvSpPr txBox="1">
            <a:spLocks noGrp="1"/>
          </p:cNvSpPr>
          <p:nvPr>
            <p:ph type="title"/>
          </p:nvPr>
        </p:nvSpPr>
        <p:spPr>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CH" sz="3600" b="0" i="0" u="none" strike="noStrike" kern="1200" cap="none" spc="0" normalizeH="0" baseline="0" noProof="0" dirty="0">
                <a:ln>
                  <a:noFill/>
                </a:ln>
                <a:solidFill>
                  <a:schemeClr val="tx1"/>
                </a:solidFill>
                <a:effectLst/>
                <a:uLnTx/>
                <a:uFillTx/>
                <a:latin typeface="+mj-lt"/>
                <a:ea typeface="+mj-ea"/>
                <a:cs typeface="+mj-cs"/>
              </a:rPr>
              <a:t>MODIFICHE ISTONI</a:t>
            </a:r>
          </a:p>
        </p:txBody>
      </p:sp>
    </p:spTree>
    <p:extLst>
      <p:ext uri="{BB962C8B-B14F-4D97-AF65-F5344CB8AC3E}">
        <p14:creationId xmlns:p14="http://schemas.microsoft.com/office/powerpoint/2010/main" val="419000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904" y="618836"/>
            <a:ext cx="8174009" cy="5172364"/>
          </a:xfrm>
          <a:prstGeom prst="rect">
            <a:avLst/>
          </a:prstGeom>
        </p:spPr>
      </p:pic>
    </p:spTree>
    <p:extLst>
      <p:ext uri="{BB962C8B-B14F-4D97-AF65-F5344CB8AC3E}">
        <p14:creationId xmlns:p14="http://schemas.microsoft.com/office/powerpoint/2010/main" val="67739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996" y="1960835"/>
            <a:ext cx="8976827" cy="1284109"/>
          </a:xfrm>
        </p:spPr>
        <p:txBody>
          <a:bodyPr>
            <a:normAutofit fontScale="90000"/>
          </a:bodyPr>
          <a:lstStyle/>
          <a:p>
            <a:pPr algn="l"/>
            <a:r>
              <a:rPr lang="it-IT" sz="3100" b="1" dirty="0">
                <a:solidFill>
                  <a:srgbClr val="FF0000"/>
                </a:solidFill>
              </a:rPr>
              <a:t>ACETILAZIONE DEGLI ISTONI</a:t>
            </a:r>
            <a:r>
              <a:rPr lang="it-IT" sz="1800" b="1" dirty="0">
                <a:solidFill>
                  <a:srgbClr val="FF0000"/>
                </a:solidFill>
              </a:rPr>
              <a:t/>
            </a:r>
            <a:br>
              <a:rPr lang="it-IT" sz="1800" b="1" dirty="0">
                <a:solidFill>
                  <a:srgbClr val="FF0000"/>
                </a:solidFill>
              </a:rPr>
            </a:br>
            <a:r>
              <a:rPr lang="it-IT" sz="1800" b="1" dirty="0">
                <a:solidFill>
                  <a:srgbClr val="FF0000"/>
                </a:solidFill>
              </a:rPr>
              <a:t/>
            </a:r>
            <a:br>
              <a:rPr lang="it-IT" sz="1800" b="1" dirty="0">
                <a:solidFill>
                  <a:srgbClr val="FF0000"/>
                </a:solidFill>
              </a:rPr>
            </a:br>
            <a:r>
              <a:rPr lang="it-IT" sz="2000" dirty="0">
                <a:latin typeface="+mn-lt"/>
                <a:ea typeface="+mn-ea"/>
                <a:cs typeface="+mn-cs"/>
              </a:rPr>
              <a:t>Acetilazione:</a:t>
            </a:r>
            <a:br>
              <a:rPr lang="it-IT" sz="2000" dirty="0">
                <a:latin typeface="+mn-lt"/>
                <a:ea typeface="+mn-ea"/>
                <a:cs typeface="+mn-cs"/>
              </a:rPr>
            </a:br>
            <a:r>
              <a:rPr lang="it-IT" sz="2000" dirty="0">
                <a:latin typeface="+mn-lt"/>
                <a:ea typeface="+mn-ea"/>
                <a:cs typeface="+mn-cs"/>
              </a:rPr>
              <a:t/>
            </a:r>
            <a:br>
              <a:rPr lang="it-IT" sz="2000" dirty="0">
                <a:latin typeface="+mn-lt"/>
                <a:ea typeface="+mn-ea"/>
                <a:cs typeface="+mn-cs"/>
              </a:rPr>
            </a:br>
            <a:r>
              <a:rPr lang="it-IT" sz="2000" dirty="0">
                <a:latin typeface="+mn-lt"/>
                <a:ea typeface="+mn-ea"/>
                <a:cs typeface="+mn-cs"/>
              </a:rPr>
              <a:t>Addizione di gruppi acetili (-COCH3) alla lisina delle code </a:t>
            </a:r>
            <a:r>
              <a:rPr lang="it-IT" sz="2000" dirty="0" err="1">
                <a:latin typeface="+mn-lt"/>
                <a:ea typeface="+mn-ea"/>
                <a:cs typeface="+mn-cs"/>
              </a:rPr>
              <a:t>istoniche</a:t>
            </a:r>
            <a:r>
              <a:rPr lang="it-IT" sz="2000" dirty="0">
                <a:latin typeface="+mn-lt"/>
                <a:ea typeface="+mn-ea"/>
                <a:cs typeface="+mn-cs"/>
              </a:rPr>
              <a:t>, che non sono più in grado di legarsi ai </a:t>
            </a:r>
            <a:r>
              <a:rPr lang="it-IT" sz="2000" dirty="0" err="1">
                <a:latin typeface="+mn-lt"/>
                <a:ea typeface="+mn-ea"/>
                <a:cs typeface="+mn-cs"/>
              </a:rPr>
              <a:t>nucleosomi</a:t>
            </a:r>
            <a:r>
              <a:rPr lang="it-IT" sz="2000" dirty="0">
                <a:latin typeface="+mn-lt"/>
                <a:ea typeface="+mn-ea"/>
                <a:cs typeface="+mn-cs"/>
              </a:rPr>
              <a:t> adiacenti </a:t>
            </a:r>
            <a:br>
              <a:rPr lang="it-IT" sz="2000" dirty="0">
                <a:latin typeface="+mn-lt"/>
                <a:ea typeface="+mn-ea"/>
                <a:cs typeface="+mn-cs"/>
              </a:rPr>
            </a:br>
            <a:r>
              <a:rPr lang="it-IT" sz="2000" dirty="0">
                <a:latin typeface="+mn-lt"/>
                <a:ea typeface="+mn-ea"/>
                <a:cs typeface="+mn-cs"/>
                <a:sym typeface="Wingdings"/>
              </a:rPr>
              <a:t> la cromatina presenta così una struttura meno densa </a:t>
            </a:r>
            <a:br>
              <a:rPr lang="it-IT" sz="2000" dirty="0">
                <a:latin typeface="+mn-lt"/>
                <a:ea typeface="+mn-ea"/>
                <a:cs typeface="+mn-cs"/>
                <a:sym typeface="Wingdings"/>
              </a:rPr>
            </a:br>
            <a:r>
              <a:rPr lang="it-IT" sz="2000" dirty="0">
                <a:latin typeface="+mn-lt"/>
                <a:ea typeface="+mn-ea"/>
                <a:cs typeface="+mn-cs"/>
                <a:sym typeface="Wingdings"/>
              </a:rPr>
              <a:t> accesso facilitato ai geni da parte delle proteine coinvolte nella trascrizione </a:t>
            </a:r>
            <a:br>
              <a:rPr lang="it-IT" sz="2000" dirty="0">
                <a:latin typeface="+mn-lt"/>
                <a:ea typeface="+mn-ea"/>
                <a:cs typeface="+mn-cs"/>
                <a:sym typeface="Wingdings"/>
              </a:rPr>
            </a:br>
            <a:r>
              <a:rPr lang="it-IT" sz="1800" dirty="0">
                <a:sym typeface="Wingdings"/>
              </a:rPr>
              <a:t/>
            </a:r>
            <a:br>
              <a:rPr lang="it-IT" sz="1800" dirty="0">
                <a:sym typeface="Wingdings"/>
              </a:rPr>
            </a:br>
            <a:r>
              <a:rPr lang="it-IT" sz="1800" dirty="0">
                <a:sym typeface="Wingdings"/>
              </a:rPr>
              <a:t> </a:t>
            </a:r>
            <a:r>
              <a:rPr lang="it-IT" sz="2200" b="1" i="1" u="sng" dirty="0">
                <a:sym typeface="Wingdings"/>
              </a:rPr>
              <a:t>il gene viene trascritto</a:t>
            </a:r>
            <a:endParaRPr lang="it-IT" sz="2200" b="1" i="1" u="sng" dirty="0"/>
          </a:p>
        </p:txBody>
      </p:sp>
      <p:sp>
        <p:nvSpPr>
          <p:cNvPr id="5" name="CasellaDiTesto 4"/>
          <p:cNvSpPr txBox="1"/>
          <p:nvPr/>
        </p:nvSpPr>
        <p:spPr>
          <a:xfrm>
            <a:off x="76971" y="6415641"/>
            <a:ext cx="9053797" cy="307777"/>
          </a:xfrm>
          <a:prstGeom prst="rect">
            <a:avLst/>
          </a:prstGeom>
          <a:noFill/>
        </p:spPr>
        <p:txBody>
          <a:bodyPr wrap="square" rtlCol="0">
            <a:spAutoFit/>
          </a:bodyPr>
          <a:lstStyle/>
          <a:p>
            <a:r>
              <a:rPr lang="it-IT" sz="1400" dirty="0"/>
              <a:t>(Ricercatori hanno dimostrato che alcuni enzimi che acetilano/</a:t>
            </a:r>
            <a:r>
              <a:rPr lang="it-IT" sz="1400" dirty="0" err="1"/>
              <a:t>deacetilano</a:t>
            </a:r>
            <a:r>
              <a:rPr lang="it-IT" sz="1400" dirty="0"/>
              <a:t> gli istoni sono associati ai fattori di trascrizione)</a:t>
            </a:r>
          </a:p>
        </p:txBody>
      </p:sp>
      <p:sp>
        <p:nvSpPr>
          <p:cNvPr id="6" name="CasellaDiTesto 5"/>
          <p:cNvSpPr txBox="1"/>
          <p:nvPr/>
        </p:nvSpPr>
        <p:spPr>
          <a:xfrm>
            <a:off x="177996" y="4481848"/>
            <a:ext cx="4425873" cy="984885"/>
          </a:xfrm>
          <a:prstGeom prst="rect">
            <a:avLst/>
          </a:prstGeom>
          <a:noFill/>
        </p:spPr>
        <p:txBody>
          <a:bodyPr wrap="square" rtlCol="0">
            <a:spAutoFit/>
          </a:bodyPr>
          <a:lstStyle/>
          <a:p>
            <a:r>
              <a:rPr lang="it-IT" dirty="0" err="1"/>
              <a:t>Deacetilazione</a:t>
            </a:r>
            <a:r>
              <a:rPr lang="it-IT" dirty="0"/>
              <a:t>: </a:t>
            </a:r>
          </a:p>
          <a:p>
            <a:endParaRPr lang="it-IT" sz="2000" b="1" i="1" u="sng" dirty="0">
              <a:latin typeface="+mj-lt"/>
              <a:ea typeface="+mj-ea"/>
              <a:cs typeface="+mj-cs"/>
            </a:endParaRPr>
          </a:p>
          <a:p>
            <a:r>
              <a:rPr lang="it-IT" sz="2000" dirty="0">
                <a:sym typeface="Wingdings"/>
              </a:rPr>
              <a:t> </a:t>
            </a:r>
            <a:r>
              <a:rPr lang="it-IT" sz="2000" b="1" i="1" u="sng" dirty="0">
                <a:latin typeface="+mj-lt"/>
                <a:ea typeface="+mj-ea"/>
                <a:cs typeface="+mj-cs"/>
              </a:rPr>
              <a:t>il gene viene silenziato</a:t>
            </a:r>
          </a:p>
        </p:txBody>
      </p:sp>
    </p:spTree>
    <p:extLst>
      <p:ext uri="{BB962C8B-B14F-4D97-AF65-F5344CB8AC3E}">
        <p14:creationId xmlns:p14="http://schemas.microsoft.com/office/powerpoint/2010/main" val="310079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44322" y="542526"/>
            <a:ext cx="8659319" cy="5149936"/>
          </a:xfrm>
        </p:spPr>
        <p:txBody>
          <a:bodyPr>
            <a:normAutofit/>
          </a:bodyPr>
          <a:lstStyle/>
          <a:p>
            <a:pPr algn="l"/>
            <a:r>
              <a:rPr lang="it-IT" sz="2800" b="1" dirty="0">
                <a:solidFill>
                  <a:srgbClr val="FF0000"/>
                </a:solidFill>
              </a:rPr>
              <a:t>ALTRE MODIFICHE CHIMICHE DEGLI ISTONI</a:t>
            </a:r>
            <a:br>
              <a:rPr lang="it-IT" sz="2800" b="1" dirty="0">
                <a:solidFill>
                  <a:srgbClr val="FF0000"/>
                </a:solidFill>
              </a:rPr>
            </a:br>
            <a:r>
              <a:rPr lang="it-IT" sz="2800" b="1" dirty="0">
                <a:solidFill>
                  <a:srgbClr val="FF0000"/>
                </a:solidFill>
              </a:rPr>
              <a:t/>
            </a:r>
            <a:br>
              <a:rPr lang="it-IT" sz="2800" b="1" dirty="0">
                <a:solidFill>
                  <a:srgbClr val="FF0000"/>
                </a:solidFill>
              </a:rPr>
            </a:br>
            <a:r>
              <a:rPr lang="it-IT" sz="2800" b="1" dirty="0">
                <a:solidFill>
                  <a:srgbClr val="FF0000"/>
                </a:solidFill>
              </a:rPr>
              <a:t>METILAZIONE</a:t>
            </a:r>
            <a:br>
              <a:rPr lang="it-IT" sz="2800" b="1" dirty="0">
                <a:solidFill>
                  <a:srgbClr val="FF0000"/>
                </a:solidFill>
              </a:rPr>
            </a:br>
            <a:r>
              <a:rPr lang="it-IT" sz="1800" dirty="0">
                <a:solidFill>
                  <a:srgbClr val="000000"/>
                </a:solidFill>
              </a:rPr>
              <a:t>aggiunta di –CH</a:t>
            </a:r>
            <a:r>
              <a:rPr lang="it-IT" sz="1800" baseline="-25000" dirty="0">
                <a:solidFill>
                  <a:srgbClr val="000000"/>
                </a:solidFill>
              </a:rPr>
              <a:t>3</a:t>
            </a:r>
            <a:r>
              <a:rPr lang="it-IT" sz="1800" dirty="0">
                <a:solidFill>
                  <a:srgbClr val="000000"/>
                </a:solidFill>
              </a:rPr>
              <a:t> delle code </a:t>
            </a:r>
            <a:r>
              <a:rPr lang="it-IT" sz="1800" dirty="0" err="1">
                <a:solidFill>
                  <a:srgbClr val="000000"/>
                </a:solidFill>
              </a:rPr>
              <a:t>N-terminali</a:t>
            </a:r>
            <a:r>
              <a:rPr lang="it-IT" sz="1800" dirty="0">
                <a:solidFill>
                  <a:srgbClr val="000000"/>
                </a:solidFill>
              </a:rPr>
              <a:t> degli istoni può indurre la condensazione della cromatina</a:t>
            </a:r>
            <a:br>
              <a:rPr lang="it-IT" sz="1800" dirty="0">
                <a:solidFill>
                  <a:srgbClr val="000000"/>
                </a:solidFill>
              </a:rPr>
            </a:br>
            <a:r>
              <a:rPr lang="it-IT" sz="1800" dirty="0">
                <a:solidFill>
                  <a:srgbClr val="000000"/>
                </a:solidFill>
              </a:rPr>
              <a:t> </a:t>
            </a:r>
            <a:r>
              <a:rPr lang="it-IT" sz="1800" dirty="0">
                <a:solidFill>
                  <a:srgbClr val="000000"/>
                </a:solidFill>
                <a:sym typeface="Wingdings"/>
              </a:rPr>
              <a:t> </a:t>
            </a:r>
            <a:r>
              <a:rPr lang="it-IT" sz="2000" b="1" i="1" u="sng" dirty="0">
                <a:solidFill>
                  <a:srgbClr val="000000"/>
                </a:solidFill>
                <a:sym typeface="Wingdings"/>
              </a:rPr>
              <a:t>gene silenziato</a:t>
            </a:r>
            <a:r>
              <a:rPr lang="it-IT" sz="1800" dirty="0">
                <a:solidFill>
                  <a:srgbClr val="000000"/>
                </a:solidFill>
                <a:sym typeface="Wingdings"/>
              </a:rPr>
              <a:t/>
            </a:r>
            <a:br>
              <a:rPr lang="it-IT" sz="1800" dirty="0">
                <a:solidFill>
                  <a:srgbClr val="000000"/>
                </a:solidFill>
                <a:sym typeface="Wingdings"/>
              </a:rPr>
            </a:br>
            <a:r>
              <a:rPr lang="it-IT" sz="1800" dirty="0">
                <a:solidFill>
                  <a:srgbClr val="000000"/>
                </a:solidFill>
                <a:sym typeface="Wingdings"/>
              </a:rPr>
              <a:t/>
            </a:r>
            <a:br>
              <a:rPr lang="it-IT" sz="1800" dirty="0">
                <a:solidFill>
                  <a:srgbClr val="000000"/>
                </a:solidFill>
                <a:sym typeface="Wingdings"/>
              </a:rPr>
            </a:br>
            <a:r>
              <a:rPr lang="it-IT" sz="1800" dirty="0">
                <a:solidFill>
                  <a:srgbClr val="000000"/>
                </a:solidFill>
                <a:sym typeface="Wingdings"/>
              </a:rPr>
              <a:t/>
            </a:r>
            <a:br>
              <a:rPr lang="it-IT" sz="1800" dirty="0">
                <a:solidFill>
                  <a:srgbClr val="000000"/>
                </a:solidFill>
                <a:sym typeface="Wingdings"/>
              </a:rPr>
            </a:br>
            <a:r>
              <a:rPr lang="it-IT" sz="2800" b="1" dirty="0">
                <a:solidFill>
                  <a:srgbClr val="FF0000"/>
                </a:solidFill>
                <a:sym typeface="Wingdings"/>
              </a:rPr>
              <a:t>FOSFORILAZIONE</a:t>
            </a:r>
            <a:r>
              <a:rPr lang="it-IT" sz="1800" dirty="0">
                <a:solidFill>
                  <a:srgbClr val="000000"/>
                </a:solidFill>
                <a:sym typeface="Wingdings"/>
              </a:rPr>
              <a:t/>
            </a:r>
            <a:br>
              <a:rPr lang="it-IT" sz="1800" dirty="0">
                <a:solidFill>
                  <a:srgbClr val="000000"/>
                </a:solidFill>
                <a:sym typeface="Wingdings"/>
              </a:rPr>
            </a:br>
            <a:r>
              <a:rPr lang="it-IT" sz="1800" dirty="0">
                <a:solidFill>
                  <a:srgbClr val="000000"/>
                </a:solidFill>
              </a:rPr>
              <a:t>l’addizione di un gruppo fosfato  ad un amminoacido vicino ad uno metilato può determinare l’effetto contrario, cioè la </a:t>
            </a:r>
            <a:r>
              <a:rPr lang="it-IT" sz="1800" dirty="0" err="1">
                <a:solidFill>
                  <a:srgbClr val="000000"/>
                </a:solidFill>
              </a:rPr>
              <a:t>decondensazione</a:t>
            </a:r>
            <a:r>
              <a:rPr lang="it-IT" sz="1800" dirty="0">
                <a:solidFill>
                  <a:srgbClr val="000000"/>
                </a:solidFill>
              </a:rPr>
              <a:t> del DNA </a:t>
            </a:r>
            <a:br>
              <a:rPr lang="it-IT" sz="1800" dirty="0">
                <a:solidFill>
                  <a:srgbClr val="000000"/>
                </a:solidFill>
              </a:rPr>
            </a:br>
            <a:r>
              <a:rPr lang="it-IT" sz="1800" dirty="0">
                <a:solidFill>
                  <a:srgbClr val="000000"/>
                </a:solidFill>
                <a:sym typeface="Wingdings"/>
              </a:rPr>
              <a:t> </a:t>
            </a:r>
            <a:r>
              <a:rPr lang="it-IT" sz="2000" b="1" i="1" u="sng" dirty="0">
                <a:solidFill>
                  <a:srgbClr val="000000"/>
                </a:solidFill>
                <a:sym typeface="Wingdings"/>
              </a:rPr>
              <a:t>gene trascritto</a:t>
            </a:r>
            <a:endParaRPr lang="it-IT" sz="2000" b="1" i="1" u="sng" dirty="0">
              <a:solidFill>
                <a:srgbClr val="000000"/>
              </a:solidFill>
            </a:endParaRPr>
          </a:p>
        </p:txBody>
      </p:sp>
    </p:spTree>
    <p:extLst>
      <p:ext uri="{BB962C8B-B14F-4D97-AF65-F5344CB8AC3E}">
        <p14:creationId xmlns:p14="http://schemas.microsoft.com/office/powerpoint/2010/main" val="41891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259" y="1725769"/>
            <a:ext cx="8229600" cy="4950047"/>
          </a:xfrm>
        </p:spPr>
        <p:txBody>
          <a:bodyPr>
            <a:normAutofit/>
          </a:bodyPr>
          <a:lstStyle/>
          <a:p>
            <a:pPr algn="l"/>
            <a:r>
              <a:rPr lang="it-IT" sz="2400" b="1" dirty="0">
                <a:solidFill>
                  <a:srgbClr val="FF0000"/>
                </a:solidFill>
              </a:rPr>
              <a:t>METILAZIONE </a:t>
            </a:r>
            <a:r>
              <a:rPr lang="it-IT" sz="2400" b="1" u="sng" dirty="0">
                <a:solidFill>
                  <a:srgbClr val="FF0000"/>
                </a:solidFill>
              </a:rPr>
              <a:t>DEL DNA</a:t>
            </a:r>
            <a:r>
              <a:rPr lang="it-IT" sz="1800" b="1" dirty="0">
                <a:solidFill>
                  <a:srgbClr val="FF0000"/>
                </a:solidFill>
              </a:rPr>
              <a:t/>
            </a:r>
            <a:br>
              <a:rPr lang="it-IT" sz="1800" b="1" dirty="0">
                <a:solidFill>
                  <a:srgbClr val="FF0000"/>
                </a:solidFill>
              </a:rPr>
            </a:br>
            <a:r>
              <a:rPr lang="it-IT" sz="1800" b="1" dirty="0">
                <a:solidFill>
                  <a:srgbClr val="FF0000"/>
                </a:solidFill>
              </a:rPr>
              <a:t/>
            </a:r>
            <a:br>
              <a:rPr lang="it-IT" sz="1800" b="1" dirty="0">
                <a:solidFill>
                  <a:srgbClr val="FF0000"/>
                </a:solidFill>
              </a:rPr>
            </a:br>
            <a:r>
              <a:rPr lang="it-IT" sz="2000" dirty="0">
                <a:solidFill>
                  <a:srgbClr val="000000"/>
                </a:solidFill>
              </a:rPr>
              <a:t>Alcuni enzimi, diversi da quelli che metilano gli istoni, sono in grado di metilare la citosina del DNA </a:t>
            </a:r>
            <a:br>
              <a:rPr lang="it-IT" sz="2000" dirty="0">
                <a:solidFill>
                  <a:srgbClr val="000000"/>
                </a:solidFill>
              </a:rPr>
            </a:br>
            <a:r>
              <a:rPr lang="it-IT" sz="2000" b="1" dirty="0">
                <a:solidFill>
                  <a:srgbClr val="000000"/>
                </a:solidFill>
                <a:sym typeface="Wingdings"/>
              </a:rPr>
              <a:t> gene silenziato</a:t>
            </a:r>
            <a:r>
              <a:rPr lang="it-IT" sz="2000" b="1" i="1" u="sng" dirty="0">
                <a:solidFill>
                  <a:srgbClr val="000000"/>
                </a:solidFill>
                <a:sym typeface="Wingdings"/>
              </a:rPr>
              <a:t/>
            </a:r>
            <a:br>
              <a:rPr lang="it-IT" sz="2000" b="1" i="1" u="sng" dirty="0">
                <a:solidFill>
                  <a:srgbClr val="000000"/>
                </a:solidFill>
                <a:sym typeface="Wingdings"/>
              </a:rPr>
            </a:br>
            <a:r>
              <a:rPr lang="it-IT" sz="2000" b="1" i="1" u="sng" dirty="0">
                <a:solidFill>
                  <a:srgbClr val="000000"/>
                </a:solidFill>
                <a:sym typeface="Wingdings"/>
              </a:rPr>
              <a:t/>
            </a:r>
            <a:br>
              <a:rPr lang="it-IT" sz="2000" b="1" i="1" u="sng" dirty="0">
                <a:solidFill>
                  <a:srgbClr val="000000"/>
                </a:solidFill>
                <a:sym typeface="Wingdings"/>
              </a:rPr>
            </a:br>
            <a:r>
              <a:rPr lang="it-IT" sz="2000" dirty="0">
                <a:solidFill>
                  <a:srgbClr val="000000"/>
                </a:solidFill>
              </a:rPr>
              <a:t>DNA inattivo, come quello dei cromosomi X disattivati nei mammiferi, mostrano un elevato grado di metilazione del DNA</a:t>
            </a:r>
            <a:r>
              <a:rPr lang="it-IT" sz="2000" b="1" i="1" u="sng" dirty="0">
                <a:solidFill>
                  <a:srgbClr val="000000"/>
                </a:solidFill>
              </a:rPr>
              <a:t/>
            </a:r>
            <a:br>
              <a:rPr lang="it-IT" sz="2000" b="1" i="1" u="sng" dirty="0">
                <a:solidFill>
                  <a:srgbClr val="000000"/>
                </a:solidFill>
              </a:rPr>
            </a:br>
            <a:r>
              <a:rPr lang="it-IT" sz="1800" dirty="0">
                <a:solidFill>
                  <a:srgbClr val="000000"/>
                </a:solidFill>
              </a:rPr>
              <a:t/>
            </a:r>
            <a:br>
              <a:rPr lang="it-IT" sz="1800" dirty="0">
                <a:solidFill>
                  <a:srgbClr val="000000"/>
                </a:solidFill>
              </a:rPr>
            </a:br>
            <a:r>
              <a:rPr lang="it-IT" sz="1800" dirty="0">
                <a:solidFill>
                  <a:srgbClr val="000000"/>
                </a:solidFill>
              </a:rPr>
              <a:t/>
            </a:r>
            <a:br>
              <a:rPr lang="it-IT" sz="1800" dirty="0">
                <a:solidFill>
                  <a:srgbClr val="000000"/>
                </a:solidFill>
              </a:rPr>
            </a:br>
            <a:r>
              <a:rPr lang="it-IT" sz="1800" dirty="0">
                <a:solidFill>
                  <a:srgbClr val="000000"/>
                </a:solidFill>
              </a:rPr>
              <a:t/>
            </a:r>
            <a:br>
              <a:rPr lang="it-IT" sz="1800" dirty="0">
                <a:solidFill>
                  <a:srgbClr val="000000"/>
                </a:solidFill>
              </a:rPr>
            </a:br>
            <a:endParaRPr lang="it-IT" sz="1400" dirty="0">
              <a:solidFill>
                <a:srgbClr val="000000"/>
              </a:solidFill>
            </a:endParaRPr>
          </a:p>
        </p:txBody>
      </p:sp>
      <p:sp>
        <p:nvSpPr>
          <p:cNvPr id="5" name="Titolo 7"/>
          <p:cNvSpPr txBox="1">
            <a:spLocks/>
          </p:cNvSpPr>
          <p:nvPr/>
        </p:nvSpPr>
        <p:spPr>
          <a:xfrm>
            <a:off x="0" y="21235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CH" sz="3600" b="0" i="0" u="none" strike="noStrike" kern="1200" cap="none" spc="0" normalizeH="0" baseline="0" noProof="0" dirty="0">
                <a:ln>
                  <a:noFill/>
                </a:ln>
                <a:solidFill>
                  <a:schemeClr val="tx1"/>
                </a:solidFill>
                <a:effectLst/>
                <a:uLnTx/>
                <a:uFillTx/>
                <a:latin typeface="+mj-lt"/>
                <a:ea typeface="+mj-ea"/>
                <a:cs typeface="+mj-cs"/>
              </a:rPr>
              <a:t>MODIFICHE DNA</a:t>
            </a:r>
          </a:p>
        </p:txBody>
      </p:sp>
    </p:spTree>
    <p:extLst>
      <p:ext uri="{BB962C8B-B14F-4D97-AF65-F5344CB8AC3E}">
        <p14:creationId xmlns:p14="http://schemas.microsoft.com/office/powerpoint/2010/main" val="1277768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863" y="930442"/>
            <a:ext cx="2944761" cy="817750"/>
          </a:xfrm>
        </p:spPr>
        <p:txBody>
          <a:bodyPr>
            <a:noAutofit/>
          </a:bodyPr>
          <a:lstStyle/>
          <a:p>
            <a:pPr algn="l"/>
            <a:r>
              <a:rPr lang="de-CH" sz="2400" dirty="0" err="1">
                <a:latin typeface="Arial" charset="0"/>
                <a:ea typeface="Arial" charset="0"/>
                <a:cs typeface="Arial" charset="0"/>
              </a:rPr>
              <a:t>Riassumendo</a:t>
            </a:r>
            <a:r>
              <a:rPr lang="is-IS" sz="2400" dirty="0">
                <a:latin typeface="Arial" charset="0"/>
                <a:ea typeface="Arial" charset="0"/>
                <a:cs typeface="Arial" charset="0"/>
              </a:rPr>
              <a:t>…..</a:t>
            </a:r>
            <a:br>
              <a:rPr lang="is-IS" sz="2400" dirty="0">
                <a:latin typeface="Arial" charset="0"/>
                <a:ea typeface="Arial" charset="0"/>
                <a:cs typeface="Arial" charset="0"/>
              </a:rPr>
            </a:br>
            <a:r>
              <a:rPr lang="is-IS" sz="2400" dirty="0">
                <a:latin typeface="Arial" charset="0"/>
                <a:ea typeface="Arial" charset="0"/>
                <a:cs typeface="Arial" charset="0"/>
              </a:rPr>
              <a:t/>
            </a:r>
            <a:br>
              <a:rPr lang="is-IS" sz="2400" dirty="0">
                <a:latin typeface="Arial" charset="0"/>
                <a:ea typeface="Arial" charset="0"/>
                <a:cs typeface="Arial" charset="0"/>
              </a:rPr>
            </a:br>
            <a:endParaRPr lang="it-IT" sz="2400" dirty="0">
              <a:latin typeface="Arial" charset="0"/>
              <a:ea typeface="Arial" charset="0"/>
              <a:cs typeface="Arial"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3710486680"/>
              </p:ext>
            </p:extLst>
          </p:nvPr>
        </p:nvGraphicFramePr>
        <p:xfrm>
          <a:off x="1238863" y="2252407"/>
          <a:ext cx="6597445" cy="1643296"/>
        </p:xfrm>
        <a:graphic>
          <a:graphicData uri="http://schemas.openxmlformats.org/drawingml/2006/table">
            <a:tbl>
              <a:tblPr firstRow="1" bandRow="1">
                <a:tableStyleId>{5C22544A-7EE6-4342-B048-85BDC9FD1C3A}</a:tableStyleId>
              </a:tblPr>
              <a:tblGrid>
                <a:gridCol w="3264310">
                  <a:extLst>
                    <a:ext uri="{9D8B030D-6E8A-4147-A177-3AD203B41FA5}">
                      <a16:colId xmlns:a16="http://schemas.microsoft.com/office/drawing/2014/main" xmlns="" val="20000"/>
                    </a:ext>
                  </a:extLst>
                </a:gridCol>
                <a:gridCol w="3333135">
                  <a:extLst>
                    <a:ext uri="{9D8B030D-6E8A-4147-A177-3AD203B41FA5}">
                      <a16:colId xmlns:a16="http://schemas.microsoft.com/office/drawing/2014/main" xmlns="" val="20001"/>
                    </a:ext>
                  </a:extLst>
                </a:gridCol>
              </a:tblGrid>
              <a:tr h="410824">
                <a:tc gridSpan="2">
                  <a:txBody>
                    <a:bodyPr/>
                    <a:lstStyle/>
                    <a:p>
                      <a:pPr algn="ctr"/>
                      <a:r>
                        <a:rPr lang="it-IT" dirty="0"/>
                        <a:t>Modifiche chimiche agli istoni</a:t>
                      </a:r>
                    </a:p>
                  </a:txBody>
                  <a:tcPr/>
                </a:tc>
                <a:tc hMerge="1">
                  <a:txBody>
                    <a:bodyPr/>
                    <a:lstStyle/>
                    <a:p>
                      <a:endParaRPr lang="it-IT" dirty="0"/>
                    </a:p>
                  </a:txBody>
                  <a:tcPr/>
                </a:tc>
                <a:extLst>
                  <a:ext uri="{0D108BD9-81ED-4DB2-BD59-A6C34878D82A}">
                    <a16:rowId xmlns:a16="http://schemas.microsoft.com/office/drawing/2014/main" xmlns="" val="10000"/>
                  </a:ext>
                </a:extLst>
              </a:tr>
              <a:tr h="410824">
                <a:tc>
                  <a:txBody>
                    <a:bodyPr/>
                    <a:lstStyle/>
                    <a:p>
                      <a:r>
                        <a:rPr lang="it-IT" dirty="0"/>
                        <a:t>Acetilazione</a:t>
                      </a:r>
                    </a:p>
                  </a:txBody>
                  <a:tcPr/>
                </a:tc>
                <a:tc>
                  <a:txBody>
                    <a:bodyPr/>
                    <a:lstStyle/>
                    <a:p>
                      <a:r>
                        <a:rPr lang="it-IT" dirty="0"/>
                        <a:t>Gene trascritto (“acceso”)</a:t>
                      </a:r>
                    </a:p>
                  </a:txBody>
                  <a:tcPr/>
                </a:tc>
                <a:extLst>
                  <a:ext uri="{0D108BD9-81ED-4DB2-BD59-A6C34878D82A}">
                    <a16:rowId xmlns:a16="http://schemas.microsoft.com/office/drawing/2014/main" xmlns="" val="10001"/>
                  </a:ext>
                </a:extLst>
              </a:tr>
              <a:tr h="410824">
                <a:tc>
                  <a:txBody>
                    <a:bodyPr/>
                    <a:lstStyle/>
                    <a:p>
                      <a:r>
                        <a:rPr lang="it-IT" dirty="0"/>
                        <a:t>Metilazione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Gene silenziato (“spento”)</a:t>
                      </a:r>
                    </a:p>
                  </a:txBody>
                  <a:tcPr/>
                </a:tc>
                <a:extLst>
                  <a:ext uri="{0D108BD9-81ED-4DB2-BD59-A6C34878D82A}">
                    <a16:rowId xmlns:a16="http://schemas.microsoft.com/office/drawing/2014/main" xmlns="" val="10002"/>
                  </a:ext>
                </a:extLst>
              </a:tr>
              <a:tr h="410824">
                <a:tc>
                  <a:txBody>
                    <a:bodyPr/>
                    <a:lstStyle/>
                    <a:p>
                      <a:r>
                        <a:rPr lang="it-IT" dirty="0"/>
                        <a:t>Fosforilazione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Gene trascritto (“acceso”)</a:t>
                      </a:r>
                    </a:p>
                  </a:txBody>
                  <a:tcPr/>
                </a:tc>
                <a:extLst>
                  <a:ext uri="{0D108BD9-81ED-4DB2-BD59-A6C34878D82A}">
                    <a16:rowId xmlns:a16="http://schemas.microsoft.com/office/drawing/2014/main" xmlns="" val="10003"/>
                  </a:ext>
                </a:extLst>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063492799"/>
              </p:ext>
            </p:extLst>
          </p:nvPr>
        </p:nvGraphicFramePr>
        <p:xfrm>
          <a:off x="1238863" y="4808793"/>
          <a:ext cx="6577781" cy="746432"/>
        </p:xfrm>
        <a:graphic>
          <a:graphicData uri="http://schemas.openxmlformats.org/drawingml/2006/table">
            <a:tbl>
              <a:tblPr firstRow="1" bandRow="1">
                <a:tableStyleId>{5C22544A-7EE6-4342-B048-85BDC9FD1C3A}</a:tableStyleId>
              </a:tblPr>
              <a:tblGrid>
                <a:gridCol w="3313471">
                  <a:extLst>
                    <a:ext uri="{9D8B030D-6E8A-4147-A177-3AD203B41FA5}">
                      <a16:colId xmlns:a16="http://schemas.microsoft.com/office/drawing/2014/main" xmlns="" val="20000"/>
                    </a:ext>
                  </a:extLst>
                </a:gridCol>
                <a:gridCol w="3264310">
                  <a:extLst>
                    <a:ext uri="{9D8B030D-6E8A-4147-A177-3AD203B41FA5}">
                      <a16:colId xmlns:a16="http://schemas.microsoft.com/office/drawing/2014/main" xmlns="" val="20001"/>
                    </a:ext>
                  </a:extLst>
                </a:gridCol>
              </a:tblGrid>
              <a:tr h="373216">
                <a:tc gridSpan="2">
                  <a:txBody>
                    <a:bodyPr/>
                    <a:lstStyle/>
                    <a:p>
                      <a:pPr algn="ctr"/>
                      <a:r>
                        <a:rPr lang="it-IT" dirty="0"/>
                        <a:t>Modifiche chimiche al DNA</a:t>
                      </a:r>
                    </a:p>
                  </a:txBody>
                  <a:tcPr/>
                </a:tc>
                <a:tc hMerge="1">
                  <a:txBody>
                    <a:bodyPr/>
                    <a:lstStyle/>
                    <a:p>
                      <a:endParaRPr lang="it-IT" dirty="0"/>
                    </a:p>
                  </a:txBody>
                  <a:tcPr/>
                </a:tc>
                <a:extLst>
                  <a:ext uri="{0D108BD9-81ED-4DB2-BD59-A6C34878D82A}">
                    <a16:rowId xmlns:a16="http://schemas.microsoft.com/office/drawing/2014/main" xmlns="" val="10000"/>
                  </a:ext>
                </a:extLst>
              </a:tr>
              <a:tr h="373216">
                <a:tc>
                  <a:txBody>
                    <a:bodyPr/>
                    <a:lstStyle/>
                    <a:p>
                      <a:r>
                        <a:rPr lang="it-IT" dirty="0"/>
                        <a:t>Metilazione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a:t>Gene silenziato (“spento”)</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409935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69811"/>
            <a:ext cx="8229600" cy="4334247"/>
          </a:xfrm>
        </p:spPr>
        <p:txBody>
          <a:bodyPr>
            <a:normAutofit/>
          </a:bodyPr>
          <a:lstStyle/>
          <a:p>
            <a:pPr algn="l"/>
            <a:r>
              <a:rPr lang="it-IT" sz="1800" b="1" dirty="0">
                <a:solidFill>
                  <a:srgbClr val="FF0000"/>
                </a:solidFill>
              </a:rPr>
              <a:t>EREDITÀ EPIGENETICA: </a:t>
            </a:r>
            <a:br>
              <a:rPr lang="it-IT" sz="1800" b="1" dirty="0">
                <a:solidFill>
                  <a:srgbClr val="FF0000"/>
                </a:solidFill>
              </a:rPr>
            </a:br>
            <a:r>
              <a:rPr lang="it-IT" sz="1800" dirty="0"/>
              <a:t>le modificazioni cromatiniche descritte (acetilazione/</a:t>
            </a:r>
            <a:r>
              <a:rPr lang="it-IT" sz="1800" dirty="0" err="1"/>
              <a:t>deacetilazione</a:t>
            </a:r>
            <a:r>
              <a:rPr lang="it-IT" sz="1800" dirty="0"/>
              <a:t> degli istoni, metilazione degli istoni e del DNA) non comportano variazioni della sequenza del DNA e possono essere trasmesse da una generazione all’altra. Tale eredità si definisce epigenetica.</a:t>
            </a:r>
            <a:br>
              <a:rPr lang="it-IT" sz="1800" dirty="0"/>
            </a:br>
            <a:r>
              <a:rPr lang="it-IT" sz="1800" dirty="0" smtClean="0"/>
              <a:t>(</a:t>
            </a:r>
            <a:r>
              <a:rPr lang="it-IT" sz="1800" dirty="0"/>
              <a:t>tale eredità consente di comprendere il motivo per cui può accadere che solo uno di due gemelli monozigoti presenti una malattia genetica, come la schizofrenia)</a:t>
            </a:r>
          </a:p>
        </p:txBody>
      </p:sp>
      <p:sp>
        <p:nvSpPr>
          <p:cNvPr id="6" name="Titolo 7"/>
          <p:cNvSpPr txBox="1">
            <a:spLocks/>
          </p:cNvSpPr>
          <p:nvPr/>
        </p:nvSpPr>
        <p:spPr>
          <a:xfrm>
            <a:off x="0" y="212352"/>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it-CH" sz="3600" dirty="0">
                <a:latin typeface="+mj-lt"/>
                <a:ea typeface="+mj-ea"/>
                <a:cs typeface="+mj-cs"/>
              </a:rPr>
              <a:t>EREDITÀ EPIGENETICA</a:t>
            </a:r>
            <a:endParaRPr kumimoji="0" lang="it-CH"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7872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5"/>
          <p:cNvSpPr>
            <a:spLocks noGrp="1"/>
          </p:cNvSpPr>
          <p:nvPr>
            <p:ph type="subTitle" idx="1"/>
          </p:nvPr>
        </p:nvSpPr>
        <p:spPr>
          <a:xfrm>
            <a:off x="515155" y="1654161"/>
            <a:ext cx="8336592" cy="3854554"/>
          </a:xfrm>
        </p:spPr>
        <p:txBody>
          <a:bodyPr>
            <a:normAutofit/>
          </a:bodyPr>
          <a:lstStyle/>
          <a:p>
            <a:pPr algn="l"/>
            <a:r>
              <a:rPr lang="it-CH" dirty="0" smtClean="0">
                <a:solidFill>
                  <a:schemeClr val="tx1"/>
                </a:solidFill>
              </a:rPr>
              <a:t>SCOPI REGOLAZIONE GENICA NEGLI EUCARIOTI?</a:t>
            </a:r>
          </a:p>
          <a:p>
            <a:pPr algn="l"/>
            <a:r>
              <a:rPr lang="it-CH" dirty="0" smtClean="0">
                <a:solidFill>
                  <a:schemeClr val="tx1"/>
                </a:solidFill>
              </a:rPr>
              <a:t>- </a:t>
            </a:r>
            <a:r>
              <a:rPr lang="it-CH" dirty="0" smtClean="0">
                <a:solidFill>
                  <a:schemeClr val="tx1"/>
                </a:solidFill>
              </a:rPr>
              <a:t>“accendere </a:t>
            </a:r>
            <a:r>
              <a:rPr lang="it-CH" dirty="0">
                <a:solidFill>
                  <a:schemeClr val="tx1"/>
                </a:solidFill>
              </a:rPr>
              <a:t>e spegnere” geni in risposta a segnali dall’ambiente esterno o interno</a:t>
            </a:r>
          </a:p>
          <a:p>
            <a:pPr algn="l"/>
            <a:r>
              <a:rPr lang="it-CH" dirty="0"/>
              <a:t> </a:t>
            </a:r>
          </a:p>
          <a:p>
            <a:pPr algn="l"/>
            <a:r>
              <a:rPr lang="it-IT" dirty="0" smtClean="0">
                <a:solidFill>
                  <a:schemeClr val="tx1"/>
                </a:solidFill>
              </a:rPr>
              <a:t>- mantenere </a:t>
            </a:r>
            <a:r>
              <a:rPr lang="it-IT" dirty="0">
                <a:solidFill>
                  <a:schemeClr val="tx1"/>
                </a:solidFill>
              </a:rPr>
              <a:t>un preciso programma di espressione genica in ogni cellula specializzata</a:t>
            </a:r>
          </a:p>
        </p:txBody>
      </p:sp>
    </p:spTree>
    <p:extLst>
      <p:ext uri="{BB962C8B-B14F-4D97-AF65-F5344CB8AC3E}">
        <p14:creationId xmlns:p14="http://schemas.microsoft.com/office/powerpoint/2010/main" val="192322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r>
              <a:rPr lang="it-CH" dirty="0" smtClean="0"/>
              <a:t>Articoli epigenetica</a:t>
            </a:r>
            <a:endParaRPr lang="it-CH"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b="1" dirty="0"/>
              <a:t>2. REGOLAZIONE DELL’INIZIO DELLA TRASCRIZIONE</a:t>
            </a:r>
          </a:p>
        </p:txBody>
      </p:sp>
      <p:sp>
        <p:nvSpPr>
          <p:cNvPr id="3" name="Segnaposto contenuto 2"/>
          <p:cNvSpPr>
            <a:spLocks noGrp="1"/>
          </p:cNvSpPr>
          <p:nvPr>
            <p:ph idx="1"/>
          </p:nvPr>
        </p:nvSpPr>
        <p:spPr/>
        <p:txBody>
          <a:bodyPr/>
          <a:lstStyle/>
          <a:p>
            <a:endParaRPr lang="it-CH"/>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CH" sz="3600" dirty="0"/>
              <a:t>UN GENE EUCARIOTA</a:t>
            </a:r>
          </a:p>
        </p:txBody>
      </p:sp>
      <p:pic>
        <p:nvPicPr>
          <p:cNvPr id="3" name="Immagine 2" descr="gene eucariotico+trascritto.jpeg"/>
          <p:cNvPicPr>
            <a:picLocks noChangeAspect="1"/>
          </p:cNvPicPr>
          <p:nvPr/>
        </p:nvPicPr>
        <p:blipFill>
          <a:blip r:embed="rId2">
            <a:extLst>
              <a:ext uri="{28A0092B-C50C-407E-A947-70E740481C1C}">
                <a14:useLocalDpi xmlns:a14="http://schemas.microsoft.com/office/drawing/2010/main" val="0"/>
              </a:ext>
            </a:extLst>
          </a:blip>
          <a:srcRect r="1590" b="38353"/>
          <a:stretch>
            <a:fillRect/>
          </a:stretch>
        </p:blipFill>
        <p:spPr>
          <a:xfrm>
            <a:off x="0" y="1417638"/>
            <a:ext cx="9144000" cy="38675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CH" sz="3600" dirty="0"/>
              <a:t>ELEMENTI </a:t>
            </a:r>
            <a:r>
              <a:rPr lang="it-CH" sz="3600" dirty="0" err="1"/>
              <a:t>DI</a:t>
            </a:r>
            <a:r>
              <a:rPr lang="it-CH" sz="3600" dirty="0"/>
              <a:t> CONTROLLO</a:t>
            </a:r>
          </a:p>
        </p:txBody>
      </p:sp>
      <p:sp>
        <p:nvSpPr>
          <p:cNvPr id="3" name="Segnaposto contenuto 2"/>
          <p:cNvSpPr>
            <a:spLocks noGrp="1"/>
          </p:cNvSpPr>
          <p:nvPr>
            <p:ph idx="1"/>
          </p:nvPr>
        </p:nvSpPr>
        <p:spPr/>
        <p:txBody>
          <a:bodyPr>
            <a:normAutofit fontScale="85000" lnSpcReduction="20000"/>
          </a:bodyPr>
          <a:lstStyle/>
          <a:p>
            <a:pPr>
              <a:spcBef>
                <a:spcPct val="50000"/>
              </a:spcBef>
            </a:pPr>
            <a:r>
              <a:rPr lang="it-IT" dirty="0"/>
              <a:t>Oltre ai promotori, </a:t>
            </a:r>
            <a:r>
              <a:rPr lang="it-CH" dirty="0"/>
              <a:t>elementi di controllo prossimali e distali</a:t>
            </a:r>
          </a:p>
          <a:p>
            <a:pPr>
              <a:spcBef>
                <a:spcPct val="50000"/>
              </a:spcBef>
            </a:pPr>
            <a:r>
              <a:rPr lang="it-CH" dirty="0"/>
              <a:t>Elementi distali:</a:t>
            </a:r>
          </a:p>
          <a:p>
            <a:pPr lvl="1">
              <a:spcBef>
                <a:spcPct val="50000"/>
              </a:spcBef>
            </a:pPr>
            <a:r>
              <a:rPr lang="it-IT" dirty="0"/>
              <a:t>ENHANCERS, regioni </a:t>
            </a:r>
            <a:r>
              <a:rPr lang="it-IT" dirty="0" err="1"/>
              <a:t>potenziatrici</a:t>
            </a:r>
            <a:r>
              <a:rPr lang="it-IT" dirty="0"/>
              <a:t> </a:t>
            </a:r>
            <a:r>
              <a:rPr lang="it-IT" dirty="0" err="1"/>
              <a:t>dell</a:t>
            </a:r>
            <a:r>
              <a:rPr lang="it-CH" dirty="0">
                <a:latin typeface="Arial"/>
              </a:rPr>
              <a:t>’</a:t>
            </a:r>
            <a:r>
              <a:rPr lang="it-IT" dirty="0"/>
              <a:t>espressione, composte di più elementi di sequenza leganti fattori di trascrizione. Questi possono agire su più geni, a distanza variabile ed in entrambi gli orientamenti</a:t>
            </a:r>
          </a:p>
          <a:p>
            <a:pPr lvl="1">
              <a:spcBef>
                <a:spcPct val="50000"/>
              </a:spcBef>
            </a:pPr>
            <a:r>
              <a:rPr lang="it-IT" dirty="0"/>
              <a:t> SILENCERS, elementi silenziatori, possono inibire l</a:t>
            </a:r>
            <a:r>
              <a:rPr lang="ja-JP" altLang="it-IT" dirty="0">
                <a:latin typeface="Arial"/>
              </a:rPr>
              <a:t>’</a:t>
            </a:r>
            <a:r>
              <a:rPr lang="it-IT" dirty="0"/>
              <a:t>attività </a:t>
            </a:r>
            <a:r>
              <a:rPr lang="it-IT" dirty="0" err="1"/>
              <a:t>trascrizionale</a:t>
            </a:r>
            <a:endParaRPr lang="it-IT" dirty="0"/>
          </a:p>
          <a:p>
            <a:pPr lvl="1">
              <a:spcBef>
                <a:spcPct val="50000"/>
              </a:spcBef>
            </a:pPr>
            <a:r>
              <a:rPr lang="it-IT" dirty="0"/>
              <a:t>INSULATORS, elementi che agiscono da isolanti, delimitando e separando le zone di influenza di altri elementi</a:t>
            </a:r>
            <a:endParaRPr lang="it-CH"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467032" y="1802714"/>
            <a:ext cx="8229600" cy="41085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3200" b="1" dirty="0"/>
              <a:t>*</a:t>
            </a:r>
            <a:r>
              <a:rPr lang="it-IT" sz="2000" dirty="0"/>
              <a:t> fattori di trascrizione </a:t>
            </a:r>
            <a:r>
              <a:rPr lang="it-IT" sz="2000" dirty="0" smtClean="0"/>
              <a:t>generali</a:t>
            </a:r>
            <a:r>
              <a:rPr lang="it-IT" sz="2000" dirty="0"/>
              <a:t/>
            </a:r>
            <a:br>
              <a:rPr lang="it-IT" sz="2000" dirty="0"/>
            </a:br>
            <a:r>
              <a:rPr lang="it-IT" sz="3200" b="1" dirty="0"/>
              <a:t>* </a:t>
            </a:r>
            <a:r>
              <a:rPr lang="it-IT" sz="2000" dirty="0"/>
              <a:t>fattori di trascrizione specifici legati a</a:t>
            </a:r>
            <a:r>
              <a:rPr lang="it-IT" sz="2000" dirty="0" smtClean="0"/>
              <a:t>:</a:t>
            </a:r>
            <a:r>
              <a:rPr lang="it-IT" sz="2000" dirty="0"/>
              <a:t/>
            </a:r>
            <a:br>
              <a:rPr lang="it-IT" sz="2000" dirty="0"/>
            </a:br>
            <a:r>
              <a:rPr lang="it-IT" sz="2000" dirty="0"/>
              <a:t>      -  </a:t>
            </a:r>
            <a:r>
              <a:rPr lang="it-IT" sz="2000" dirty="0" err="1"/>
              <a:t>enhancer</a:t>
            </a:r>
            <a:r>
              <a:rPr lang="it-IT" sz="2000" dirty="0"/>
              <a:t> (ogni </a:t>
            </a:r>
            <a:r>
              <a:rPr lang="it-IT" sz="2000" dirty="0" err="1"/>
              <a:t>enhancer</a:t>
            </a:r>
            <a:r>
              <a:rPr lang="it-IT" sz="2000" dirty="0"/>
              <a:t> è associato ad un solo specifico gene</a:t>
            </a:r>
            <a:r>
              <a:rPr lang="it-IT" sz="2000" dirty="0" smtClean="0"/>
              <a:t>)</a:t>
            </a:r>
            <a:r>
              <a:rPr lang="it-IT" sz="2000" dirty="0"/>
              <a:t/>
            </a:r>
            <a:br>
              <a:rPr lang="it-IT" sz="2000" dirty="0"/>
            </a:br>
            <a:r>
              <a:rPr lang="it-IT" sz="2000" dirty="0"/>
              <a:t>      </a:t>
            </a:r>
            <a:r>
              <a:rPr lang="it-IT" sz="2000" dirty="0" smtClean="0"/>
              <a:t>-  </a:t>
            </a:r>
            <a:r>
              <a:rPr lang="it-IT" sz="2000" dirty="0" err="1" smtClean="0"/>
              <a:t>silencer</a:t>
            </a:r>
            <a:r>
              <a:rPr lang="it-IT" sz="2000" dirty="0"/>
              <a:t/>
            </a:r>
            <a:br>
              <a:rPr lang="it-IT" sz="2000" dirty="0"/>
            </a:br>
            <a:r>
              <a:rPr lang="it-IT" sz="1800" dirty="0"/>
              <a:t/>
            </a:r>
            <a:br>
              <a:rPr lang="it-IT" sz="1800" dirty="0"/>
            </a:br>
            <a:endParaRPr lang="it-IT" sz="1800" dirty="0"/>
          </a:p>
        </p:txBody>
      </p:sp>
      <p:sp>
        <p:nvSpPr>
          <p:cNvPr id="6" name="Titolo 1"/>
          <p:cNvSpPr>
            <a:spLocks noGrp="1"/>
          </p:cNvSpPr>
          <p:nvPr>
            <p:ph type="title"/>
          </p:nvPr>
        </p:nvSpPr>
        <p:spPr/>
        <p:txBody>
          <a:bodyPr>
            <a:normAutofit/>
          </a:bodyPr>
          <a:lstStyle/>
          <a:p>
            <a:r>
              <a:rPr lang="it-CH" sz="3600" dirty="0"/>
              <a:t>FATTORI </a:t>
            </a:r>
            <a:r>
              <a:rPr lang="it-CH" sz="3600" dirty="0" err="1"/>
              <a:t>DI</a:t>
            </a:r>
            <a:r>
              <a:rPr lang="it-CH" sz="3600" dirty="0"/>
              <a:t> TRASCRIZIONE</a:t>
            </a:r>
          </a:p>
        </p:txBody>
      </p:sp>
    </p:spTree>
    <p:extLst>
      <p:ext uri="{BB962C8B-B14F-4D97-AF65-F5344CB8AC3E}">
        <p14:creationId xmlns:p14="http://schemas.microsoft.com/office/powerpoint/2010/main" val="296691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endParaRPr lang="it-CH"/>
          </a:p>
        </p:txBody>
      </p:sp>
      <p:pic>
        <p:nvPicPr>
          <p:cNvPr id="1026" name="Picture 2"/>
          <p:cNvPicPr>
            <a:picLocks noChangeAspect="1" noChangeArrowheads="1"/>
          </p:cNvPicPr>
          <p:nvPr/>
        </p:nvPicPr>
        <p:blipFill>
          <a:blip r:embed="rId2"/>
          <a:srcRect/>
          <a:stretch>
            <a:fillRect/>
          </a:stretch>
        </p:blipFill>
        <p:spPr bwMode="auto">
          <a:xfrm>
            <a:off x="0" y="61914"/>
            <a:ext cx="8847786" cy="64488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01700" y="12700"/>
            <a:ext cx="7340600" cy="6819900"/>
          </a:xfrm>
          <a:prstGeom prst="rect">
            <a:avLst/>
          </a:prstGeom>
        </p:spPr>
      </p:pic>
    </p:spTree>
    <p:extLst>
      <p:ext uri="{BB962C8B-B14F-4D97-AF65-F5344CB8AC3E}">
        <p14:creationId xmlns:p14="http://schemas.microsoft.com/office/powerpoint/2010/main" val="134135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742" y="4806546"/>
            <a:ext cx="8229600" cy="1143000"/>
          </a:xfrm>
        </p:spPr>
        <p:txBody>
          <a:bodyPr>
            <a:normAutofit/>
          </a:bodyPr>
          <a:lstStyle/>
          <a:p>
            <a:pPr algn="l"/>
            <a:r>
              <a:rPr lang="it-IT" sz="1800" dirty="0">
                <a:solidFill>
                  <a:srgbClr val="FF0000"/>
                </a:solidFill>
              </a:rPr>
              <a:t>TRASCRIZIONE DI SPECIFICI GENI IN SPECIFICI TIPI DI CELLULE</a:t>
            </a:r>
            <a:br>
              <a:rPr lang="it-IT" sz="1800" dirty="0">
                <a:solidFill>
                  <a:srgbClr val="FF0000"/>
                </a:solidFill>
              </a:rPr>
            </a:br>
            <a:r>
              <a:rPr lang="it-IT" sz="1800" dirty="0"/>
              <a:t>Nonostante gli intensificatori dei due geni condividano un elemento di controllo (in grigio), ognuno di essi è caratterizzato da una combinazione unica di tali elementi</a:t>
            </a:r>
          </a:p>
        </p:txBody>
      </p:sp>
      <p:pic>
        <p:nvPicPr>
          <p:cNvPr id="3" name="Immagine 2" descr="imm. 3.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3462" y="377332"/>
            <a:ext cx="3858768" cy="4267962"/>
          </a:xfrm>
          <a:prstGeom prst="rect">
            <a:avLst/>
          </a:prstGeom>
        </p:spPr>
      </p:pic>
    </p:spTree>
    <p:extLst>
      <p:ext uri="{BB962C8B-B14F-4D97-AF65-F5344CB8AC3E}">
        <p14:creationId xmlns:p14="http://schemas.microsoft.com/office/powerpoint/2010/main" val="3824883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b="1" dirty="0"/>
              <a:t>3. REGOLAZIONE POST-TRASCRIZIONALE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txBox="1">
            <a:spLocks noGrp="1"/>
          </p:cNvSpPr>
          <p:nvPr>
            <p:ph type="title"/>
          </p:nvPr>
        </p:nvSpPr>
        <p:spPr>
          <a:xfrm>
            <a:off x="457200" y="1094517"/>
            <a:ext cx="8229600" cy="523220"/>
          </a:xfrm>
          <a:prstGeom prst="rect">
            <a:avLst/>
          </a:prstGeom>
          <a:noFill/>
        </p:spPr>
        <p:txBody>
          <a:bodyPr wrap="square" rtlCol="0">
            <a:spAutoFit/>
          </a:bodyPr>
          <a:lstStyle/>
          <a:p>
            <a:r>
              <a:rPr lang="it-IT" sz="2800" b="1" dirty="0">
                <a:solidFill>
                  <a:srgbClr val="008000"/>
                </a:solidFill>
                <a:latin typeface="+mn-lt"/>
                <a:ea typeface="+mn-ea"/>
                <a:cs typeface="+mn-cs"/>
              </a:rPr>
              <a:t>REGOLAZIONE POST TRASCRIZIONALE</a:t>
            </a:r>
          </a:p>
        </p:txBody>
      </p:sp>
      <p:sp>
        <p:nvSpPr>
          <p:cNvPr id="5" name="CasellaDiTesto 4"/>
          <p:cNvSpPr txBox="1"/>
          <p:nvPr/>
        </p:nvSpPr>
        <p:spPr>
          <a:xfrm>
            <a:off x="173187" y="1857025"/>
            <a:ext cx="8428404" cy="3139321"/>
          </a:xfrm>
          <a:prstGeom prst="rect">
            <a:avLst/>
          </a:prstGeom>
          <a:noFill/>
        </p:spPr>
        <p:txBody>
          <a:bodyPr wrap="square" rtlCol="0">
            <a:spAutoFit/>
          </a:bodyPr>
          <a:lstStyle/>
          <a:p>
            <a:endParaRPr lang="it-IT" dirty="0"/>
          </a:p>
          <a:p>
            <a:pPr marL="285750" indent="-285750">
              <a:buFontTx/>
              <a:buChar char="•"/>
            </a:pPr>
            <a:r>
              <a:rPr lang="it-IT" dirty="0"/>
              <a:t>Maturazione dell’</a:t>
            </a:r>
            <a:r>
              <a:rPr lang="it-IT" dirty="0" err="1"/>
              <a:t>mRNA</a:t>
            </a:r>
            <a:r>
              <a:rPr lang="it-IT" dirty="0"/>
              <a:t> (</a:t>
            </a:r>
            <a:r>
              <a:rPr lang="it-IT" dirty="0" err="1"/>
              <a:t>splicing</a:t>
            </a:r>
            <a:r>
              <a:rPr lang="it-IT" dirty="0"/>
              <a:t> alternativo)</a:t>
            </a:r>
          </a:p>
          <a:p>
            <a:endParaRPr lang="it-IT" dirty="0"/>
          </a:p>
          <a:p>
            <a:pPr marL="285750" indent="-285750">
              <a:buFontTx/>
              <a:buChar char="•"/>
            </a:pPr>
            <a:r>
              <a:rPr lang="it-IT" dirty="0"/>
              <a:t>Degradazione dell’</a:t>
            </a:r>
            <a:r>
              <a:rPr lang="it-IT" dirty="0" err="1"/>
              <a:t>mRNA</a:t>
            </a:r>
            <a:r>
              <a:rPr lang="it-IT" dirty="0"/>
              <a:t> (accorciamento della coda </a:t>
            </a:r>
            <a:r>
              <a:rPr lang="it-IT" dirty="0" err="1"/>
              <a:t>poliA</a:t>
            </a:r>
            <a:r>
              <a:rPr lang="it-IT" dirty="0"/>
              <a:t> e degradazione del CAP)</a:t>
            </a:r>
          </a:p>
          <a:p>
            <a:endParaRPr lang="it-IT" dirty="0"/>
          </a:p>
          <a:p>
            <a:pPr marL="285750" indent="-285750">
              <a:buFontTx/>
              <a:buChar char="•"/>
            </a:pPr>
            <a:r>
              <a:rPr lang="it-IT" dirty="0"/>
              <a:t>Inizio della traduzione (l’inizio della traduzione può essere bloccato o ritardato dal legame di proteine regolatrici a livello del 5’ UTR)</a:t>
            </a:r>
          </a:p>
          <a:p>
            <a:endParaRPr lang="it-IT" dirty="0"/>
          </a:p>
          <a:p>
            <a:pPr marL="285750" indent="-285750">
              <a:buFontTx/>
              <a:buChar char="•"/>
            </a:pPr>
            <a:r>
              <a:rPr lang="it-IT" dirty="0"/>
              <a:t>Maturazione e degradazione delle proteine (i polipeptidi eucarioti devono spesso essere modificati per diventare funzionanti. Es. l’insulina è prodotta dalla frammentazione della pro-insulina)</a:t>
            </a:r>
          </a:p>
        </p:txBody>
      </p:sp>
    </p:spTree>
    <p:extLst>
      <p:ext uri="{BB962C8B-B14F-4D97-AF65-F5344CB8AC3E}">
        <p14:creationId xmlns:p14="http://schemas.microsoft.com/office/powerpoint/2010/main" val="278357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300795" y="660400"/>
            <a:ext cx="4387388" cy="1470025"/>
          </a:xfrm>
        </p:spPr>
        <p:txBody>
          <a:bodyPr>
            <a:normAutofit/>
          </a:bodyPr>
          <a:lstStyle/>
          <a:p>
            <a:r>
              <a:rPr lang="it-IT" sz="1600" b="1" dirty="0">
                <a:solidFill>
                  <a:srgbClr val="FF0000"/>
                </a:solidFill>
              </a:rPr>
              <a:t>STADI DELL’ESPRESSIONE GENICA CHE POSSONO ESSERE REGOLATI NEGLI EUCARIOTI</a:t>
            </a:r>
          </a:p>
        </p:txBody>
      </p:sp>
      <p:sp>
        <p:nvSpPr>
          <p:cNvPr id="8" name="Segnaposto testo 7"/>
          <p:cNvSpPr>
            <a:spLocks noGrp="1"/>
          </p:cNvSpPr>
          <p:nvPr>
            <p:ph type="subTitle" idx="1"/>
          </p:nvPr>
        </p:nvSpPr>
        <p:spPr>
          <a:xfrm>
            <a:off x="3704263" y="1899238"/>
            <a:ext cx="5282185" cy="2470961"/>
          </a:xfrm>
        </p:spPr>
        <p:txBody>
          <a:bodyPr>
            <a:normAutofit/>
          </a:bodyPr>
          <a:lstStyle/>
          <a:p>
            <a:pPr algn="l"/>
            <a:r>
              <a:rPr lang="it-IT" sz="1600" dirty="0">
                <a:solidFill>
                  <a:srgbClr val="000000"/>
                </a:solidFill>
              </a:rPr>
              <a:t>I rettangoli colorati indicano gli stadi soggetti a regolazione, attraverso cui l’espressione genica può essere attivata o repressa, accelerata o rallentata.</a:t>
            </a:r>
          </a:p>
          <a:p>
            <a:pPr algn="l"/>
            <a:endParaRPr lang="it-IT" sz="1600" dirty="0">
              <a:solidFill>
                <a:srgbClr val="000000"/>
              </a:solidFill>
            </a:endParaRPr>
          </a:p>
          <a:p>
            <a:pPr algn="l"/>
            <a:r>
              <a:rPr lang="it-IT" sz="1600" b="1" dirty="0">
                <a:solidFill>
                  <a:srgbClr val="50BED5"/>
                </a:solidFill>
              </a:rPr>
              <a:t>Azzurro </a:t>
            </a:r>
            <a:r>
              <a:rPr lang="it-IT" sz="1600" dirty="0">
                <a:solidFill>
                  <a:srgbClr val="000000"/>
                </a:solidFill>
              </a:rPr>
              <a:t>= DNA    </a:t>
            </a:r>
          </a:p>
          <a:p>
            <a:pPr algn="l"/>
            <a:r>
              <a:rPr lang="it-IT" sz="1600" b="1" dirty="0">
                <a:solidFill>
                  <a:srgbClr val="FF6600"/>
                </a:solidFill>
              </a:rPr>
              <a:t>Arancione </a:t>
            </a:r>
            <a:r>
              <a:rPr lang="it-IT" sz="1600" dirty="0">
                <a:solidFill>
                  <a:srgbClr val="000000"/>
                </a:solidFill>
              </a:rPr>
              <a:t>= RNA    </a:t>
            </a:r>
          </a:p>
          <a:p>
            <a:pPr algn="l"/>
            <a:r>
              <a:rPr lang="it-IT" sz="1600" b="1" dirty="0">
                <a:solidFill>
                  <a:schemeClr val="accent4">
                    <a:lumMod val="75000"/>
                  </a:schemeClr>
                </a:solidFill>
              </a:rPr>
              <a:t>Viola </a:t>
            </a:r>
            <a:r>
              <a:rPr lang="it-IT" sz="1600" dirty="0">
                <a:solidFill>
                  <a:srgbClr val="000000"/>
                </a:solidFill>
              </a:rPr>
              <a:t>= proteina</a:t>
            </a:r>
          </a:p>
        </p:txBody>
      </p:sp>
      <p:pic>
        <p:nvPicPr>
          <p:cNvPr id="11" name="Immagine 10" descr="imm. 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995" y="97291"/>
            <a:ext cx="3146218" cy="6635144"/>
          </a:xfrm>
          <a:prstGeom prst="rect">
            <a:avLst/>
          </a:prstGeom>
        </p:spPr>
      </p:pic>
    </p:spTree>
    <p:extLst>
      <p:ext uri="{BB962C8B-B14F-4D97-AF65-F5344CB8AC3E}">
        <p14:creationId xmlns:p14="http://schemas.microsoft.com/office/powerpoint/2010/main" val="3809847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5968" y="4430759"/>
            <a:ext cx="3645153" cy="1696673"/>
          </a:xfrm>
        </p:spPr>
        <p:txBody>
          <a:bodyPr>
            <a:normAutofit/>
          </a:bodyPr>
          <a:lstStyle/>
          <a:p>
            <a:pPr algn="l"/>
            <a:r>
              <a:rPr lang="it-IT" sz="1400" dirty="0"/>
              <a:t>La frequenza di </a:t>
            </a:r>
            <a:r>
              <a:rPr lang="it-IT" sz="1400" dirty="0" err="1"/>
              <a:t>splicing</a:t>
            </a:r>
            <a:r>
              <a:rPr lang="it-IT" sz="1400" dirty="0"/>
              <a:t> alternativo aumenta nelle specie della tabella. Il numero di geni dell’uomo è poco più elevato che nella pianta, ma lo </a:t>
            </a:r>
            <a:r>
              <a:rPr lang="it-IT" sz="1400" dirty="0" err="1"/>
              <a:t>splicing</a:t>
            </a:r>
            <a:r>
              <a:rPr lang="it-IT" sz="1400" dirty="0"/>
              <a:t> alternativo è molto più frequente </a:t>
            </a:r>
            <a:r>
              <a:rPr lang="it-IT" sz="1400" dirty="0">
                <a:sym typeface="Wingdings"/>
              </a:rPr>
              <a:t> questo può spiegare, almeno in parte, l’aumento di complessità biologica dell’uomo rispetto alle altre specie.</a:t>
            </a:r>
            <a:endParaRPr lang="it-IT" sz="1400" dirty="0"/>
          </a:p>
        </p:txBody>
      </p:sp>
      <p:pic>
        <p:nvPicPr>
          <p:cNvPr id="3" name="Immagine 2" descr="imm. 5 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956" y="669136"/>
            <a:ext cx="4591805" cy="5056923"/>
          </a:xfrm>
          <a:prstGeom prst="rect">
            <a:avLst/>
          </a:prstGeom>
        </p:spPr>
      </p:pic>
      <p:sp>
        <p:nvSpPr>
          <p:cNvPr id="5" name="Freccia sinistra 4"/>
          <p:cNvSpPr/>
          <p:nvPr/>
        </p:nvSpPr>
        <p:spPr>
          <a:xfrm>
            <a:off x="4196929" y="4847661"/>
            <a:ext cx="746960" cy="1574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Freccia sinistra 5"/>
          <p:cNvSpPr/>
          <p:nvPr/>
        </p:nvSpPr>
        <p:spPr>
          <a:xfrm>
            <a:off x="4196929" y="5279096"/>
            <a:ext cx="746960" cy="1574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CasellaDiTesto 6"/>
          <p:cNvSpPr txBox="1"/>
          <p:nvPr/>
        </p:nvSpPr>
        <p:spPr>
          <a:xfrm>
            <a:off x="76971" y="173194"/>
            <a:ext cx="509938" cy="369332"/>
          </a:xfrm>
          <a:prstGeom prst="rect">
            <a:avLst/>
          </a:prstGeom>
          <a:noFill/>
        </p:spPr>
        <p:txBody>
          <a:bodyPr wrap="square" rtlCol="0">
            <a:spAutoFit/>
          </a:bodyPr>
          <a:lstStyle/>
          <a:p>
            <a:r>
              <a:rPr lang="it-IT" b="1" dirty="0"/>
              <a:t>3.</a:t>
            </a:r>
          </a:p>
        </p:txBody>
      </p:sp>
    </p:spTree>
    <p:extLst>
      <p:ext uri="{BB962C8B-B14F-4D97-AF65-F5344CB8AC3E}">
        <p14:creationId xmlns:p14="http://schemas.microsoft.com/office/powerpoint/2010/main" val="281739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028" y="1454726"/>
            <a:ext cx="6726044" cy="3581400"/>
          </a:xfrm>
          <a:prstGeom prst="rect">
            <a:avLst/>
          </a:prstGeom>
        </p:spPr>
      </p:pic>
    </p:spTree>
    <p:extLst>
      <p:ext uri="{BB962C8B-B14F-4D97-AF65-F5344CB8AC3E}">
        <p14:creationId xmlns:p14="http://schemas.microsoft.com/office/powerpoint/2010/main" val="4105492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roteasoma.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721" y="958272"/>
            <a:ext cx="8936281" cy="4006273"/>
          </a:xfrm>
          <a:prstGeom prst="rect">
            <a:avLst/>
          </a:prstGeom>
        </p:spPr>
      </p:pic>
      <p:sp>
        <p:nvSpPr>
          <p:cNvPr id="5" name="CasellaDiTesto 4"/>
          <p:cNvSpPr txBox="1"/>
          <p:nvPr/>
        </p:nvSpPr>
        <p:spPr>
          <a:xfrm>
            <a:off x="2690091" y="5611091"/>
            <a:ext cx="3810000" cy="369332"/>
          </a:xfrm>
          <a:prstGeom prst="rect">
            <a:avLst/>
          </a:prstGeom>
          <a:noFill/>
        </p:spPr>
        <p:txBody>
          <a:bodyPr wrap="square" rtlCol="0">
            <a:spAutoFit/>
          </a:bodyPr>
          <a:lstStyle/>
          <a:p>
            <a:pPr algn="ctr"/>
            <a:r>
              <a:rPr lang="it-IT" b="1" dirty="0">
                <a:solidFill>
                  <a:srgbClr val="FF0000"/>
                </a:solidFill>
              </a:rPr>
              <a:t>DEGRADAZIONE DI UNA PROTEINA</a:t>
            </a:r>
          </a:p>
        </p:txBody>
      </p:sp>
    </p:spTree>
    <p:extLst>
      <p:ext uri="{BB962C8B-B14F-4D97-AF65-F5344CB8AC3E}">
        <p14:creationId xmlns:p14="http://schemas.microsoft.com/office/powerpoint/2010/main" val="1373304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4009"/>
            <a:ext cx="8957584" cy="2958316"/>
          </a:xfrm>
        </p:spPr>
        <p:txBody>
          <a:bodyPr>
            <a:normAutofit/>
          </a:bodyPr>
          <a:lstStyle/>
          <a:p>
            <a:r>
              <a:rPr lang="it-IT" sz="3200" dirty="0">
                <a:solidFill>
                  <a:srgbClr val="FF0000"/>
                </a:solidFill>
              </a:rPr>
              <a:t>RUOLO DEGLI RNA NON CODIFICANTI (PICCOLI RNA)</a:t>
            </a:r>
            <a:br>
              <a:rPr lang="it-IT" sz="3200" dirty="0">
                <a:solidFill>
                  <a:srgbClr val="FF0000"/>
                </a:solidFill>
              </a:rPr>
            </a:br>
            <a:r>
              <a:rPr lang="it-IT" sz="1400" dirty="0"/>
              <a:t>Premio Nobel per la medicina nel 2006 a ricercatori americani impegnati nello studio dei piccoli RNA</a:t>
            </a:r>
            <a:endParaRPr lang="it-IT" sz="3200" dirty="0"/>
          </a:p>
        </p:txBody>
      </p:sp>
      <p:pic>
        <p:nvPicPr>
          <p:cNvPr id="3" name="Immagine 2"/>
          <p:cNvPicPr>
            <a:picLocks noChangeAspect="1"/>
          </p:cNvPicPr>
          <p:nvPr/>
        </p:nvPicPr>
        <p:blipFill>
          <a:blip r:embed="rId2"/>
          <a:stretch>
            <a:fillRect/>
          </a:stretch>
        </p:blipFill>
        <p:spPr>
          <a:xfrm>
            <a:off x="1051232" y="2726206"/>
            <a:ext cx="2794000" cy="2565400"/>
          </a:xfrm>
          <a:prstGeom prst="rect">
            <a:avLst/>
          </a:prstGeom>
        </p:spPr>
      </p:pic>
      <p:pic>
        <p:nvPicPr>
          <p:cNvPr id="4" name="Immagine 3"/>
          <p:cNvPicPr>
            <a:picLocks noChangeAspect="1"/>
          </p:cNvPicPr>
          <p:nvPr/>
        </p:nvPicPr>
        <p:blipFill>
          <a:blip r:embed="rId3"/>
          <a:stretch>
            <a:fillRect/>
          </a:stretch>
        </p:blipFill>
        <p:spPr>
          <a:xfrm>
            <a:off x="5651909" y="2556132"/>
            <a:ext cx="2540000" cy="3175000"/>
          </a:xfrm>
          <a:prstGeom prst="rect">
            <a:avLst/>
          </a:prstGeom>
        </p:spPr>
      </p:pic>
      <p:sp>
        <p:nvSpPr>
          <p:cNvPr id="5" name="CasellaDiTesto 4"/>
          <p:cNvSpPr txBox="1"/>
          <p:nvPr/>
        </p:nvSpPr>
        <p:spPr>
          <a:xfrm>
            <a:off x="1632155" y="5361800"/>
            <a:ext cx="1632155" cy="369332"/>
          </a:xfrm>
          <a:prstGeom prst="rect">
            <a:avLst/>
          </a:prstGeom>
          <a:noFill/>
        </p:spPr>
        <p:txBody>
          <a:bodyPr wrap="square" rtlCol="0">
            <a:spAutoFit/>
          </a:bodyPr>
          <a:lstStyle/>
          <a:p>
            <a:r>
              <a:rPr lang="it-IT" dirty="0"/>
              <a:t>Craig Mello</a:t>
            </a:r>
          </a:p>
        </p:txBody>
      </p:sp>
      <p:sp>
        <p:nvSpPr>
          <p:cNvPr id="6" name="CasellaDiTesto 5"/>
          <p:cNvSpPr txBox="1"/>
          <p:nvPr/>
        </p:nvSpPr>
        <p:spPr>
          <a:xfrm>
            <a:off x="6361472" y="5806865"/>
            <a:ext cx="1632155" cy="369332"/>
          </a:xfrm>
          <a:prstGeom prst="rect">
            <a:avLst/>
          </a:prstGeom>
          <a:noFill/>
        </p:spPr>
        <p:txBody>
          <a:bodyPr wrap="square" rtlCol="0">
            <a:spAutoFit/>
          </a:bodyPr>
          <a:lstStyle/>
          <a:p>
            <a:r>
              <a:rPr lang="it-IT" dirty="0"/>
              <a:t>Andrew </a:t>
            </a:r>
            <a:r>
              <a:rPr lang="it-IT" dirty="0" err="1"/>
              <a:t>Fire</a:t>
            </a:r>
            <a:endParaRPr lang="it-IT" dirty="0"/>
          </a:p>
        </p:txBody>
      </p:sp>
    </p:spTree>
    <p:extLst>
      <p:ext uri="{BB962C8B-B14F-4D97-AF65-F5344CB8AC3E}">
        <p14:creationId xmlns:p14="http://schemas.microsoft.com/office/powerpoint/2010/main" val="124254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97150" y="19050"/>
            <a:ext cx="3949700" cy="6819900"/>
          </a:xfrm>
          <a:prstGeom prst="rect">
            <a:avLst/>
          </a:prstGeom>
        </p:spPr>
      </p:pic>
    </p:spTree>
    <p:extLst>
      <p:ext uri="{BB962C8B-B14F-4D97-AF65-F5344CB8AC3E}">
        <p14:creationId xmlns:p14="http://schemas.microsoft.com/office/powerpoint/2010/main" val="27380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3795488" cy="4334246"/>
          </a:xfrm>
        </p:spPr>
        <p:txBody>
          <a:bodyPr>
            <a:normAutofit/>
          </a:bodyPr>
          <a:lstStyle/>
          <a:p>
            <a:pPr algn="l"/>
            <a:r>
              <a:rPr lang="it-IT" sz="2400" dirty="0" err="1">
                <a:solidFill>
                  <a:srgbClr val="FF0000"/>
                </a:solidFill>
              </a:rPr>
              <a:t>microRNA</a:t>
            </a:r>
            <a:r>
              <a:rPr lang="it-IT" sz="2400" dirty="0">
                <a:solidFill>
                  <a:srgbClr val="FF0000"/>
                </a:solidFill>
              </a:rPr>
              <a:t> (</a:t>
            </a:r>
            <a:r>
              <a:rPr lang="it-IT" sz="2400" dirty="0" err="1">
                <a:solidFill>
                  <a:srgbClr val="FF0000"/>
                </a:solidFill>
              </a:rPr>
              <a:t>miRNA</a:t>
            </a:r>
            <a:r>
              <a:rPr lang="it-IT" sz="2400" dirty="0">
                <a:solidFill>
                  <a:srgbClr val="FF0000"/>
                </a:solidFill>
              </a:rPr>
              <a:t>):</a:t>
            </a:r>
            <a:br>
              <a:rPr lang="it-IT" sz="2400" dirty="0">
                <a:solidFill>
                  <a:srgbClr val="FF0000"/>
                </a:solidFill>
              </a:rPr>
            </a:br>
            <a:r>
              <a:rPr lang="it-IT" sz="1800" dirty="0">
                <a:solidFill>
                  <a:srgbClr val="000000"/>
                </a:solidFill>
              </a:rPr>
              <a:t>si formano da precursori di lunghezza maggiore e sono in grado di legarsi a sequenze complementari su </a:t>
            </a:r>
            <a:r>
              <a:rPr lang="it-IT" sz="1800" dirty="0" err="1">
                <a:solidFill>
                  <a:srgbClr val="000000"/>
                </a:solidFill>
              </a:rPr>
              <a:t>mRNA</a:t>
            </a:r>
            <a:r>
              <a:rPr lang="it-IT" sz="1800" dirty="0">
                <a:solidFill>
                  <a:srgbClr val="000000"/>
                </a:solidFill>
              </a:rPr>
              <a:t>, bloccandone la traduzione o favorendo la loro degradazione</a:t>
            </a:r>
            <a:endParaRPr lang="it-IT" sz="2400" dirty="0">
              <a:solidFill>
                <a:srgbClr val="000000"/>
              </a:solidFill>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5606" y="0"/>
            <a:ext cx="3167235" cy="6858000"/>
          </a:xfrm>
          <a:prstGeom prst="rect">
            <a:avLst/>
          </a:prstGeom>
        </p:spPr>
      </p:pic>
    </p:spTree>
    <p:extLst>
      <p:ext uri="{BB962C8B-B14F-4D97-AF65-F5344CB8AC3E}">
        <p14:creationId xmlns:p14="http://schemas.microsoft.com/office/powerpoint/2010/main" val="3626060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701331-0F6D-4128-82E8-F76B5B1BD7A3}"/>
              </a:ext>
            </a:extLst>
          </p:cNvPr>
          <p:cNvSpPr>
            <a:spLocks noGrp="1"/>
          </p:cNvSpPr>
          <p:nvPr>
            <p:ph type="title"/>
          </p:nvPr>
        </p:nvSpPr>
        <p:spPr>
          <a:xfrm>
            <a:off x="628649" y="291090"/>
            <a:ext cx="7886699" cy="932688"/>
          </a:xfrm>
        </p:spPr>
        <p:txBody>
          <a:bodyPr vert="horz" lIns="91440" tIns="45720" rIns="91440" bIns="45720" rtlCol="0" anchor="b">
            <a:normAutofit/>
          </a:bodyPr>
          <a:lstStyle/>
          <a:p>
            <a:pPr algn="l" defTabSz="914400">
              <a:lnSpc>
                <a:spcPct val="90000"/>
              </a:lnSpc>
            </a:pPr>
            <a:endParaRPr lang="en-US" sz="4700" kern="1200">
              <a:solidFill>
                <a:schemeClr val="tx1"/>
              </a:solidFill>
              <a:latin typeface="+mj-lt"/>
              <a:ea typeface="+mj-ea"/>
              <a:cs typeface="+mj-cs"/>
            </a:endParaRPr>
          </a:p>
        </p:txBody>
      </p:sp>
      <p:pic>
        <p:nvPicPr>
          <p:cNvPr id="3" name="Immagine 2">
            <a:extLst>
              <a:ext uri="{FF2B5EF4-FFF2-40B4-BE49-F238E27FC236}">
                <a16:creationId xmlns:a16="http://schemas.microsoft.com/office/drawing/2014/main" xmlns="" id="{EE9F4070-02E0-464C-A212-A7D06BB1249B}"/>
              </a:ext>
            </a:extLst>
          </p:cNvPr>
          <p:cNvPicPr/>
          <p:nvPr/>
        </p:nvPicPr>
        <p:blipFill>
          <a:blip r:embed="rId2">
            <a:extLst>
              <a:ext uri="{28A0092B-C50C-407E-A947-70E740481C1C}">
                <a14:useLocalDpi xmlns:a14="http://schemas.microsoft.com/office/drawing/2010/main" val="0"/>
              </a:ext>
            </a:extLst>
          </a:blip>
          <a:stretch>
            <a:fillRect/>
          </a:stretch>
        </p:blipFill>
        <p:spPr>
          <a:xfrm>
            <a:off x="185591" y="1381160"/>
            <a:ext cx="9071531" cy="4322055"/>
          </a:xfrm>
          <a:prstGeom prst="rect">
            <a:avLst/>
          </a:prstGeom>
        </p:spPr>
      </p:pic>
    </p:spTree>
    <p:extLst>
      <p:ext uri="{BB962C8B-B14F-4D97-AF65-F5344CB8AC3E}">
        <p14:creationId xmlns:p14="http://schemas.microsoft.com/office/powerpoint/2010/main" val="160861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 name="Immagine 2" descr="meccanismo azione miRNA.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2558" y="342632"/>
            <a:ext cx="4405298" cy="6030423"/>
          </a:xfrm>
          <a:prstGeom prst="rect">
            <a:avLst/>
          </a:prstGeom>
        </p:spPr>
      </p:pic>
    </p:spTree>
    <p:extLst>
      <p:ext uri="{BB962C8B-B14F-4D97-AF65-F5344CB8AC3E}">
        <p14:creationId xmlns:p14="http://schemas.microsoft.com/office/powerpoint/2010/main" val="2502348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823085"/>
            <a:ext cx="8229600" cy="3574117"/>
          </a:xfrm>
        </p:spPr>
        <p:txBody>
          <a:bodyPr>
            <a:normAutofit/>
          </a:bodyPr>
          <a:lstStyle/>
          <a:p>
            <a:pPr algn="l"/>
            <a:r>
              <a:rPr lang="it-IT" sz="2400" dirty="0">
                <a:solidFill>
                  <a:srgbClr val="FF0000"/>
                </a:solidFill>
              </a:rPr>
              <a:t>Piccoli RNA interferenti (</a:t>
            </a:r>
            <a:r>
              <a:rPr lang="it-IT" sz="2400" dirty="0" err="1">
                <a:solidFill>
                  <a:srgbClr val="FF0000"/>
                </a:solidFill>
              </a:rPr>
              <a:t>siRNA</a:t>
            </a:r>
            <a:r>
              <a:rPr lang="it-IT" sz="2400" dirty="0">
                <a:solidFill>
                  <a:srgbClr val="FF0000"/>
                </a:solidFill>
              </a:rPr>
              <a:t>): </a:t>
            </a:r>
            <a:r>
              <a:rPr lang="it-IT" sz="1800"/>
              <a:t/>
            </a:r>
            <a:br>
              <a:rPr lang="it-IT" sz="1800"/>
            </a:br>
            <a:r>
              <a:rPr lang="it-IT" sz="1800"/>
              <a:t/>
            </a:r>
            <a:br>
              <a:rPr lang="it-IT" sz="1800"/>
            </a:br>
            <a:r>
              <a:rPr lang="it-IT" sz="1800"/>
              <a:t>simili </a:t>
            </a:r>
            <a:r>
              <a:rPr lang="it-IT" sz="1800" dirty="0"/>
              <a:t>per dimensioni e funzioni ai </a:t>
            </a:r>
            <a:r>
              <a:rPr lang="it-IT" sz="1800" dirty="0" err="1"/>
              <a:t>miRNA</a:t>
            </a:r>
            <a:r>
              <a:rPr lang="it-IT" sz="1800" dirty="0"/>
              <a:t>. La distinzione tra i due si basa sulla natura dei loro precursori; i </a:t>
            </a:r>
            <a:r>
              <a:rPr lang="it-IT" sz="1800" dirty="0" err="1"/>
              <a:t>siRNA</a:t>
            </a:r>
            <a:r>
              <a:rPr lang="it-IT" sz="1800" dirty="0"/>
              <a:t> si generano da lunghe molecole di RNA a doppio filamento, ognuna delle quali dà luogo a numerosi </a:t>
            </a:r>
            <a:r>
              <a:rPr lang="it-IT" sz="1800" dirty="0" err="1"/>
              <a:t>siRNA</a:t>
            </a:r>
            <a:endParaRPr lang="it-IT" sz="1800" dirty="0"/>
          </a:p>
        </p:txBody>
      </p:sp>
    </p:spTree>
    <p:extLst>
      <p:ext uri="{BB962C8B-B14F-4D97-AF65-F5344CB8AC3E}">
        <p14:creationId xmlns:p14="http://schemas.microsoft.com/office/powerpoint/2010/main" val="3980206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4988534"/>
          </a:xfrm>
        </p:spPr>
        <p:txBody>
          <a:bodyPr>
            <a:normAutofit/>
          </a:bodyPr>
          <a:lstStyle/>
          <a:p>
            <a:r>
              <a:rPr lang="it-IT" sz="2400" dirty="0"/>
              <a:t>Molti dei </a:t>
            </a:r>
            <a:r>
              <a:rPr lang="it-IT" sz="2400" dirty="0" err="1"/>
              <a:t>miRNA</a:t>
            </a:r>
            <a:r>
              <a:rPr lang="it-IT" sz="2400" dirty="0"/>
              <a:t> e </a:t>
            </a:r>
            <a:r>
              <a:rPr lang="it-IT" sz="2400" dirty="0" err="1"/>
              <a:t>siRNA</a:t>
            </a:r>
            <a:r>
              <a:rPr lang="it-IT" sz="2400" dirty="0"/>
              <a:t> esplicano ruoli importanti nello sviluppo embrionale, l’esempio probabilmente più rilevante di regolazione dell’espressione genica.</a:t>
            </a:r>
          </a:p>
        </p:txBody>
      </p:sp>
    </p:spTree>
    <p:extLst>
      <p:ext uri="{BB962C8B-B14F-4D97-AF65-F5344CB8AC3E}">
        <p14:creationId xmlns:p14="http://schemas.microsoft.com/office/powerpoint/2010/main" val="338279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274638"/>
            <a:ext cx="9144001" cy="1143000"/>
          </a:xfrm>
        </p:spPr>
        <p:txBody>
          <a:bodyPr>
            <a:normAutofit/>
          </a:bodyPr>
          <a:lstStyle/>
          <a:p>
            <a:r>
              <a:rPr lang="it-IT" sz="3600" dirty="0"/>
              <a:t>PRINCIPALI STADI DI REGOLAZIONE</a:t>
            </a:r>
          </a:p>
        </p:txBody>
      </p:sp>
      <p:sp>
        <p:nvSpPr>
          <p:cNvPr id="3" name="Segnaposto contenuto 2"/>
          <p:cNvSpPr>
            <a:spLocks noGrp="1"/>
          </p:cNvSpPr>
          <p:nvPr>
            <p:ph idx="1"/>
          </p:nvPr>
        </p:nvSpPr>
        <p:spPr>
          <a:xfrm>
            <a:off x="105836" y="1600200"/>
            <a:ext cx="8967206" cy="4525963"/>
          </a:xfrm>
        </p:spPr>
        <p:txBody>
          <a:bodyPr>
            <a:normAutofit/>
          </a:bodyPr>
          <a:lstStyle/>
          <a:p>
            <a:pPr marL="0" indent="0">
              <a:buNone/>
            </a:pPr>
            <a:r>
              <a:rPr lang="it-IT" sz="2000" dirty="0">
                <a:solidFill>
                  <a:srgbClr val="008000"/>
                </a:solidFill>
              </a:rPr>
              <a:t>1.	REGOLAZIONE DELLA STRUTTURA DELLA CROMATINA </a:t>
            </a:r>
          </a:p>
          <a:p>
            <a:pPr marL="0" indent="0">
              <a:buNone/>
            </a:pPr>
            <a:endParaRPr lang="it-IT" sz="2000" dirty="0"/>
          </a:p>
          <a:p>
            <a:pPr marL="0" indent="0">
              <a:buNone/>
            </a:pPr>
            <a:r>
              <a:rPr lang="it-IT" sz="2000" dirty="0">
                <a:solidFill>
                  <a:srgbClr val="008000"/>
                </a:solidFill>
              </a:rPr>
              <a:t>2. 	REGOLAZIONE DELL’INIZIO DELLA TRASCRIZIONE</a:t>
            </a:r>
          </a:p>
          <a:p>
            <a:pPr marL="514350" indent="-514350">
              <a:buAutoNum type="arabicPeriod"/>
            </a:pPr>
            <a:endParaRPr lang="it-IT" sz="2000" dirty="0"/>
          </a:p>
          <a:p>
            <a:pPr marL="0" indent="0">
              <a:buNone/>
            </a:pPr>
            <a:r>
              <a:rPr lang="it-IT" sz="2000" dirty="0">
                <a:solidFill>
                  <a:srgbClr val="008000"/>
                </a:solidFill>
              </a:rPr>
              <a:t>3.	MECCANISMI DI CONTROLLO POST TRASCRIZIONALI</a:t>
            </a:r>
          </a:p>
          <a:p>
            <a:endParaRPr lang="it-IT" sz="2000" dirty="0"/>
          </a:p>
        </p:txBody>
      </p:sp>
    </p:spTree>
    <p:extLst>
      <p:ext uri="{BB962C8B-B14F-4D97-AF65-F5344CB8AC3E}">
        <p14:creationId xmlns:p14="http://schemas.microsoft.com/office/powerpoint/2010/main" val="115421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a:p>
        </p:txBody>
      </p:sp>
      <p:sp>
        <p:nvSpPr>
          <p:cNvPr id="3" name="Segnaposto contenuto 2"/>
          <p:cNvSpPr>
            <a:spLocks noGrp="1"/>
          </p:cNvSpPr>
          <p:nvPr>
            <p:ph idx="1"/>
          </p:nvPr>
        </p:nvSpPr>
        <p:spPr/>
        <p:txBody>
          <a:bodyPr/>
          <a:lstStyle/>
          <a:p>
            <a:r>
              <a:rPr lang="it-CH" dirty="0">
                <a:hlinkClick r:id="rId2"/>
              </a:rPr>
              <a:t>https://</a:t>
            </a:r>
            <a:r>
              <a:rPr lang="it-CH" dirty="0" smtClean="0">
                <a:hlinkClick r:id="rId2"/>
              </a:rPr>
              <a:t>highered.mheducation.com/sites/9834092339/student_view0/chapter16/rna_interference.html</a:t>
            </a:r>
            <a:endParaRPr lang="it-CH" dirty="0" smtClean="0"/>
          </a:p>
          <a:p>
            <a:pPr marL="0" indent="0">
              <a:buNone/>
            </a:pPr>
            <a:r>
              <a:rPr lang="it-CH" dirty="0">
                <a:hlinkClick r:id="rId3"/>
              </a:rPr>
              <a:t>https://www.youtube.com/watch?v=2pp17E4E-O8</a:t>
            </a:r>
            <a:endParaRPr lang="it-CH" dirty="0"/>
          </a:p>
          <a:p>
            <a:pPr marL="0" indent="0">
              <a:buNone/>
            </a:pPr>
            <a:endParaRPr lang="it-CH" dirty="0"/>
          </a:p>
          <a:p>
            <a:endParaRPr lang="it-CH" dirty="0"/>
          </a:p>
        </p:txBody>
      </p:sp>
    </p:spTree>
    <p:extLst>
      <p:ext uri="{BB962C8B-B14F-4D97-AF65-F5344CB8AC3E}">
        <p14:creationId xmlns:p14="http://schemas.microsoft.com/office/powerpoint/2010/main" val="526054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248544"/>
          </a:xfrm>
        </p:spPr>
        <p:txBody>
          <a:bodyPr>
            <a:normAutofit/>
          </a:bodyPr>
          <a:lstStyle/>
          <a:p>
            <a:pPr marL="285750" indent="-285750" algn="l"/>
            <a:r>
              <a:rPr lang="it-IT" sz="2000" b="1" dirty="0"/>
              <a:t>Riassumendo ……………</a:t>
            </a:r>
            <a:br>
              <a:rPr lang="it-IT" sz="2000" b="1" dirty="0"/>
            </a:br>
            <a:r>
              <a:rPr lang="it-IT" sz="1800" dirty="0"/>
              <a:t>modalità con cui può avvenire il controllo dell’espressione genica negli eucarioti:</a:t>
            </a:r>
            <a:br>
              <a:rPr lang="it-IT" sz="1800" dirty="0"/>
            </a:br>
            <a:r>
              <a:rPr lang="it-IT" sz="1800" dirty="0"/>
              <a:t/>
            </a:r>
            <a:br>
              <a:rPr lang="it-IT" sz="1800" dirty="0"/>
            </a:br>
            <a:r>
              <a:rPr lang="it-IT" sz="1800" dirty="0"/>
              <a:t>* acetilazione degli istoni </a:t>
            </a:r>
            <a:r>
              <a:rPr lang="it-IT" sz="1800" dirty="0">
                <a:sym typeface="Wingdings"/>
              </a:rPr>
              <a:t> attivazione del gene</a:t>
            </a:r>
            <a:br>
              <a:rPr lang="it-IT" sz="1800" dirty="0">
                <a:sym typeface="Wingdings"/>
              </a:rPr>
            </a:br>
            <a:r>
              <a:rPr lang="it-IT" sz="1800" dirty="0">
                <a:sym typeface="Wingdings"/>
              </a:rPr>
              <a:t>* metilazione degli istoni  </a:t>
            </a:r>
            <a:r>
              <a:rPr lang="it-IT" sz="1800" dirty="0" err="1">
                <a:sym typeface="Wingdings"/>
              </a:rPr>
              <a:t>silenziamento</a:t>
            </a:r>
            <a:r>
              <a:rPr lang="it-IT" sz="1800" dirty="0">
                <a:sym typeface="Wingdings"/>
              </a:rPr>
              <a:t/>
            </a:r>
            <a:br>
              <a:rPr lang="it-IT" sz="1800" dirty="0">
                <a:sym typeface="Wingdings"/>
              </a:rPr>
            </a:br>
            <a:r>
              <a:rPr lang="it-IT" sz="1800" dirty="0">
                <a:sym typeface="Wingdings"/>
              </a:rPr>
              <a:t>* fosforilazione degli istoni  attivazione</a:t>
            </a:r>
            <a:br>
              <a:rPr lang="it-IT" sz="1800" dirty="0">
                <a:sym typeface="Wingdings"/>
              </a:rPr>
            </a:br>
            <a:r>
              <a:rPr lang="it-IT" sz="1800" dirty="0">
                <a:sym typeface="Wingdings"/>
              </a:rPr>
              <a:t>* metilazione del DNA  </a:t>
            </a:r>
            <a:r>
              <a:rPr lang="it-IT" sz="1800" dirty="0" err="1">
                <a:sym typeface="Wingdings"/>
              </a:rPr>
              <a:t>silenziamento</a:t>
            </a:r>
            <a:r>
              <a:rPr lang="it-IT" sz="1800" dirty="0">
                <a:sym typeface="Wingdings"/>
              </a:rPr>
              <a:t/>
            </a:r>
            <a:br>
              <a:rPr lang="it-IT" sz="1800" dirty="0">
                <a:sym typeface="Wingdings"/>
              </a:rPr>
            </a:br>
            <a:r>
              <a:rPr lang="it-IT" sz="1800" dirty="0"/>
              <a:t>* fattori di trascrizione generali che legano il promotore e fattori di trascrizione  </a:t>
            </a:r>
            <a:br>
              <a:rPr lang="it-IT" sz="1800" dirty="0"/>
            </a:br>
            <a:r>
              <a:rPr lang="it-IT" sz="1800" dirty="0"/>
              <a:t>   specifici che legano gli </a:t>
            </a:r>
            <a:r>
              <a:rPr lang="it-IT" sz="1800" dirty="0" err="1"/>
              <a:t>enhancer</a:t>
            </a:r>
            <a:r>
              <a:rPr lang="it-IT" sz="1800" dirty="0"/>
              <a:t/>
            </a:r>
            <a:br>
              <a:rPr lang="it-IT" sz="1800" dirty="0"/>
            </a:br>
            <a:r>
              <a:rPr lang="it-IT" sz="1800" dirty="0"/>
              <a:t>* maturazione dell’</a:t>
            </a:r>
            <a:r>
              <a:rPr lang="it-IT" sz="1800" dirty="0" err="1"/>
              <a:t>mRNA</a:t>
            </a:r>
            <a:r>
              <a:rPr lang="it-IT" sz="1800" dirty="0"/>
              <a:t> (</a:t>
            </a:r>
            <a:r>
              <a:rPr lang="it-IT" sz="1800" dirty="0" err="1"/>
              <a:t>splicing</a:t>
            </a:r>
            <a:r>
              <a:rPr lang="it-IT" sz="1800" dirty="0"/>
              <a:t> alternativo)</a:t>
            </a:r>
            <a:br>
              <a:rPr lang="it-IT" sz="1800" dirty="0"/>
            </a:br>
            <a:r>
              <a:rPr lang="it-IT" sz="1800" dirty="0"/>
              <a:t>* degradazione dell’</a:t>
            </a:r>
            <a:r>
              <a:rPr lang="it-IT" sz="1800" dirty="0" err="1"/>
              <a:t>mRNA</a:t>
            </a:r>
            <a:r>
              <a:rPr lang="it-IT" sz="1800" dirty="0"/>
              <a:t> </a:t>
            </a:r>
            <a:br>
              <a:rPr lang="it-IT" sz="1800" dirty="0"/>
            </a:br>
            <a:r>
              <a:rPr lang="it-IT" sz="1800" dirty="0"/>
              <a:t>* controllo dell’inizio della traduzione (mascheramento della sequenza 5’ UTR)</a:t>
            </a:r>
            <a:br>
              <a:rPr lang="it-IT" sz="1800" dirty="0"/>
            </a:br>
            <a:r>
              <a:rPr lang="it-IT" sz="1800" dirty="0"/>
              <a:t>* </a:t>
            </a:r>
            <a:r>
              <a:rPr lang="it-IT" sz="1800" dirty="0" err="1"/>
              <a:t>miRNA</a:t>
            </a:r>
            <a:r>
              <a:rPr lang="it-IT" sz="1800" dirty="0"/>
              <a:t> e </a:t>
            </a:r>
            <a:r>
              <a:rPr lang="it-IT" sz="1800" dirty="0" err="1"/>
              <a:t>siRNA</a:t>
            </a:r>
            <a:r>
              <a:rPr lang="it-IT" sz="1800" dirty="0"/>
              <a:t/>
            </a:r>
            <a:br>
              <a:rPr lang="it-IT" sz="1800" dirty="0"/>
            </a:br>
            <a:r>
              <a:rPr lang="it-IT" sz="1800" dirty="0"/>
              <a:t>* maturazione e degradazione delle proteine prodotte</a:t>
            </a: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891448" cy="1343891"/>
          </a:xfrm>
          <a:prstGeom prst="rect">
            <a:avLst/>
          </a:prstGeom>
        </p:spPr>
      </p:pic>
    </p:spTree>
    <p:extLst>
      <p:ext uri="{BB962C8B-B14F-4D97-AF65-F5344CB8AC3E}">
        <p14:creationId xmlns:p14="http://schemas.microsoft.com/office/powerpoint/2010/main" val="351378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CH" b="1" dirty="0"/>
              <a:t>1. REGOLAZIONE DELLA STRUTTURA DELLA CROMATINA</a:t>
            </a:r>
          </a:p>
        </p:txBody>
      </p:sp>
      <p:sp>
        <p:nvSpPr>
          <p:cNvPr id="3" name="Segnaposto contenuto 2"/>
          <p:cNvSpPr>
            <a:spLocks noGrp="1"/>
          </p:cNvSpPr>
          <p:nvPr>
            <p:ph idx="1"/>
          </p:nvPr>
        </p:nvSpPr>
        <p:spPr/>
        <p:txBody>
          <a:bodyPr/>
          <a:lstStyle/>
          <a:p>
            <a:endParaRPr lang="it-CH"/>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37882"/>
            <a:ext cx="8229600" cy="4525963"/>
          </a:xfrm>
        </p:spPr>
        <p:txBody>
          <a:bodyPr/>
          <a:lstStyle/>
          <a:p>
            <a:pPr marL="0" indent="0">
              <a:buNone/>
            </a:pPr>
            <a:r>
              <a:rPr lang="it-CH" dirty="0"/>
              <a:t>LA CROMATINA</a:t>
            </a:r>
          </a:p>
          <a:p>
            <a:pPr>
              <a:buNone/>
            </a:pPr>
            <a:endParaRPr lang="it-CH" dirty="0"/>
          </a:p>
          <a:p>
            <a:pPr lvl="1"/>
            <a:r>
              <a:rPr lang="it-CH" dirty="0"/>
              <a:t>Cos’è</a:t>
            </a:r>
          </a:p>
          <a:p>
            <a:pPr lvl="1"/>
            <a:r>
              <a:rPr lang="it-CH" dirty="0"/>
              <a:t>Livelli di compattazione</a:t>
            </a:r>
          </a:p>
          <a:p>
            <a:pPr lvl="1"/>
            <a:r>
              <a:rPr lang="it-CH" dirty="0" err="1"/>
              <a:t>Eucromatina</a:t>
            </a:r>
            <a:r>
              <a:rPr lang="it-CH" dirty="0"/>
              <a:t>, </a:t>
            </a:r>
            <a:r>
              <a:rPr lang="it-CH" dirty="0" err="1"/>
              <a:t>eterocromatina</a:t>
            </a:r>
            <a:endParaRPr lang="it-CH"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CH" dirty="0"/>
          </a:p>
        </p:txBody>
      </p:sp>
      <p:sp>
        <p:nvSpPr>
          <p:cNvPr id="3" name="Segnaposto contenuto 2"/>
          <p:cNvSpPr>
            <a:spLocks noGrp="1"/>
          </p:cNvSpPr>
          <p:nvPr>
            <p:ph idx="1"/>
          </p:nvPr>
        </p:nvSpPr>
        <p:spPr/>
        <p:txBody>
          <a:bodyPr/>
          <a:lstStyle/>
          <a:p>
            <a:endParaRPr lang="it-CH"/>
          </a:p>
        </p:txBody>
      </p:sp>
      <p:pic>
        <p:nvPicPr>
          <p:cNvPr id="4" name="Picture 2" descr="ciclo1"/>
          <p:cNvPicPr>
            <a:picLocks noChangeAspect="1" noChangeArrowheads="1"/>
          </p:cNvPicPr>
          <p:nvPr/>
        </p:nvPicPr>
        <p:blipFill>
          <a:blip r:embed="rId2"/>
          <a:srcRect/>
          <a:stretch>
            <a:fillRect/>
          </a:stretch>
        </p:blipFill>
        <p:spPr bwMode="auto">
          <a:xfrm>
            <a:off x="1600200" y="457200"/>
            <a:ext cx="6172200" cy="6080125"/>
          </a:xfrm>
          <a:prstGeom prst="rect">
            <a:avLst/>
          </a:prstGeom>
          <a:noFill/>
          <a:ln w="9525">
            <a:noFill/>
            <a:miter lim="800000"/>
            <a:headEnd/>
            <a:tailEnd/>
          </a:ln>
        </p:spPr>
      </p:pic>
    </p:spTree>
    <p:extLst>
      <p:ext uri="{BB962C8B-B14F-4D97-AF65-F5344CB8AC3E}">
        <p14:creationId xmlns:p14="http://schemas.microsoft.com/office/powerpoint/2010/main" val="35972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9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661988"/>
            <a:ext cx="6985000"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56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98500" y="622300"/>
            <a:ext cx="8902700" cy="4450080"/>
          </a:xfrm>
          <a:prstGeom prst="rect">
            <a:avLst/>
          </a:prstGeom>
        </p:spPr>
        <p:txBody>
          <a:bodyPr>
            <a:normAutofit fontScale="85000" lnSpcReduction="20000"/>
          </a:bodyPr>
          <a:lstStyle/>
          <a:p>
            <a:pPr>
              <a:buNone/>
            </a:pPr>
            <a:endParaRPr lang="it-CH" u="sng" dirty="0"/>
          </a:p>
          <a:p>
            <a:r>
              <a:rPr lang="it-CH" dirty="0"/>
              <a:t>1.la doppia elica del DNA (2 </a:t>
            </a:r>
            <a:r>
              <a:rPr lang="it-CH" dirty="0" err="1"/>
              <a:t>nm</a:t>
            </a:r>
            <a:r>
              <a:rPr lang="it-CH" dirty="0"/>
              <a:t> di diametro; visibile al ME)</a:t>
            </a:r>
          </a:p>
          <a:p>
            <a:pPr>
              <a:buNone/>
            </a:pPr>
            <a:endParaRPr lang="it-CH" dirty="0"/>
          </a:p>
          <a:p>
            <a:r>
              <a:rPr lang="it-CH" dirty="0"/>
              <a:t>2. la fibra di 10 </a:t>
            </a:r>
            <a:r>
              <a:rPr lang="it-CH" dirty="0" err="1"/>
              <a:t>nm</a:t>
            </a:r>
            <a:r>
              <a:rPr lang="it-CH" dirty="0"/>
              <a:t> o “la collana di perle” </a:t>
            </a:r>
          </a:p>
          <a:p>
            <a:endParaRPr lang="it-CH" dirty="0"/>
          </a:p>
          <a:p>
            <a:r>
              <a:rPr lang="it-CH" dirty="0"/>
              <a:t>3. la fibra di 30 </a:t>
            </a:r>
            <a:r>
              <a:rPr lang="it-CH" dirty="0" err="1"/>
              <a:t>nm</a:t>
            </a:r>
            <a:endParaRPr lang="it-CH" dirty="0"/>
          </a:p>
          <a:p>
            <a:endParaRPr lang="it-CH" dirty="0"/>
          </a:p>
          <a:p>
            <a:r>
              <a:rPr lang="it-CH" dirty="0"/>
              <a:t>4. i domini ad ansa (300 </a:t>
            </a:r>
            <a:r>
              <a:rPr lang="it-CH" dirty="0" err="1"/>
              <a:t>nm</a:t>
            </a:r>
            <a:r>
              <a:rPr lang="it-CH" dirty="0"/>
              <a:t>)</a:t>
            </a:r>
          </a:p>
          <a:p>
            <a:endParaRPr lang="it-CH" dirty="0"/>
          </a:p>
          <a:p>
            <a:r>
              <a:rPr lang="it-CH" dirty="0"/>
              <a:t>5. il cromosoma metafasico ( visibile al MO)</a:t>
            </a:r>
          </a:p>
          <a:p>
            <a:endParaRPr lang="it-CH" dirty="0"/>
          </a:p>
          <a:p>
            <a:pPr>
              <a:buNone/>
            </a:pPr>
            <a:endParaRPr lang="it-CH" dirty="0"/>
          </a:p>
        </p:txBody>
      </p:sp>
    </p:spTree>
    <p:extLst>
      <p:ext uri="{BB962C8B-B14F-4D97-AF65-F5344CB8AC3E}">
        <p14:creationId xmlns:p14="http://schemas.microsoft.com/office/powerpoint/2010/main" val="1673669955"/>
      </p:ext>
    </p:extLst>
  </p:cSld>
  <p:clrMapOvr>
    <a:masterClrMapping/>
  </p:clrMapOvr>
</p:sld>
</file>

<file path=ppt/theme/theme1.xml><?xml version="1.0" encoding="utf-8"?>
<a:theme xmlns:a="http://schemas.openxmlformats.org/drawingml/2006/main" name="Tema di Office">
  <a:themeElements>
    <a:clrScheme name="Impostazioni personalizzat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E4B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552</Words>
  <Application>Microsoft Office PowerPoint</Application>
  <PresentationFormat>Presentazione su schermo (4:3)</PresentationFormat>
  <Paragraphs>95</Paragraphs>
  <Slides>41</Slides>
  <Notes>1</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CONTROLLO DELL’ESPRESSIONE GENICA NEGLI EUCARIOTI</vt:lpstr>
      <vt:lpstr>Presentazione standard di PowerPoint</vt:lpstr>
      <vt:lpstr>STADI DELL’ESPRESSIONE GENICA CHE POSSONO ESSERE REGOLATI NEGLI EUCARIOTI</vt:lpstr>
      <vt:lpstr>PRINCIPALI STADI DI REGOLAZIONE</vt:lpstr>
      <vt:lpstr>1. REGOLAZIONE DELLA STRUTTURA DELLA CROMATINA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MODIFICHE ISTONI</vt:lpstr>
      <vt:lpstr>Presentazione standard di PowerPoint</vt:lpstr>
      <vt:lpstr>ACETILAZIONE DEGLI ISTONI  Acetilazione:  Addizione di gruppi acetili (-COCH3) alla lisina delle code istoniche, che non sono più in grado di legarsi ai nucleosomi adiacenti   la cromatina presenta così una struttura meno densa   accesso facilitato ai geni da parte delle proteine coinvolte nella trascrizione    il gene viene trascritto</vt:lpstr>
      <vt:lpstr>ALTRE MODIFICHE CHIMICHE DEGLI ISTONI  METILAZIONE aggiunta di –CH3 delle code N-terminali degli istoni può indurre la condensazione della cromatina   gene silenziato   FOSFORILAZIONE l’addizione di un gruppo fosfato  ad un amminoacido vicino ad uno metilato può determinare l’effetto contrario, cioè la decondensazione del DNA   gene trascritto</vt:lpstr>
      <vt:lpstr>METILAZIONE DEL DNA  Alcuni enzimi, diversi da quelli che metilano gli istoni, sono in grado di metilare la citosina del DNA   gene silenziato  DNA inattivo, come quello dei cromosomi X disattivati nei mammiferi, mostrano un elevato grado di metilazione del DNA    </vt:lpstr>
      <vt:lpstr>Riassumendo…..  </vt:lpstr>
      <vt:lpstr>EREDITÀ EPIGENETICA:  le modificazioni cromatiniche descritte (acetilazione/deacetilazione degli istoni, metilazione degli istoni e del DNA) non comportano variazioni della sequenza del DNA e possono essere trasmesse da una generazione all’altra. Tale eredità si definisce epigenetica. (tale eredità consente di comprendere il motivo per cui può accadere che solo uno di due gemelli monozigoti presenti una malattia genetica, come la schizofrenia)</vt:lpstr>
      <vt:lpstr>Presentazione standard di PowerPoint</vt:lpstr>
      <vt:lpstr>2. REGOLAZIONE DELL’INIZIO DELLA TRASCRIZIONE</vt:lpstr>
      <vt:lpstr>UN GENE EUCARIOTA</vt:lpstr>
      <vt:lpstr>ELEMENTI DI CONTROLLO</vt:lpstr>
      <vt:lpstr>FATTORI DI TRASCRIZIONE</vt:lpstr>
      <vt:lpstr>Presentazione standard di PowerPoint</vt:lpstr>
      <vt:lpstr>Presentazione standard di PowerPoint</vt:lpstr>
      <vt:lpstr>TRASCRIZIONE DI SPECIFICI GENI IN SPECIFICI TIPI DI CELLULE Nonostante gli intensificatori dei due geni condividano un elemento di controllo (in grigio), ognuno di essi è caratterizzato da una combinazione unica di tali elementi</vt:lpstr>
      <vt:lpstr>3. REGOLAZIONE POST-TRASCRIZIONALE</vt:lpstr>
      <vt:lpstr>REGOLAZIONE POST TRASCRIZIONALE</vt:lpstr>
      <vt:lpstr>La frequenza di splicing alternativo aumenta nelle specie della tabella. Il numero di geni dell’uomo è poco più elevato che nella pianta, ma lo splicing alternativo è molto più frequente  questo può spiegare, almeno in parte, l’aumento di complessità biologica dell’uomo rispetto alle altre specie.</vt:lpstr>
      <vt:lpstr>Presentazione standard di PowerPoint</vt:lpstr>
      <vt:lpstr>Presentazione standard di PowerPoint</vt:lpstr>
      <vt:lpstr>RUOLO DEGLI RNA NON CODIFICANTI (PICCOLI RNA) Premio Nobel per la medicina nel 2006 a ricercatori americani impegnati nello studio dei piccoli RNA</vt:lpstr>
      <vt:lpstr>Presentazione standard di PowerPoint</vt:lpstr>
      <vt:lpstr>microRNA (miRNA): si formano da precursori di lunghezza maggiore e sono in grado di legarsi a sequenze complementari su mRNA, bloccandone la traduzione o favorendo la loro degradazione</vt:lpstr>
      <vt:lpstr>Presentazione standard di PowerPoint</vt:lpstr>
      <vt:lpstr>Presentazione standard di PowerPoint</vt:lpstr>
      <vt:lpstr>Piccoli RNA interferenti (siRNA):   simili per dimensioni e funzioni ai miRNA. La distinzione tra i due si basa sulla natura dei loro precursori; i siRNA si generano da lunghe molecole di RNA a doppio filamento, ognuna delle quali dà luogo a numerosi siRNA</vt:lpstr>
      <vt:lpstr>Molti dei miRNA e siRNA esplicano ruoli importanti nello sviluppo embrionale, l’esempio probabilmente più rilevante di regolazione dell’espressione genica.</vt:lpstr>
      <vt:lpstr>Presentazione standard di PowerPoint</vt:lpstr>
      <vt:lpstr>Riassumendo …………… modalità con cui può avvenire il controllo dell’espressione genica negli eucarioti:  * acetilazione degli istoni  attivazione del gene * metilazione degli istoni  silenziamento * fosforilazione degli istoni  attivazione * metilazione del DNA  silenziamento * fattori di trascrizione generali che legano il promotore e fattori di trascrizione      specifici che legano gli enhancer * maturazione dell’mRNA (splicing alternativo) * degradazione dell’mRNA  * controllo dell’inizio della traduzione (mascheramento della sequenza 5’ UTR) * miRNA e siRNA * maturazione e degradazione delle proteine prodotte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CONTROLLO DELL’ESPRESSIONE GENICA NEGLI EUCARIOTI</dc:title>
  <dc:creator>Marco Briccola</dc:creator>
  <cp:lastModifiedBy>Vania Dellachiesa</cp:lastModifiedBy>
  <cp:revision>4</cp:revision>
  <dcterms:created xsi:type="dcterms:W3CDTF">2020-01-10T08:34:34Z</dcterms:created>
  <dcterms:modified xsi:type="dcterms:W3CDTF">2020-02-19T07:05:52Z</dcterms:modified>
</cp:coreProperties>
</file>