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347" r:id="rId2"/>
    <p:sldId id="290" r:id="rId3"/>
    <p:sldId id="291" r:id="rId4"/>
    <p:sldId id="292" r:id="rId5"/>
    <p:sldId id="293" r:id="rId6"/>
    <p:sldId id="418" r:id="rId7"/>
    <p:sldId id="433" r:id="rId8"/>
    <p:sldId id="436" r:id="rId9"/>
    <p:sldId id="348" r:id="rId10"/>
    <p:sldId id="350" r:id="rId11"/>
    <p:sldId id="351" r:id="rId12"/>
    <p:sldId id="335" r:id="rId13"/>
    <p:sldId id="416" r:id="rId14"/>
    <p:sldId id="417" r:id="rId15"/>
    <p:sldId id="341" r:id="rId16"/>
    <p:sldId id="419" r:id="rId17"/>
    <p:sldId id="428" r:id="rId18"/>
    <p:sldId id="434" r:id="rId19"/>
    <p:sldId id="424" r:id="rId20"/>
    <p:sldId id="420" r:id="rId21"/>
    <p:sldId id="308" r:id="rId22"/>
    <p:sldId id="318" r:id="rId23"/>
    <p:sldId id="319" r:id="rId24"/>
    <p:sldId id="425" r:id="rId25"/>
    <p:sldId id="426" r:id="rId26"/>
    <p:sldId id="430" r:id="rId27"/>
    <p:sldId id="270" r:id="rId28"/>
    <p:sldId id="343" r:id="rId29"/>
    <p:sldId id="414" r:id="rId30"/>
    <p:sldId id="437" r:id="rId31"/>
    <p:sldId id="274" r:id="rId32"/>
    <p:sldId id="344" r:id="rId33"/>
    <p:sldId id="438" r:id="rId34"/>
    <p:sldId id="345" r:id="rId35"/>
    <p:sldId id="323" r:id="rId36"/>
    <p:sldId id="311" r:id="rId37"/>
    <p:sldId id="312" r:id="rId38"/>
    <p:sldId id="324" r:id="rId39"/>
    <p:sldId id="313" r:id="rId40"/>
    <p:sldId id="328" r:id="rId41"/>
    <p:sldId id="439" r:id="rId42"/>
    <p:sldId id="440" r:id="rId43"/>
    <p:sldId id="441" r:id="rId44"/>
    <p:sldId id="300" r:id="rId45"/>
    <p:sldId id="320" r:id="rId46"/>
    <p:sldId id="442" r:id="rId47"/>
    <p:sldId id="415" r:id="rId48"/>
    <p:sldId id="432" r:id="rId49"/>
    <p:sldId id="445" r:id="rId50"/>
    <p:sldId id="327" r:id="rId51"/>
    <p:sldId id="314" r:id="rId52"/>
    <p:sldId id="315" r:id="rId53"/>
    <p:sldId id="330" r:id="rId54"/>
    <p:sldId id="338" r:id="rId55"/>
    <p:sldId id="447" r:id="rId56"/>
    <p:sldId id="329" r:id="rId57"/>
    <p:sldId id="448" r:id="rId58"/>
    <p:sldId id="449" r:id="rId59"/>
    <p:sldId id="446" r:id="rId60"/>
    <p:sldId id="451" r:id="rId61"/>
    <p:sldId id="450" r:id="rId62"/>
    <p:sldId id="263" r:id="rId63"/>
    <p:sldId id="264" r:id="rId64"/>
    <p:sldId id="281" r:id="rId65"/>
    <p:sldId id="265" r:id="rId66"/>
    <p:sldId id="266" r:id="rId67"/>
    <p:sldId id="282" r:id="rId68"/>
    <p:sldId id="283" r:id="rId69"/>
    <p:sldId id="284" r:id="rId70"/>
    <p:sldId id="333" r:id="rId71"/>
    <p:sldId id="334" r:id="rId72"/>
    <p:sldId id="298" r:id="rId73"/>
    <p:sldId id="287" r:id="rId74"/>
    <p:sldId id="286" r:id="rId75"/>
    <p:sldId id="453" r:id="rId76"/>
    <p:sldId id="301" r:id="rId7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94660"/>
  </p:normalViewPr>
  <p:slideViewPr>
    <p:cSldViewPr snapToGrid="0" snapToObjects="1">
      <p:cViewPr varScale="1">
        <p:scale>
          <a:sx n="69" d="100"/>
          <a:sy n="69" d="100"/>
        </p:scale>
        <p:origin x="-52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57E13B-DEA7-424A-B412-5B5F8DD956BB}" type="datetimeFigureOut">
              <a:rPr lang="it-IT" smtClean="0"/>
              <a:t>25/11/2019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E7C954-C508-7547-9089-DD47E7694B2A}" type="slidenum">
              <a:rPr lang="it-IT" smtClean="0"/>
              <a:t>‹N›</a:t>
            </a:fld>
            <a:endParaRPr lang="it-IT"/>
          </a:p>
        </p:txBody>
      </p:sp>
    </p:spTree>
    <p:extLst>
      <p:ext uri="{BB962C8B-B14F-4D97-AF65-F5344CB8AC3E}">
        <p14:creationId xmlns:p14="http://schemas.microsoft.com/office/powerpoint/2010/main" val="21336054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ABEE11-9B1E-DF42-83AF-DAE4537BDCE6}" type="slidenum">
              <a:rPr lang="it-IT"/>
              <a:pPr>
                <a:defRPr/>
              </a:pPr>
              <a:t>9</a:t>
            </a:fld>
            <a:endParaRPr lang="it-IT"/>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p:txBody>
          <a:bodyPr/>
          <a:lstStyle/>
          <a:p>
            <a:pPr>
              <a:defRPr/>
            </a:pPr>
            <a:endParaRPr lang="it-IT">
              <a:cs typeface="+mn-cs"/>
            </a:endParaRPr>
          </a:p>
        </p:txBody>
      </p:sp>
    </p:spTree>
    <p:extLst>
      <p:ext uri="{BB962C8B-B14F-4D97-AF65-F5344CB8AC3E}">
        <p14:creationId xmlns:p14="http://schemas.microsoft.com/office/powerpoint/2010/main" val="2731583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CH" dirty="0"/>
              <a:t>Sia trascrizione che traduzione possono verificarsi con efficienza diversa</a:t>
            </a:r>
          </a:p>
          <a:p>
            <a:r>
              <a:rPr lang="it-CH" dirty="0"/>
              <a:t>Quantità di proteina prodotta da un gene può essere di volta in volta molto diversa</a:t>
            </a:r>
          </a:p>
        </p:txBody>
      </p:sp>
      <p:sp>
        <p:nvSpPr>
          <p:cNvPr id="4" name="Segnaposto numero diapositiva 3"/>
          <p:cNvSpPr>
            <a:spLocks noGrp="1"/>
          </p:cNvSpPr>
          <p:nvPr>
            <p:ph type="sldNum" sz="quarter" idx="5"/>
          </p:nvPr>
        </p:nvSpPr>
        <p:spPr/>
        <p:txBody>
          <a:bodyPr/>
          <a:lstStyle/>
          <a:p>
            <a:fld id="{46E7C954-C508-7547-9089-DD47E7694B2A}" type="slidenum">
              <a:rPr lang="it-IT" smtClean="0"/>
              <a:t>10</a:t>
            </a:fld>
            <a:endParaRPr lang="it-IT"/>
          </a:p>
        </p:txBody>
      </p:sp>
    </p:spTree>
    <p:extLst>
      <p:ext uri="{BB962C8B-B14F-4D97-AF65-F5344CB8AC3E}">
        <p14:creationId xmlns:p14="http://schemas.microsoft.com/office/powerpoint/2010/main" val="1334708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CH" dirty="0"/>
              <a:t>Un gene può anche non  essere mai trascritto in alcune cellule o esserlo solo in certe occasioni</a:t>
            </a:r>
          </a:p>
          <a:p>
            <a:r>
              <a:rPr lang="it-CH" dirty="0"/>
              <a:t>Cellule dello stesso organismo possono essere quindi molto diverse malgrado stesso DNA</a:t>
            </a:r>
          </a:p>
        </p:txBody>
      </p:sp>
      <p:sp>
        <p:nvSpPr>
          <p:cNvPr id="4" name="Segnaposto numero diapositiva 3"/>
          <p:cNvSpPr>
            <a:spLocks noGrp="1"/>
          </p:cNvSpPr>
          <p:nvPr>
            <p:ph type="sldNum" sz="quarter" idx="5"/>
          </p:nvPr>
        </p:nvSpPr>
        <p:spPr/>
        <p:txBody>
          <a:bodyPr/>
          <a:lstStyle/>
          <a:p>
            <a:fld id="{46E7C954-C508-7547-9089-DD47E7694B2A}" type="slidenum">
              <a:rPr lang="it-IT" smtClean="0"/>
              <a:t>11</a:t>
            </a:fld>
            <a:endParaRPr lang="it-IT"/>
          </a:p>
        </p:txBody>
      </p:sp>
    </p:spTree>
    <p:extLst>
      <p:ext uri="{BB962C8B-B14F-4D97-AF65-F5344CB8AC3E}">
        <p14:creationId xmlns:p14="http://schemas.microsoft.com/office/powerpoint/2010/main" val="2622239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CH" dirty="0"/>
              <a:t>Ingredienti?</a:t>
            </a:r>
          </a:p>
          <a:p>
            <a:r>
              <a:rPr lang="it-CH" dirty="0"/>
              <a:t>Direzione?</a:t>
            </a:r>
          </a:p>
        </p:txBody>
      </p:sp>
      <p:sp>
        <p:nvSpPr>
          <p:cNvPr id="4" name="Segnaposto numero diapositiva 3"/>
          <p:cNvSpPr>
            <a:spLocks noGrp="1"/>
          </p:cNvSpPr>
          <p:nvPr>
            <p:ph type="sldNum" sz="quarter" idx="5"/>
          </p:nvPr>
        </p:nvSpPr>
        <p:spPr/>
        <p:txBody>
          <a:bodyPr/>
          <a:lstStyle/>
          <a:p>
            <a:fld id="{46E7C954-C508-7547-9089-DD47E7694B2A}" type="slidenum">
              <a:rPr lang="it-IT" smtClean="0"/>
              <a:t>13</a:t>
            </a:fld>
            <a:endParaRPr lang="it-IT"/>
          </a:p>
        </p:txBody>
      </p:sp>
    </p:spTree>
    <p:extLst>
      <p:ext uri="{BB962C8B-B14F-4D97-AF65-F5344CB8AC3E}">
        <p14:creationId xmlns:p14="http://schemas.microsoft.com/office/powerpoint/2010/main" val="1516082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8"/>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86DE03B6-AD7D-4C87-A9D6-B35EE385B241}" type="slidenum">
              <a:rPr lang="en-GB" altLang="it-CH" smtClean="0">
                <a:latin typeface="Arial" panose="020B0604020202020204" pitchFamily="34" charset="0"/>
              </a:rPr>
              <a:pPr>
                <a:spcBef>
                  <a:spcPct val="0"/>
                </a:spcBef>
                <a:buFont typeface="Arial" panose="020B0604020202020204" pitchFamily="34" charset="0"/>
                <a:buNone/>
              </a:pPr>
              <a:t>18</a:t>
            </a:fld>
            <a:endParaRPr lang="en-GB" altLang="it-CH">
              <a:latin typeface="Arial" panose="020B0604020202020204" pitchFamily="34" charset="0"/>
            </a:endParaRPr>
          </a:p>
        </p:txBody>
      </p:sp>
      <p:sp>
        <p:nvSpPr>
          <p:cNvPr id="1638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54000"/>
              </a:lnSpc>
              <a:spcBef>
                <a:spcPct val="0"/>
              </a:spcBef>
              <a:buFont typeface="Arial" panose="020B0604020202020204" pitchFamily="34" charset="0"/>
              <a:buNone/>
            </a:pPr>
            <a:endParaRPr lang="it-CH" altLang="it-CH" sz="1800">
              <a:solidFill>
                <a:schemeClr val="bg1"/>
              </a:solidFill>
              <a:latin typeface="Arial" panose="020B0604020202020204" pitchFamily="34" charset="0"/>
            </a:endParaRPr>
          </a:p>
        </p:txBody>
      </p:sp>
      <p:sp>
        <p:nvSpPr>
          <p:cNvPr id="16388" name="Rectangle 2"/>
          <p:cNvSpPr>
            <a:spLocks noGrp="1" noChangeArrowheads="1"/>
          </p:cNvSpPr>
          <p:nvPr>
            <p:ph type="body"/>
          </p:nvPr>
        </p:nvSpPr>
        <p:spPr>
          <a:xfrm>
            <a:off x="685800" y="4343400"/>
            <a:ext cx="5468938" cy="409733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CH"/>
          </a:p>
        </p:txBody>
      </p:sp>
    </p:spTree>
    <p:extLst>
      <p:ext uri="{BB962C8B-B14F-4D97-AF65-F5344CB8AC3E}">
        <p14:creationId xmlns:p14="http://schemas.microsoft.com/office/powerpoint/2010/main" val="58627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a:latin typeface="Arial"/>
                <a:cs typeface="Arial"/>
              </a:rPr>
              <a:t>che la localizzazione citoplasmatica dell'RNA dipenda dal 3' UTR. Le proteine possono essere sintetizzate nella regione cellulare che ne ha bisogno;</a:t>
            </a:r>
            <a:r>
              <a:rPr lang="it-IT" sz="1600" b="1" dirty="0">
                <a:latin typeface="Arial"/>
                <a:cs typeface="Arial"/>
              </a:rPr>
              <a:t> UTR 3’</a:t>
            </a:r>
            <a:r>
              <a:rPr lang="it-IT" sz="1200" dirty="0">
                <a:latin typeface="Arial"/>
                <a:cs typeface="Arial"/>
              </a:rPr>
              <a:t>: gioca un ruolo nella localizzazione citoplasmatica dell’</a:t>
            </a:r>
            <a:r>
              <a:rPr lang="it-IT" sz="1200" dirty="0" err="1">
                <a:latin typeface="Arial"/>
                <a:cs typeface="Arial"/>
              </a:rPr>
              <a:t>mRNA</a:t>
            </a:r>
            <a:r>
              <a:rPr lang="it-IT" sz="1200" dirty="0">
                <a:latin typeface="Arial"/>
                <a:cs typeface="Arial"/>
              </a:rPr>
              <a:t> </a:t>
            </a:r>
          </a:p>
          <a:p>
            <a:r>
              <a:rPr lang="it-IT" sz="1200" dirty="0">
                <a:latin typeface="Arial"/>
                <a:cs typeface="Arial"/>
              </a:rPr>
              <a:t>		influenza la </a:t>
            </a:r>
            <a:r>
              <a:rPr lang="it-IT" sz="1200" dirty="0" err="1">
                <a:latin typeface="Arial"/>
                <a:cs typeface="Arial"/>
              </a:rPr>
              <a:t>poliadenilazione</a:t>
            </a:r>
            <a:r>
              <a:rPr lang="it-IT" sz="1200" dirty="0">
                <a:latin typeface="Arial"/>
                <a:cs typeface="Arial"/>
              </a:rPr>
              <a:t>, e la stabilità dell'</a:t>
            </a:r>
            <a:r>
              <a:rPr lang="it-IT" sz="1200" dirty="0" err="1">
                <a:latin typeface="Arial"/>
                <a:cs typeface="Arial"/>
              </a:rPr>
              <a:t>mRNA</a:t>
            </a:r>
            <a:r>
              <a:rPr lang="it-IT" sz="1200" dirty="0">
                <a:latin typeface="Arial"/>
                <a:cs typeface="Arial"/>
              </a:rPr>
              <a:t> e l'efficienza di traduzione </a:t>
            </a:r>
          </a:p>
          <a:p>
            <a:endParaRPr lang="it-CH" dirty="0"/>
          </a:p>
        </p:txBody>
      </p:sp>
      <p:sp>
        <p:nvSpPr>
          <p:cNvPr id="4" name="Segnaposto numero diapositiva 3"/>
          <p:cNvSpPr>
            <a:spLocks noGrp="1"/>
          </p:cNvSpPr>
          <p:nvPr>
            <p:ph type="sldNum" sz="quarter" idx="5"/>
          </p:nvPr>
        </p:nvSpPr>
        <p:spPr/>
        <p:txBody>
          <a:bodyPr/>
          <a:lstStyle/>
          <a:p>
            <a:fld id="{46E7C954-C508-7547-9089-DD47E7694B2A}" type="slidenum">
              <a:rPr lang="it-IT" smtClean="0"/>
              <a:t>59</a:t>
            </a:fld>
            <a:endParaRPr lang="it-IT"/>
          </a:p>
        </p:txBody>
      </p:sp>
    </p:spTree>
    <p:extLst>
      <p:ext uri="{BB962C8B-B14F-4D97-AF65-F5344CB8AC3E}">
        <p14:creationId xmlns:p14="http://schemas.microsoft.com/office/powerpoint/2010/main" val="291849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fr-CH"/>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Fare clic per modificare lo stile del sottotitolo dello schema</a:t>
            </a:r>
            <a:endParaRPr lang="it-IT"/>
          </a:p>
        </p:txBody>
      </p:sp>
      <p:sp>
        <p:nvSpPr>
          <p:cNvPr id="4" name="Segnaposto data 3"/>
          <p:cNvSpPr>
            <a:spLocks noGrp="1"/>
          </p:cNvSpPr>
          <p:nvPr>
            <p:ph type="dt" sz="half" idx="10"/>
          </p:nvPr>
        </p:nvSpPr>
        <p:spPr/>
        <p:txBody>
          <a:bodyPr/>
          <a:lstStyle/>
          <a:p>
            <a:fld id="{94862EF7-0FEB-6947-9617-BA2AF148D72C}" type="datetimeFigureOut">
              <a:rPr lang="it-IT" smtClean="0"/>
              <a:t>25/11/2019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1095740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CH"/>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4" name="Segnaposto data 3"/>
          <p:cNvSpPr>
            <a:spLocks noGrp="1"/>
          </p:cNvSpPr>
          <p:nvPr>
            <p:ph type="dt" sz="half" idx="10"/>
          </p:nvPr>
        </p:nvSpPr>
        <p:spPr/>
        <p:txBody>
          <a:bodyPr/>
          <a:lstStyle/>
          <a:p>
            <a:fld id="{94862EF7-0FEB-6947-9617-BA2AF148D72C}" type="datetimeFigureOut">
              <a:rPr lang="it-IT" smtClean="0"/>
              <a:t>25/11/2019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1567232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fr-CH"/>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4" name="Segnaposto data 3"/>
          <p:cNvSpPr>
            <a:spLocks noGrp="1"/>
          </p:cNvSpPr>
          <p:nvPr>
            <p:ph type="dt" sz="half" idx="10"/>
          </p:nvPr>
        </p:nvSpPr>
        <p:spPr/>
        <p:txBody>
          <a:bodyPr/>
          <a:lstStyle/>
          <a:p>
            <a:fld id="{94862EF7-0FEB-6947-9617-BA2AF148D72C}" type="datetimeFigureOut">
              <a:rPr lang="it-IT" smtClean="0"/>
              <a:t>25/11/2019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4141289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105" y="123791"/>
            <a:ext cx="8206935" cy="1422639"/>
          </a:xfrm>
        </p:spPr>
        <p:txBody>
          <a:bodyPr/>
          <a:lstStyle/>
          <a:p>
            <a:r>
              <a:rPr lang="it-IT"/>
              <a:t>Fare clic per modificare lo stile del titolo</a:t>
            </a:r>
            <a:endParaRPr lang="it-CH"/>
          </a:p>
        </p:txBody>
      </p:sp>
      <p:sp>
        <p:nvSpPr>
          <p:cNvPr id="3" name="Rectangle 3"/>
          <p:cNvSpPr>
            <a:spLocks noGrp="1" noChangeArrowheads="1"/>
          </p:cNvSpPr>
          <p:nvPr>
            <p:ph type="dt" idx="10"/>
          </p:nvPr>
        </p:nvSpPr>
        <p:spPr>
          <a:ln/>
        </p:spPr>
        <p:txBody>
          <a:bodyPr/>
          <a:lstStyle>
            <a:lvl1pPr>
              <a:defRPr/>
            </a:lvl1pPr>
          </a:lstStyle>
          <a:p>
            <a:pPr>
              <a:defRPr/>
            </a:pPr>
            <a:endParaRPr lang="en-GB" altLang="it-CH"/>
          </a:p>
        </p:txBody>
      </p:sp>
      <p:sp>
        <p:nvSpPr>
          <p:cNvPr id="4" name="Rectangle 4"/>
          <p:cNvSpPr>
            <a:spLocks noGrp="1" noChangeArrowheads="1"/>
          </p:cNvSpPr>
          <p:nvPr>
            <p:ph type="ftr" idx="11"/>
          </p:nvPr>
        </p:nvSpPr>
        <p:spPr>
          <a:ln/>
        </p:spPr>
        <p:txBody>
          <a:bodyPr/>
          <a:lstStyle>
            <a:lvl1pPr>
              <a:defRPr/>
            </a:lvl1pPr>
          </a:lstStyle>
          <a:p>
            <a:pPr>
              <a:defRPr/>
            </a:pPr>
            <a:endParaRPr lang="en-GB" altLang="it-CH"/>
          </a:p>
        </p:txBody>
      </p:sp>
      <p:sp>
        <p:nvSpPr>
          <p:cNvPr id="5" name="Rectangle 5"/>
          <p:cNvSpPr>
            <a:spLocks noGrp="1" noChangeArrowheads="1"/>
          </p:cNvSpPr>
          <p:nvPr>
            <p:ph type="sldNum" idx="12"/>
          </p:nvPr>
        </p:nvSpPr>
        <p:spPr>
          <a:ln/>
        </p:spPr>
        <p:txBody>
          <a:bodyPr/>
          <a:lstStyle>
            <a:lvl1pPr>
              <a:defRPr/>
            </a:lvl1pPr>
          </a:lstStyle>
          <a:p>
            <a:fld id="{5B862367-0E2E-4BA4-BF66-253355CB3546}" type="slidenum">
              <a:rPr lang="en-GB" altLang="it-CH"/>
              <a:pPr/>
              <a:t>‹N›</a:t>
            </a:fld>
            <a:endParaRPr lang="en-GB" altLang="it-CH"/>
          </a:p>
        </p:txBody>
      </p:sp>
    </p:spTree>
    <p:extLst>
      <p:ext uri="{BB962C8B-B14F-4D97-AF65-F5344CB8AC3E}">
        <p14:creationId xmlns:p14="http://schemas.microsoft.com/office/powerpoint/2010/main" val="257554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CH"/>
              <a:t>Fare clic per modificare stile</a:t>
            </a:r>
            <a:endParaRPr lang="it-IT"/>
          </a:p>
        </p:txBody>
      </p:sp>
      <p:sp>
        <p:nvSpPr>
          <p:cNvPr id="3" name="Segnaposto contenuto 2"/>
          <p:cNvSpPr>
            <a:spLocks noGrp="1"/>
          </p:cNvSpPr>
          <p:nvPr>
            <p:ph idx="1"/>
          </p:nvPr>
        </p:nvSpPr>
        <p:spPr/>
        <p:txBody>
          <a:body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4" name="Segnaposto data 3"/>
          <p:cNvSpPr>
            <a:spLocks noGrp="1"/>
          </p:cNvSpPr>
          <p:nvPr>
            <p:ph type="dt" sz="half" idx="10"/>
          </p:nvPr>
        </p:nvSpPr>
        <p:spPr/>
        <p:txBody>
          <a:bodyPr/>
          <a:lstStyle/>
          <a:p>
            <a:fld id="{94862EF7-0FEB-6947-9617-BA2AF148D72C}" type="datetimeFigureOut">
              <a:rPr lang="it-IT" smtClean="0"/>
              <a:t>25/11/2019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49123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fr-CH"/>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a:t>Fare clic per modificare gli stili del testo dello schema</a:t>
            </a:r>
          </a:p>
        </p:txBody>
      </p:sp>
      <p:sp>
        <p:nvSpPr>
          <p:cNvPr id="4" name="Segnaposto data 3"/>
          <p:cNvSpPr>
            <a:spLocks noGrp="1"/>
          </p:cNvSpPr>
          <p:nvPr>
            <p:ph type="dt" sz="half" idx="10"/>
          </p:nvPr>
        </p:nvSpPr>
        <p:spPr/>
        <p:txBody>
          <a:bodyPr/>
          <a:lstStyle/>
          <a:p>
            <a:fld id="{94862EF7-0FEB-6947-9617-BA2AF148D72C}" type="datetimeFigureOut">
              <a:rPr lang="it-IT" smtClean="0"/>
              <a:t>25/11/2019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155004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CH"/>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5" name="Segnaposto data 4"/>
          <p:cNvSpPr>
            <a:spLocks noGrp="1"/>
          </p:cNvSpPr>
          <p:nvPr>
            <p:ph type="dt" sz="half" idx="10"/>
          </p:nvPr>
        </p:nvSpPr>
        <p:spPr/>
        <p:txBody>
          <a:bodyPr/>
          <a:lstStyle/>
          <a:p>
            <a:fld id="{94862EF7-0FEB-6947-9617-BA2AF148D72C}" type="datetimeFigureOut">
              <a:rPr lang="it-IT" smtClean="0"/>
              <a:t>25/11/2019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236726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fr-CH"/>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7" name="Segnaposto data 6"/>
          <p:cNvSpPr>
            <a:spLocks noGrp="1"/>
          </p:cNvSpPr>
          <p:nvPr>
            <p:ph type="dt" sz="half" idx="10"/>
          </p:nvPr>
        </p:nvSpPr>
        <p:spPr/>
        <p:txBody>
          <a:bodyPr/>
          <a:lstStyle/>
          <a:p>
            <a:fld id="{94862EF7-0FEB-6947-9617-BA2AF148D72C}" type="datetimeFigureOut">
              <a:rPr lang="it-IT" smtClean="0"/>
              <a:t>25/11/2019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3744556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CH"/>
              <a:t>Fare clic per modificare stile</a:t>
            </a:r>
            <a:endParaRPr lang="it-IT"/>
          </a:p>
        </p:txBody>
      </p:sp>
      <p:sp>
        <p:nvSpPr>
          <p:cNvPr id="3" name="Segnaposto data 2"/>
          <p:cNvSpPr>
            <a:spLocks noGrp="1"/>
          </p:cNvSpPr>
          <p:nvPr>
            <p:ph type="dt" sz="half" idx="10"/>
          </p:nvPr>
        </p:nvSpPr>
        <p:spPr/>
        <p:txBody>
          <a:bodyPr/>
          <a:lstStyle/>
          <a:p>
            <a:fld id="{94862EF7-0FEB-6947-9617-BA2AF148D72C}" type="datetimeFigureOut">
              <a:rPr lang="it-IT" smtClean="0"/>
              <a:t>25/11/2019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325329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4862EF7-0FEB-6947-9617-BA2AF148D72C}" type="datetimeFigureOut">
              <a:rPr lang="it-IT" smtClean="0"/>
              <a:t>25/11/2019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164335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fr-CH"/>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Fare clic per modificare gli stili del testo dello schema</a:t>
            </a:r>
          </a:p>
        </p:txBody>
      </p:sp>
      <p:sp>
        <p:nvSpPr>
          <p:cNvPr id="5" name="Segnaposto data 4"/>
          <p:cNvSpPr>
            <a:spLocks noGrp="1"/>
          </p:cNvSpPr>
          <p:nvPr>
            <p:ph type="dt" sz="half" idx="10"/>
          </p:nvPr>
        </p:nvSpPr>
        <p:spPr/>
        <p:txBody>
          <a:bodyPr/>
          <a:lstStyle/>
          <a:p>
            <a:fld id="{94862EF7-0FEB-6947-9617-BA2AF148D72C}" type="datetimeFigureOut">
              <a:rPr lang="it-IT" smtClean="0"/>
              <a:t>25/11/2019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217398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fr-CH"/>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Fare clic per modificare gli stili del testo dello schema</a:t>
            </a:r>
          </a:p>
        </p:txBody>
      </p:sp>
      <p:sp>
        <p:nvSpPr>
          <p:cNvPr id="5" name="Segnaposto data 4"/>
          <p:cNvSpPr>
            <a:spLocks noGrp="1"/>
          </p:cNvSpPr>
          <p:nvPr>
            <p:ph type="dt" sz="half" idx="10"/>
          </p:nvPr>
        </p:nvSpPr>
        <p:spPr/>
        <p:txBody>
          <a:bodyPr/>
          <a:lstStyle/>
          <a:p>
            <a:fld id="{94862EF7-0FEB-6947-9617-BA2AF148D72C}" type="datetimeFigureOut">
              <a:rPr lang="it-IT" smtClean="0"/>
              <a:t>25/11/2019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724292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62EF7-0FEB-6947-9617-BA2AF148D72C}" type="datetimeFigureOut">
              <a:rPr lang="it-IT" smtClean="0"/>
              <a:t>25/11/2019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9010F-F225-AF4B-9D21-B700A8D72878}" type="slidenum">
              <a:rPr lang="it-IT" smtClean="0"/>
              <a:t>‹N›</a:t>
            </a:fld>
            <a:endParaRPr lang="it-IT"/>
          </a:p>
        </p:txBody>
      </p:sp>
    </p:spTree>
    <p:extLst>
      <p:ext uri="{BB962C8B-B14F-4D97-AF65-F5344CB8AC3E}">
        <p14:creationId xmlns:p14="http://schemas.microsoft.com/office/powerpoint/2010/main" val="3384446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it.wikipedia.org/wiki/Gene" TargetMode="External"/><Relationship Id="rId2" Type="http://schemas.openxmlformats.org/officeDocument/2006/relationships/hyperlink" Target="https://it.wikipedia.org/wiki/RNA" TargetMode="External"/><Relationship Id="rId1" Type="http://schemas.openxmlformats.org/officeDocument/2006/relationships/slideLayout" Target="../slideLayouts/slideLayout7.xml"/><Relationship Id="rId4" Type="http://schemas.openxmlformats.org/officeDocument/2006/relationships/hyperlink" Target="https://it.wikipedia.org/wiki/DNA"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0761" y="231819"/>
            <a:ext cx="8332631" cy="6272011"/>
          </a:xfrm>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it-IT" sz="6000" b="1" dirty="0">
                <a:solidFill>
                  <a:srgbClr val="008000"/>
                </a:solidFill>
                <a:latin typeface="BlairMdITC TT-Medium"/>
                <a:cs typeface="BlairMdITC TT-Medium"/>
              </a:rPr>
              <a:t>SINTESI</a:t>
            </a:r>
            <a:r>
              <a:rPr lang="it-IT" sz="6000" b="1" dirty="0">
                <a:latin typeface="BlairMdITC TT-Medium"/>
                <a:cs typeface="BlairMdITC TT-Medium"/>
              </a:rPr>
              <a:t> </a:t>
            </a:r>
            <a:r>
              <a:rPr lang="it-IT" sz="6000" b="1" dirty="0">
                <a:solidFill>
                  <a:srgbClr val="008000"/>
                </a:solidFill>
                <a:latin typeface="BlairMdITC TT-Medium"/>
                <a:cs typeface="BlairMdITC TT-Medium"/>
              </a:rPr>
              <a:t>PROTEICA </a:t>
            </a:r>
            <a:br>
              <a:rPr lang="it-IT" sz="6000" b="1" dirty="0">
                <a:solidFill>
                  <a:srgbClr val="008000"/>
                </a:solidFill>
                <a:latin typeface="BlairMdITC TT-Medium"/>
                <a:cs typeface="BlairMdITC TT-Medium"/>
              </a:rPr>
            </a:br>
            <a:r>
              <a:rPr lang="it-IT" sz="6000" b="1" dirty="0">
                <a:solidFill>
                  <a:srgbClr val="008000"/>
                </a:solidFill>
                <a:latin typeface="BlairMdITC TT-Medium"/>
                <a:cs typeface="BlairMdITC TT-Medium"/>
              </a:rPr>
              <a:t>E REGOLAZIONE GENICA</a:t>
            </a:r>
          </a:p>
        </p:txBody>
      </p:sp>
    </p:spTree>
    <p:extLst>
      <p:ext uri="{BB962C8B-B14F-4D97-AF65-F5344CB8AC3E}">
        <p14:creationId xmlns:p14="http://schemas.microsoft.com/office/powerpoint/2010/main" val="1114520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rcRect t="5033" r="30443" b="4128"/>
          <a:stretch>
            <a:fillRect/>
          </a:stretch>
        </p:blipFill>
        <p:spPr>
          <a:xfrm>
            <a:off x="1541570" y="206062"/>
            <a:ext cx="6327421" cy="5872604"/>
          </a:xfrm>
          <a:prstGeom prst="rect">
            <a:avLst/>
          </a:prstGeom>
        </p:spPr>
      </p:pic>
    </p:spTree>
    <p:extLst>
      <p:ext uri="{BB962C8B-B14F-4D97-AF65-F5344CB8AC3E}">
        <p14:creationId xmlns:p14="http://schemas.microsoft.com/office/powerpoint/2010/main" val="4000213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r="36726"/>
          <a:stretch/>
        </p:blipFill>
        <p:spPr>
          <a:xfrm>
            <a:off x="1477247" y="143862"/>
            <a:ext cx="5666320" cy="6070507"/>
          </a:xfrm>
          <a:prstGeom prst="rect">
            <a:avLst/>
          </a:prstGeom>
        </p:spPr>
      </p:pic>
      <p:sp>
        <p:nvSpPr>
          <p:cNvPr id="4" name="Rettangolo 3">
            <a:extLst>
              <a:ext uri="{FF2B5EF4-FFF2-40B4-BE49-F238E27FC236}">
                <a16:creationId xmlns="" xmlns:a16="http://schemas.microsoft.com/office/drawing/2014/main" id="{56C1AD94-5C5C-459D-AC6E-7064E8A85E08}"/>
              </a:ext>
            </a:extLst>
          </p:cNvPr>
          <p:cNvSpPr/>
          <p:nvPr/>
        </p:nvSpPr>
        <p:spPr>
          <a:xfrm>
            <a:off x="4310407" y="4598630"/>
            <a:ext cx="2978160" cy="161573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CH"/>
          </a:p>
        </p:txBody>
      </p:sp>
    </p:spTree>
    <p:extLst>
      <p:ext uri="{BB962C8B-B14F-4D97-AF65-F5344CB8AC3E}">
        <p14:creationId xmlns:p14="http://schemas.microsoft.com/office/powerpoint/2010/main" val="1917619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303999"/>
            <a:ext cx="8229600" cy="1143000"/>
          </a:xfrm>
        </p:spPr>
        <p:txBody>
          <a:bodyPr>
            <a:normAutofit fontScale="90000"/>
          </a:bodyPr>
          <a:lstStyle/>
          <a:p>
            <a:r>
              <a:rPr lang="it-IT" b="1" dirty="0">
                <a:solidFill>
                  <a:srgbClr val="FF0000"/>
                </a:solidFill>
                <a:latin typeface="Arial"/>
                <a:cs typeface="Arial"/>
              </a:rPr>
              <a:t>TRASCRIZIONE</a:t>
            </a:r>
            <a:br>
              <a:rPr lang="it-IT" b="1" dirty="0">
                <a:solidFill>
                  <a:srgbClr val="FF0000"/>
                </a:solidFill>
                <a:latin typeface="Arial"/>
                <a:cs typeface="Arial"/>
              </a:rPr>
            </a:br>
            <a:r>
              <a:rPr lang="it-IT" b="1" dirty="0">
                <a:solidFill>
                  <a:srgbClr val="FF0000"/>
                </a:solidFill>
                <a:latin typeface="Arial"/>
                <a:cs typeface="Arial"/>
              </a:rPr>
              <a:t/>
            </a:r>
            <a:br>
              <a:rPr lang="it-IT" b="1" dirty="0">
                <a:solidFill>
                  <a:srgbClr val="FF0000"/>
                </a:solidFill>
                <a:latin typeface="Arial"/>
                <a:cs typeface="Arial"/>
              </a:rPr>
            </a:br>
            <a:endParaRPr lang="it-IT" sz="2700" b="1" dirty="0">
              <a:solidFill>
                <a:srgbClr val="FF0000"/>
              </a:solidFill>
              <a:latin typeface="Arial"/>
              <a:cs typeface="Arial"/>
            </a:endParaRPr>
          </a:p>
        </p:txBody>
      </p:sp>
    </p:spTree>
    <p:extLst>
      <p:ext uri="{BB962C8B-B14F-4D97-AF65-F5344CB8AC3E}">
        <p14:creationId xmlns:p14="http://schemas.microsoft.com/office/powerpoint/2010/main" val="2683786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E7738F32-7289-4632-9F6F-3A619A3778C0}"/>
              </a:ext>
            </a:extLst>
          </p:cNvPr>
          <p:cNvPicPr>
            <a:picLocks noChangeAspect="1"/>
          </p:cNvPicPr>
          <p:nvPr/>
        </p:nvPicPr>
        <p:blipFill>
          <a:blip r:embed="rId3"/>
          <a:srcRect t="8694" r="-6012" b="5869"/>
          <a:stretch>
            <a:fillRect/>
          </a:stretch>
        </p:blipFill>
        <p:spPr>
          <a:xfrm>
            <a:off x="0" y="746975"/>
            <a:ext cx="9491730" cy="5718219"/>
          </a:xfrm>
          <a:prstGeom prst="rect">
            <a:avLst/>
          </a:prstGeom>
        </p:spPr>
      </p:pic>
      <p:sp>
        <p:nvSpPr>
          <p:cNvPr id="5" name="Rettangolo 4">
            <a:extLst>
              <a:ext uri="{FF2B5EF4-FFF2-40B4-BE49-F238E27FC236}">
                <a16:creationId xmlns="" xmlns:a16="http://schemas.microsoft.com/office/drawing/2014/main" id="{D5ABBC3C-9053-4E7A-A7AB-AE6A42E8AB44}"/>
              </a:ext>
            </a:extLst>
          </p:cNvPr>
          <p:cNvSpPr/>
          <p:nvPr/>
        </p:nvSpPr>
        <p:spPr>
          <a:xfrm>
            <a:off x="447827" y="405089"/>
            <a:ext cx="3563796" cy="553998"/>
          </a:xfrm>
          <a:prstGeom prst="rect">
            <a:avLst/>
          </a:prstGeom>
        </p:spPr>
        <p:txBody>
          <a:bodyPr wrap="none">
            <a:spAutoFit/>
          </a:bodyPr>
          <a:lstStyle/>
          <a:p>
            <a:r>
              <a:rPr lang="it-IT" sz="3000" dirty="0">
                <a:solidFill>
                  <a:srgbClr val="FF0000"/>
                </a:solidFill>
                <a:latin typeface="+mj-lt"/>
                <a:ea typeface="+mj-ea"/>
                <a:cs typeface="+mj-cs"/>
              </a:rPr>
              <a:t>DNA                       RNA</a:t>
            </a:r>
            <a:endParaRPr lang="it-CH" sz="3000" dirty="0">
              <a:solidFill>
                <a:srgbClr val="FF0000"/>
              </a:solidFill>
              <a:latin typeface="+mj-lt"/>
              <a:ea typeface="+mj-ea"/>
              <a:cs typeface="+mj-cs"/>
            </a:endParaRPr>
          </a:p>
        </p:txBody>
      </p:sp>
      <p:cxnSp>
        <p:nvCxnSpPr>
          <p:cNvPr id="9" name="Connettore 2 8">
            <a:extLst>
              <a:ext uri="{FF2B5EF4-FFF2-40B4-BE49-F238E27FC236}">
                <a16:creationId xmlns="" xmlns:a16="http://schemas.microsoft.com/office/drawing/2014/main" id="{91C75059-F85A-4C7C-960A-5EBFE7712754}"/>
              </a:ext>
            </a:extLst>
          </p:cNvPr>
          <p:cNvCxnSpPr/>
          <p:nvPr/>
        </p:nvCxnSpPr>
        <p:spPr>
          <a:xfrm>
            <a:off x="1654233" y="738662"/>
            <a:ext cx="1072342"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57805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30200" y="304800"/>
            <a:ext cx="8483600" cy="6235700"/>
          </a:xfrm>
          <a:prstGeom prst="rect">
            <a:avLst/>
          </a:prstGeom>
        </p:spPr>
      </p:pic>
      <p:sp>
        <p:nvSpPr>
          <p:cNvPr id="3" name="Titolo 1">
            <a:extLst>
              <a:ext uri="{FF2B5EF4-FFF2-40B4-BE49-F238E27FC236}">
                <a16:creationId xmlns="" xmlns:a16="http://schemas.microsoft.com/office/drawing/2014/main" id="{B80CE502-7B4F-47D6-9667-870FA3EDAA8A}"/>
              </a:ext>
            </a:extLst>
          </p:cNvPr>
          <p:cNvSpPr txBox="1">
            <a:spLocks/>
          </p:cNvSpPr>
          <p:nvPr/>
        </p:nvSpPr>
        <p:spPr>
          <a:xfrm>
            <a:off x="-2884517" y="133322"/>
            <a:ext cx="8229600" cy="1143000"/>
          </a:xfrm>
          <a:prstGeom prst="rect">
            <a:avLst/>
          </a:prstGeom>
        </p:spPr>
        <p:txBody>
          <a:bodyP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CH" sz="3100" dirty="0">
                <a:solidFill>
                  <a:srgbClr val="FF0000"/>
                </a:solidFill>
              </a:rPr>
              <a:t>I prodotti</a:t>
            </a:r>
            <a:r>
              <a:rPr lang="it-CH" dirty="0"/>
              <a:t/>
            </a:r>
            <a:br>
              <a:rPr lang="it-CH" dirty="0"/>
            </a:br>
            <a:endParaRPr lang="it-CH" dirty="0"/>
          </a:p>
        </p:txBody>
      </p:sp>
    </p:spTree>
    <p:extLst>
      <p:ext uri="{BB962C8B-B14F-4D97-AF65-F5344CB8AC3E}">
        <p14:creationId xmlns:p14="http://schemas.microsoft.com/office/powerpoint/2010/main" val="118417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rcRect t="16680" b="26494"/>
          <a:stretch>
            <a:fillRect/>
          </a:stretch>
        </p:blipFill>
        <p:spPr>
          <a:xfrm>
            <a:off x="0" y="1326524"/>
            <a:ext cx="9144000" cy="3567448"/>
          </a:xfrm>
          <a:prstGeom prst="rect">
            <a:avLst/>
          </a:prstGeom>
        </p:spPr>
      </p:pic>
      <p:sp>
        <p:nvSpPr>
          <p:cNvPr id="3" name="Titolo 1"/>
          <p:cNvSpPr txBox="1">
            <a:spLocks/>
          </p:cNvSpPr>
          <p:nvPr/>
        </p:nvSpPr>
        <p:spPr>
          <a:xfrm>
            <a:off x="457200" y="274638"/>
            <a:ext cx="8229600" cy="1143000"/>
          </a:xfrm>
          <a:prstGeom prst="rect">
            <a:avLst/>
          </a:prstGeom>
        </p:spPr>
        <p:txBody>
          <a:bodyPr>
            <a:normAutofit fontScale="90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it-CH" sz="3600" b="0" i="0" u="none" strike="noStrike" kern="1200" cap="none" spc="0" normalizeH="0" baseline="0" noProof="0" dirty="0">
                <a:ln>
                  <a:noFill/>
                </a:ln>
                <a:solidFill>
                  <a:srgbClr val="FF0000"/>
                </a:solidFill>
                <a:effectLst/>
                <a:uLnTx/>
                <a:uFillTx/>
                <a:latin typeface="+mj-lt"/>
                <a:ea typeface="+mj-ea"/>
                <a:cs typeface="+mj-cs"/>
              </a:rPr>
              <a:t>Unità di trascrizione</a:t>
            </a:r>
            <a:r>
              <a:rPr kumimoji="0" lang="it-CH" sz="4400" b="0" i="0" u="none" strike="noStrike" kern="1200" cap="none" spc="0" normalizeH="0" baseline="0" noProof="0" dirty="0">
                <a:ln>
                  <a:noFill/>
                </a:ln>
                <a:solidFill>
                  <a:srgbClr val="FF0000"/>
                </a:solidFill>
                <a:effectLst/>
                <a:uLnTx/>
                <a:uFillTx/>
                <a:latin typeface="+mj-lt"/>
                <a:ea typeface="+mj-ea"/>
                <a:cs typeface="+mj-cs"/>
              </a:rPr>
              <a:t/>
            </a:r>
            <a:br>
              <a:rPr kumimoji="0" lang="it-CH" sz="4400" b="0" i="0" u="none" strike="noStrike" kern="1200" cap="none" spc="0" normalizeH="0" baseline="0" noProof="0" dirty="0">
                <a:ln>
                  <a:noFill/>
                </a:ln>
                <a:solidFill>
                  <a:srgbClr val="FF0000"/>
                </a:solidFill>
                <a:effectLst/>
                <a:uLnTx/>
                <a:uFillTx/>
                <a:latin typeface="+mj-lt"/>
                <a:ea typeface="+mj-ea"/>
                <a:cs typeface="+mj-cs"/>
              </a:rPr>
            </a:br>
            <a:endParaRPr kumimoji="0" lang="it-CH"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Immagine 3">
            <a:extLst>
              <a:ext uri="{FF2B5EF4-FFF2-40B4-BE49-F238E27FC236}">
                <a16:creationId xmlns="" xmlns:a16="http://schemas.microsoft.com/office/drawing/2014/main" id="{3DFF7DF8-3896-4259-AA16-2B9ED7145B14}"/>
              </a:ext>
            </a:extLst>
          </p:cNvPr>
          <p:cNvPicPr>
            <a:picLocks noChangeAspect="1"/>
          </p:cNvPicPr>
          <p:nvPr/>
        </p:nvPicPr>
        <p:blipFill rotWithShape="1">
          <a:blip r:embed="rId2"/>
          <a:srcRect t="78701" r="7573"/>
          <a:stretch/>
        </p:blipFill>
        <p:spPr>
          <a:xfrm>
            <a:off x="0" y="5220070"/>
            <a:ext cx="8451542" cy="1337111"/>
          </a:xfrm>
          <a:prstGeom prst="rect">
            <a:avLst/>
          </a:prstGeom>
        </p:spPr>
      </p:pic>
    </p:spTree>
    <p:extLst>
      <p:ext uri="{BB962C8B-B14F-4D97-AF65-F5344CB8AC3E}">
        <p14:creationId xmlns:p14="http://schemas.microsoft.com/office/powerpoint/2010/main" val="148700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407984F2-849B-4602-94B2-018ED1930E44}"/>
              </a:ext>
            </a:extLst>
          </p:cNvPr>
          <p:cNvPicPr>
            <a:picLocks noChangeAspect="1"/>
          </p:cNvPicPr>
          <p:nvPr/>
        </p:nvPicPr>
        <p:blipFill>
          <a:blip r:embed="rId2"/>
          <a:stretch>
            <a:fillRect/>
          </a:stretch>
        </p:blipFill>
        <p:spPr>
          <a:xfrm>
            <a:off x="1172095" y="1510544"/>
            <a:ext cx="7105130" cy="4009193"/>
          </a:xfrm>
          <a:prstGeom prst="rect">
            <a:avLst/>
          </a:prstGeom>
        </p:spPr>
      </p:pic>
    </p:spTree>
    <p:extLst>
      <p:ext uri="{BB962C8B-B14F-4D97-AF65-F5344CB8AC3E}">
        <p14:creationId xmlns:p14="http://schemas.microsoft.com/office/powerpoint/2010/main" val="20637304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36495"/>
            <a:ext cx="8229600" cy="1143000"/>
          </a:xfrm>
        </p:spPr>
        <p:txBody>
          <a:bodyPr>
            <a:normAutofit/>
          </a:bodyPr>
          <a:lstStyle/>
          <a:p>
            <a:r>
              <a:rPr lang="it-IT" sz="3200" dirty="0">
                <a:solidFill>
                  <a:srgbClr val="FF0000"/>
                </a:solidFill>
              </a:rPr>
              <a:t>Fasi della trascrizione</a:t>
            </a:r>
          </a:p>
        </p:txBody>
      </p:sp>
      <p:sp>
        <p:nvSpPr>
          <p:cNvPr id="3" name="Segnaposto contenuto 2"/>
          <p:cNvSpPr>
            <a:spLocks noGrp="1"/>
          </p:cNvSpPr>
          <p:nvPr>
            <p:ph idx="1"/>
          </p:nvPr>
        </p:nvSpPr>
        <p:spPr>
          <a:xfrm>
            <a:off x="1700946" y="2961027"/>
            <a:ext cx="6985854" cy="2312177"/>
          </a:xfrm>
        </p:spPr>
        <p:txBody>
          <a:bodyPr/>
          <a:lstStyle/>
          <a:p>
            <a:r>
              <a:rPr lang="it-IT"/>
              <a:t>INIZIO</a:t>
            </a:r>
            <a:endParaRPr lang="it-IT" dirty="0"/>
          </a:p>
          <a:p>
            <a:r>
              <a:rPr lang="it-IT" dirty="0"/>
              <a:t>ALLUNGAMENTO</a:t>
            </a:r>
          </a:p>
          <a:p>
            <a:r>
              <a:rPr lang="it-IT" dirty="0"/>
              <a:t>TERMINAZIONE</a:t>
            </a:r>
          </a:p>
        </p:txBody>
      </p:sp>
    </p:spTree>
    <p:extLst>
      <p:ext uri="{BB962C8B-B14F-4D97-AF65-F5344CB8AC3E}">
        <p14:creationId xmlns:p14="http://schemas.microsoft.com/office/powerpoint/2010/main" val="3994762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12" y="1211242"/>
            <a:ext cx="8580170" cy="500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0067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D815A58F-4061-469E-8C49-D43F214A0F64}"/>
              </a:ext>
            </a:extLst>
          </p:cNvPr>
          <p:cNvSpPr>
            <a:spLocks noChangeArrowheads="1"/>
          </p:cNvSpPr>
          <p:nvPr/>
        </p:nvSpPr>
        <p:spPr bwMode="auto">
          <a:xfrm>
            <a:off x="13152" y="322470"/>
            <a:ext cx="9074150" cy="719137"/>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3000" b="0" dirty="0">
                <a:solidFill>
                  <a:schemeClr val="bg1"/>
                </a:solidFill>
              </a:rPr>
              <a:t>NEI PROCARIOTI…………….</a:t>
            </a:r>
          </a:p>
        </p:txBody>
      </p:sp>
    </p:spTree>
    <p:extLst>
      <p:ext uri="{BB962C8B-B14F-4D97-AF65-F5344CB8AC3E}">
        <p14:creationId xmlns:p14="http://schemas.microsoft.com/office/powerpoint/2010/main" val="1816823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9" descr="06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76" y="1647825"/>
            <a:ext cx="5181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8" name="Text Box 20"/>
          <p:cNvSpPr txBox="1">
            <a:spLocks noChangeArrowheads="1"/>
          </p:cNvSpPr>
          <p:nvPr/>
        </p:nvSpPr>
        <p:spPr bwMode="auto">
          <a:xfrm>
            <a:off x="1295400" y="608013"/>
            <a:ext cx="68945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sz="2800">
                <a:cs typeface="+mn-cs"/>
              </a:rPr>
              <a:t>Le proteine sono formate da </a:t>
            </a:r>
            <a:r>
              <a:rPr lang="it-IT" sz="2800" b="1">
                <a:cs typeface="+mn-cs"/>
              </a:rPr>
              <a:t>AMINOACIDI</a:t>
            </a:r>
          </a:p>
        </p:txBody>
      </p:sp>
      <p:grpSp>
        <p:nvGrpSpPr>
          <p:cNvPr id="16387" name="Group 21"/>
          <p:cNvGrpSpPr>
            <a:grpSpLocks/>
          </p:cNvGrpSpPr>
          <p:nvPr/>
        </p:nvGrpSpPr>
        <p:grpSpPr bwMode="auto">
          <a:xfrm>
            <a:off x="5410200" y="2208213"/>
            <a:ext cx="3481388" cy="2800350"/>
            <a:chOff x="3494" y="1164"/>
            <a:chExt cx="2193" cy="1764"/>
          </a:xfrm>
        </p:grpSpPr>
        <p:sp>
          <p:nvSpPr>
            <p:cNvPr id="140310" name="Text Box 22"/>
            <p:cNvSpPr txBox="1">
              <a:spLocks noChangeArrowheads="1"/>
            </p:cNvSpPr>
            <p:nvPr/>
          </p:nvSpPr>
          <p:spPr bwMode="auto">
            <a:xfrm>
              <a:off x="3494" y="2112"/>
              <a:ext cx="530" cy="28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NH</a:t>
              </a:r>
              <a:r>
                <a:rPr lang="it-IT" baseline="-25000">
                  <a:latin typeface="Times New Roman" charset="0"/>
                  <a:cs typeface="+mn-cs"/>
                </a:rPr>
                <a:t>3</a:t>
              </a:r>
              <a:r>
                <a:rPr lang="it-IT" baseline="30000">
                  <a:latin typeface="Times New Roman" charset="0"/>
                  <a:cs typeface="+mn-cs"/>
                </a:rPr>
                <a:t>+</a:t>
              </a:r>
            </a:p>
          </p:txBody>
        </p:sp>
        <p:sp>
          <p:nvSpPr>
            <p:cNvPr id="140311" name="Text Box 23"/>
            <p:cNvSpPr txBox="1">
              <a:spLocks noChangeArrowheads="1"/>
            </p:cNvSpPr>
            <p:nvPr/>
          </p:nvSpPr>
          <p:spPr bwMode="auto">
            <a:xfrm>
              <a:off x="4176" y="2112"/>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C</a:t>
              </a:r>
            </a:p>
          </p:txBody>
        </p:sp>
        <p:sp>
          <p:nvSpPr>
            <p:cNvPr id="140312" name="Text Box 24"/>
            <p:cNvSpPr txBox="1">
              <a:spLocks noChangeArrowheads="1"/>
            </p:cNvSpPr>
            <p:nvPr/>
          </p:nvSpPr>
          <p:spPr bwMode="auto">
            <a:xfrm>
              <a:off x="4209" y="2640"/>
              <a:ext cx="255" cy="288"/>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H</a:t>
              </a:r>
            </a:p>
          </p:txBody>
        </p:sp>
        <p:sp>
          <p:nvSpPr>
            <p:cNvPr id="140313" name="Text Box 25"/>
            <p:cNvSpPr txBox="1">
              <a:spLocks noChangeArrowheads="1"/>
            </p:cNvSpPr>
            <p:nvPr/>
          </p:nvSpPr>
          <p:spPr bwMode="auto">
            <a:xfrm>
              <a:off x="4220" y="1632"/>
              <a:ext cx="244" cy="28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R</a:t>
              </a:r>
            </a:p>
          </p:txBody>
        </p:sp>
        <p:sp>
          <p:nvSpPr>
            <p:cNvPr id="140314" name="Text Box 26"/>
            <p:cNvSpPr txBox="1">
              <a:spLocks noChangeArrowheads="1"/>
            </p:cNvSpPr>
            <p:nvPr/>
          </p:nvSpPr>
          <p:spPr bwMode="auto">
            <a:xfrm>
              <a:off x="4656" y="2112"/>
              <a:ext cx="565" cy="288"/>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dirty="0">
                  <a:latin typeface="Times New Roman" charset="0"/>
                  <a:cs typeface="+mn-cs"/>
                </a:rPr>
                <a:t>COO</a:t>
              </a:r>
              <a:r>
                <a:rPr lang="it-IT" baseline="30000" dirty="0">
                  <a:latin typeface="Times New Roman" charset="0"/>
                  <a:cs typeface="+mn-cs"/>
                </a:rPr>
                <a:t>-</a:t>
              </a:r>
            </a:p>
          </p:txBody>
        </p:sp>
        <p:sp>
          <p:nvSpPr>
            <p:cNvPr id="140315" name="Line 27"/>
            <p:cNvSpPr>
              <a:spLocks noChangeShapeType="1"/>
            </p:cNvSpPr>
            <p:nvPr/>
          </p:nvSpPr>
          <p:spPr bwMode="auto">
            <a:xfrm>
              <a:off x="3984" y="2256"/>
              <a:ext cx="1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140316" name="Line 28"/>
            <p:cNvSpPr>
              <a:spLocks noChangeShapeType="1"/>
            </p:cNvSpPr>
            <p:nvPr/>
          </p:nvSpPr>
          <p:spPr bwMode="auto">
            <a:xfrm>
              <a:off x="4416" y="2256"/>
              <a:ext cx="1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140317" name="Line 29"/>
            <p:cNvSpPr>
              <a:spLocks noChangeShapeType="1"/>
            </p:cNvSpPr>
            <p:nvPr/>
          </p:nvSpPr>
          <p:spPr bwMode="auto">
            <a:xfrm>
              <a:off x="4320" y="2400"/>
              <a:ext cx="0" cy="24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140318" name="Line 30"/>
            <p:cNvSpPr>
              <a:spLocks noChangeShapeType="1"/>
            </p:cNvSpPr>
            <p:nvPr/>
          </p:nvSpPr>
          <p:spPr bwMode="auto">
            <a:xfrm>
              <a:off x="4320" y="1920"/>
              <a:ext cx="0" cy="24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140319" name="Line 31"/>
            <p:cNvSpPr>
              <a:spLocks noChangeShapeType="1"/>
            </p:cNvSpPr>
            <p:nvPr/>
          </p:nvSpPr>
          <p:spPr bwMode="auto">
            <a:xfrm flipH="1">
              <a:off x="4512" y="1392"/>
              <a:ext cx="240" cy="19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140320" name="Text Box 32"/>
            <p:cNvSpPr txBox="1">
              <a:spLocks noChangeArrowheads="1"/>
            </p:cNvSpPr>
            <p:nvPr/>
          </p:nvSpPr>
          <p:spPr bwMode="auto">
            <a:xfrm>
              <a:off x="4704" y="1164"/>
              <a:ext cx="98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sz="1600" dirty="0">
                  <a:cs typeface="+mn-cs"/>
                </a:rPr>
                <a:t>Catena laterale</a:t>
              </a:r>
            </a:p>
          </p:txBody>
        </p:sp>
      </p:grpSp>
    </p:spTree>
    <p:extLst>
      <p:ext uri="{BB962C8B-B14F-4D97-AF65-F5344CB8AC3E}">
        <p14:creationId xmlns:p14="http://schemas.microsoft.com/office/powerpoint/2010/main" val="309168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5"/>
                                        </p:tgtEl>
                                        <p:attrNameLst>
                                          <p:attrName>style.visibility</p:attrName>
                                        </p:attrNameLst>
                                      </p:cBhvr>
                                      <p:to>
                                        <p:strVal val="visible"/>
                                      </p:to>
                                    </p:set>
                                    <p:animEffect transition="in" filter="fade">
                                      <p:cBhvr>
                                        <p:cTn id="7" dur="500"/>
                                        <p:tgtEl>
                                          <p:spTgt spid="163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fade">
                                      <p:cBhvr>
                                        <p:cTn id="12"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2FEE43DB-4D8D-49D2-A83D-1CBFB309F484}"/>
              </a:ext>
            </a:extLst>
          </p:cNvPr>
          <p:cNvPicPr>
            <a:picLocks noChangeAspect="1"/>
          </p:cNvPicPr>
          <p:nvPr/>
        </p:nvPicPr>
        <p:blipFill>
          <a:blip r:embed="rId2"/>
          <a:stretch>
            <a:fillRect/>
          </a:stretch>
        </p:blipFill>
        <p:spPr>
          <a:xfrm>
            <a:off x="823912" y="819150"/>
            <a:ext cx="7496175" cy="5219700"/>
          </a:xfrm>
          <a:prstGeom prst="rect">
            <a:avLst/>
          </a:prstGeom>
        </p:spPr>
      </p:pic>
    </p:spTree>
    <p:extLst>
      <p:ext uri="{BB962C8B-B14F-4D97-AF65-F5344CB8AC3E}">
        <p14:creationId xmlns:p14="http://schemas.microsoft.com/office/powerpoint/2010/main" val="3634558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92472" y="292100"/>
            <a:ext cx="6191683" cy="4436773"/>
          </a:xfrm>
          <a:prstGeom prst="rect">
            <a:avLst/>
          </a:prstGeom>
        </p:spPr>
      </p:pic>
      <p:pic>
        <p:nvPicPr>
          <p:cNvPr id="3" name="Immagine 2"/>
          <p:cNvPicPr>
            <a:picLocks noChangeAspect="1"/>
          </p:cNvPicPr>
          <p:nvPr/>
        </p:nvPicPr>
        <p:blipFill>
          <a:blip r:embed="rId3"/>
          <a:stretch>
            <a:fillRect/>
          </a:stretch>
        </p:blipFill>
        <p:spPr>
          <a:xfrm>
            <a:off x="50800" y="4867466"/>
            <a:ext cx="9042400" cy="1714500"/>
          </a:xfrm>
          <a:prstGeom prst="rect">
            <a:avLst/>
          </a:prstGeom>
        </p:spPr>
      </p:pic>
    </p:spTree>
    <p:extLst>
      <p:ext uri="{BB962C8B-B14F-4D97-AF65-F5344CB8AC3E}">
        <p14:creationId xmlns:p14="http://schemas.microsoft.com/office/powerpoint/2010/main" val="1149073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57210" y="1041607"/>
            <a:ext cx="8059694" cy="5816393"/>
          </a:xfrm>
          <a:prstGeom prst="rect">
            <a:avLst/>
          </a:prstGeom>
        </p:spPr>
      </p:pic>
    </p:spTree>
    <p:extLst>
      <p:ext uri="{BB962C8B-B14F-4D97-AF65-F5344CB8AC3E}">
        <p14:creationId xmlns:p14="http://schemas.microsoft.com/office/powerpoint/2010/main" val="292030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3500" y="63500"/>
            <a:ext cx="9017000" cy="6731000"/>
          </a:xfrm>
          <a:prstGeom prst="rect">
            <a:avLst/>
          </a:prstGeom>
        </p:spPr>
      </p:pic>
    </p:spTree>
    <p:extLst>
      <p:ext uri="{BB962C8B-B14F-4D97-AF65-F5344CB8AC3E}">
        <p14:creationId xmlns:p14="http://schemas.microsoft.com/office/powerpoint/2010/main" val="37637849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18399" r="-1000"/>
          <a:stretch/>
        </p:blipFill>
        <p:spPr>
          <a:xfrm>
            <a:off x="457200" y="1670858"/>
            <a:ext cx="8229600" cy="3733202"/>
          </a:xfrm>
          <a:prstGeom prst="rect">
            <a:avLst/>
          </a:prstGeom>
        </p:spPr>
      </p:pic>
      <p:sp>
        <p:nvSpPr>
          <p:cNvPr id="3" name="Titolo 1">
            <a:extLst>
              <a:ext uri="{FF2B5EF4-FFF2-40B4-BE49-F238E27FC236}">
                <a16:creationId xmlns="" xmlns:a16="http://schemas.microsoft.com/office/drawing/2014/main" id="{FA1C0C5E-64A2-48FC-8F5C-86B5EA18C621}"/>
              </a:ext>
            </a:extLst>
          </p:cNvPr>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CH" sz="3200" dirty="0">
                <a:solidFill>
                  <a:srgbClr val="9933FF"/>
                </a:solidFill>
                <a:effectLst>
                  <a:outerShdw blurRad="38100" dist="38100" dir="2700000" algn="tl">
                    <a:srgbClr val="000000">
                      <a:alpha val="43137"/>
                    </a:srgbClr>
                  </a:outerShdw>
                </a:effectLst>
              </a:rPr>
              <a:t>I terminatori dei geni di </a:t>
            </a:r>
            <a:r>
              <a:rPr lang="it-CH" sz="3200" i="1" dirty="0">
                <a:solidFill>
                  <a:srgbClr val="9933FF"/>
                </a:solidFill>
                <a:effectLst>
                  <a:outerShdw blurRad="38100" dist="38100" dir="2700000" algn="tl">
                    <a:srgbClr val="000000">
                      <a:alpha val="43137"/>
                    </a:srgbClr>
                  </a:outerShdw>
                </a:effectLst>
              </a:rPr>
              <a:t>E. coli</a:t>
            </a:r>
          </a:p>
        </p:txBody>
      </p:sp>
    </p:spTree>
    <p:extLst>
      <p:ext uri="{BB962C8B-B14F-4D97-AF65-F5344CB8AC3E}">
        <p14:creationId xmlns:p14="http://schemas.microsoft.com/office/powerpoint/2010/main" val="1213400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ig.26.7.jpg"/>
          <p:cNvPicPr>
            <a:picLocks noChangeAspect="1" noChangeArrowheads="1"/>
          </p:cNvPicPr>
          <p:nvPr/>
        </p:nvPicPr>
        <p:blipFill>
          <a:blip r:embed="rId2"/>
          <a:srcRect/>
          <a:stretch>
            <a:fillRect/>
          </a:stretch>
        </p:blipFill>
        <p:spPr bwMode="auto">
          <a:xfrm>
            <a:off x="1340432" y="588448"/>
            <a:ext cx="5614160" cy="5594801"/>
          </a:xfrm>
          <a:prstGeom prst="rect">
            <a:avLst/>
          </a:prstGeom>
          <a:noFill/>
        </p:spPr>
      </p:pic>
    </p:spTree>
    <p:extLst>
      <p:ext uri="{BB962C8B-B14F-4D97-AF65-F5344CB8AC3E}">
        <p14:creationId xmlns:p14="http://schemas.microsoft.com/office/powerpoint/2010/main" val="289363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CB2F7E7C-B7E9-4735-AEA4-4382D3305CFA}"/>
              </a:ext>
            </a:extLst>
          </p:cNvPr>
          <p:cNvPicPr>
            <a:picLocks noChangeAspect="1"/>
          </p:cNvPicPr>
          <p:nvPr/>
        </p:nvPicPr>
        <p:blipFill rotWithShape="1">
          <a:blip r:embed="rId2"/>
          <a:srcRect l="1" t="14467" r="-1531"/>
          <a:stretch/>
        </p:blipFill>
        <p:spPr>
          <a:xfrm>
            <a:off x="781050" y="1679171"/>
            <a:ext cx="7697932" cy="4212041"/>
          </a:xfrm>
          <a:prstGeom prst="rect">
            <a:avLst/>
          </a:prstGeom>
        </p:spPr>
      </p:pic>
    </p:spTree>
    <p:extLst>
      <p:ext uri="{BB962C8B-B14F-4D97-AF65-F5344CB8AC3E}">
        <p14:creationId xmlns:p14="http://schemas.microsoft.com/office/powerpoint/2010/main" val="1327976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34021"/>
            <a:ext cx="6934756" cy="563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CasellaDiTesto 1"/>
          <p:cNvSpPr txBox="1"/>
          <p:nvPr/>
        </p:nvSpPr>
        <p:spPr>
          <a:xfrm>
            <a:off x="2130586" y="197156"/>
            <a:ext cx="5018359" cy="584775"/>
          </a:xfrm>
          <a:prstGeom prst="rect">
            <a:avLst/>
          </a:prstGeom>
          <a:noFill/>
        </p:spPr>
        <p:txBody>
          <a:bodyPr wrap="square" rtlCol="0">
            <a:spAutoFit/>
          </a:bodyPr>
          <a:lstStyle/>
          <a:p>
            <a:r>
              <a:rPr lang="it-IT" sz="3200" dirty="0">
                <a:solidFill>
                  <a:srgbClr val="9933FF"/>
                </a:solidFill>
                <a:effectLst>
                  <a:outerShdw blurRad="38100" dist="38100" dir="2700000" algn="tl">
                    <a:srgbClr val="000000">
                      <a:alpha val="43137"/>
                    </a:srgbClr>
                  </a:outerShdw>
                </a:effectLst>
                <a:latin typeface="+mj-lt"/>
                <a:ea typeface="+mj-ea"/>
                <a:cs typeface="+mj-cs"/>
              </a:rPr>
              <a:t>TRASCRIZIONE: le tre fasi</a:t>
            </a:r>
          </a:p>
        </p:txBody>
      </p:sp>
    </p:spTree>
    <p:extLst>
      <p:ext uri="{BB962C8B-B14F-4D97-AF65-F5344CB8AC3E}">
        <p14:creationId xmlns:p14="http://schemas.microsoft.com/office/powerpoint/2010/main" val="177209080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50900" y="1091149"/>
            <a:ext cx="7645400" cy="4524315"/>
          </a:xfrm>
          <a:prstGeom prst="rect">
            <a:avLst/>
          </a:prstGeom>
        </p:spPr>
        <p:txBody>
          <a:bodyPr wrap="square">
            <a:spAutoFit/>
          </a:bodyPr>
          <a:lstStyle/>
          <a:p>
            <a:r>
              <a:rPr lang="it-IT" dirty="0"/>
              <a:t>Il </a:t>
            </a:r>
            <a:r>
              <a:rPr lang="it-IT" b="1" dirty="0"/>
              <a:t>fattore sigma</a:t>
            </a:r>
            <a:r>
              <a:rPr lang="it-IT" dirty="0"/>
              <a:t> σ è un fattore d'inizio della sintesi dell'</a:t>
            </a:r>
            <a:r>
              <a:rPr lang="it-IT" dirty="0">
                <a:hlinkClick r:id="rId2" tooltip="RNA"/>
              </a:rPr>
              <a:t>RNA</a:t>
            </a:r>
            <a:r>
              <a:rPr lang="it-IT" dirty="0"/>
              <a:t> che si lega all'RNA polimerasi procariotica, permettendole di legarsi in maniera specifica, solo ai promotori. Questo perché da sola, l'RNA polimerasi si legherebbe indistintamente, in qualsiasi punto del </a:t>
            </a:r>
            <a:r>
              <a:rPr lang="it-IT" dirty="0">
                <a:hlinkClick r:id="rId3" tooltip="Gene"/>
              </a:rPr>
              <a:t>gene</a:t>
            </a:r>
            <a:r>
              <a:rPr lang="it-IT" dirty="0"/>
              <a:t>, trascrivendone solo una parte. Il fattore σ, infatti, possiede due domini: uno che lega il </a:t>
            </a:r>
            <a:r>
              <a:rPr lang="it-IT" dirty="0">
                <a:hlinkClick r:id="rId4" tooltip="DNA"/>
              </a:rPr>
              <a:t>DNA</a:t>
            </a:r>
            <a:r>
              <a:rPr lang="it-IT" dirty="0"/>
              <a:t> e l'altro che si ancora all'RNA polimerasi, reclutandola sul promotore. </a:t>
            </a:r>
          </a:p>
          <a:p>
            <a:r>
              <a:rPr lang="it-IT" dirty="0"/>
              <a:t>Nei procarioti sono stati individuati diversi fattori σ, che permettono di variare l'espressione genica a seconda delle condizioni ambientali: </a:t>
            </a:r>
          </a:p>
          <a:p>
            <a:r>
              <a:rPr lang="it-IT" dirty="0"/>
              <a:t>σ</a:t>
            </a:r>
            <a:r>
              <a:rPr lang="it-IT" baseline="30000" dirty="0"/>
              <a:t>70</a:t>
            </a:r>
            <a:r>
              <a:rPr lang="it-IT" dirty="0"/>
              <a:t> : usato in condizioni normali per trascrivere la maggior parte dei geni;</a:t>
            </a:r>
          </a:p>
          <a:p>
            <a:r>
              <a:rPr lang="it-IT" dirty="0" err="1"/>
              <a:t>σ</a:t>
            </a:r>
            <a:r>
              <a:rPr lang="it-IT" baseline="30000" dirty="0" err="1"/>
              <a:t>S</a:t>
            </a:r>
            <a:r>
              <a:rPr lang="it-IT" dirty="0"/>
              <a:t> : utilizzato quando la cellula è in condizioni di stress;</a:t>
            </a:r>
          </a:p>
          <a:p>
            <a:r>
              <a:rPr lang="it-IT" dirty="0"/>
              <a:t>σ</a:t>
            </a:r>
            <a:r>
              <a:rPr lang="it-IT" baseline="30000" dirty="0"/>
              <a:t>32</a:t>
            </a:r>
            <a:r>
              <a:rPr lang="it-IT" dirty="0"/>
              <a:t> : utilizzato in condizioni di shock termico; permette la trascrizione di geni che codificano per proteine che proteggono la cellula da alte e basse temperature;</a:t>
            </a:r>
          </a:p>
          <a:p>
            <a:r>
              <a:rPr lang="it-IT" dirty="0" err="1"/>
              <a:t>σ</a:t>
            </a:r>
            <a:r>
              <a:rPr lang="it-IT" baseline="30000" dirty="0" err="1"/>
              <a:t>E</a:t>
            </a:r>
            <a:r>
              <a:rPr lang="it-IT" dirty="0"/>
              <a:t> : utilizzato in condizioni di shock termico;</a:t>
            </a:r>
          </a:p>
          <a:p>
            <a:r>
              <a:rPr lang="it-IT" dirty="0"/>
              <a:t>σ</a:t>
            </a:r>
            <a:r>
              <a:rPr lang="it-IT" baseline="30000" dirty="0"/>
              <a:t>54</a:t>
            </a:r>
            <a:r>
              <a:rPr lang="it-IT" dirty="0"/>
              <a:t> : utilizzato quando nella cellula si ha una carenza d'azoto;</a:t>
            </a:r>
          </a:p>
          <a:p>
            <a:r>
              <a:rPr lang="it-IT" dirty="0"/>
              <a:t>σ</a:t>
            </a:r>
            <a:r>
              <a:rPr lang="it-IT" baseline="30000" dirty="0"/>
              <a:t>28</a:t>
            </a:r>
            <a:r>
              <a:rPr lang="it-IT" dirty="0"/>
              <a:t> (</a:t>
            </a:r>
            <a:r>
              <a:rPr lang="it-IT" dirty="0" err="1"/>
              <a:t>σ</a:t>
            </a:r>
            <a:r>
              <a:rPr lang="it-IT" baseline="30000" dirty="0" err="1"/>
              <a:t>F</a:t>
            </a:r>
            <a:r>
              <a:rPr lang="it-IT" dirty="0"/>
              <a:t>) : utilizzato per l'espressione dell'operone dei flagelli.</a:t>
            </a:r>
            <a:endParaRPr lang="it-IT" dirty="0">
              <a:effectLst/>
            </a:endParaRPr>
          </a:p>
        </p:txBody>
      </p:sp>
    </p:spTree>
    <p:extLst>
      <p:ext uri="{BB962C8B-B14F-4D97-AF65-F5344CB8AC3E}">
        <p14:creationId xmlns:p14="http://schemas.microsoft.com/office/powerpoint/2010/main" val="4146349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CH"/>
          </a:p>
        </p:txBody>
      </p:sp>
      <p:sp>
        <p:nvSpPr>
          <p:cNvPr id="3" name="Segnaposto contenuto 2"/>
          <p:cNvSpPr>
            <a:spLocks noGrp="1"/>
          </p:cNvSpPr>
          <p:nvPr>
            <p:ph idx="1"/>
          </p:nvPr>
        </p:nvSpPr>
        <p:spPr/>
        <p:txBody>
          <a:bodyPr/>
          <a:lstStyle/>
          <a:p>
            <a:r>
              <a:rPr lang="it-CH" dirty="0"/>
              <a:t>Sintesi </a:t>
            </a:r>
            <a:r>
              <a:rPr lang="it-CH" dirty="0" err="1"/>
              <a:t>mRNA</a:t>
            </a:r>
            <a:endParaRPr lang="it-CH" dirty="0"/>
          </a:p>
          <a:p>
            <a:r>
              <a:rPr lang="it-CH" dirty="0"/>
              <a:t>http://highered.mheducation.com/sites/0072943696/student_view0/chapter3/animation__mrna_synthesis__transcription___quiz_1_.html</a:t>
            </a:r>
          </a:p>
        </p:txBody>
      </p:sp>
    </p:spTree>
    <p:extLst>
      <p:ext uri="{BB962C8B-B14F-4D97-AF65-F5344CB8AC3E}">
        <p14:creationId xmlns:p14="http://schemas.microsoft.com/office/powerpoint/2010/main" val="3370665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28" name="Text Box 16"/>
          <p:cNvSpPr txBox="1">
            <a:spLocks noChangeArrowheads="1"/>
          </p:cNvSpPr>
          <p:nvPr/>
        </p:nvSpPr>
        <p:spPr bwMode="auto">
          <a:xfrm>
            <a:off x="228600" y="152400"/>
            <a:ext cx="8458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buFontTx/>
              <a:buChar char="•"/>
              <a:defRPr/>
            </a:pPr>
            <a:r>
              <a:rPr lang="it-IT">
                <a:cs typeface="+mn-cs"/>
              </a:rPr>
              <a:t> Il legame tra più aminoacidi è detto </a:t>
            </a:r>
            <a:r>
              <a:rPr lang="it-IT" b="1" i="1">
                <a:cs typeface="+mn-cs"/>
              </a:rPr>
              <a:t>LEGAME PEPTIDICO</a:t>
            </a:r>
          </a:p>
          <a:p>
            <a:pPr algn="just">
              <a:buFontTx/>
              <a:buChar char="•"/>
              <a:defRPr/>
            </a:pPr>
            <a:r>
              <a:rPr lang="it-IT">
                <a:cs typeface="+mn-cs"/>
              </a:rPr>
              <a:t> Il legame genera un </a:t>
            </a:r>
            <a:r>
              <a:rPr lang="it-IT" b="1">
                <a:cs typeface="+mn-cs"/>
              </a:rPr>
              <a:t>peptide</a:t>
            </a:r>
            <a:r>
              <a:rPr lang="it-IT">
                <a:cs typeface="+mn-cs"/>
              </a:rPr>
              <a:t> o </a:t>
            </a:r>
            <a:r>
              <a:rPr lang="ja-JP" altLang="it-IT">
                <a:latin typeface="Arial"/>
                <a:cs typeface="+mn-cs"/>
              </a:rPr>
              <a:t>“</a:t>
            </a:r>
            <a:r>
              <a:rPr lang="it-IT" b="1">
                <a:cs typeface="+mn-cs"/>
              </a:rPr>
              <a:t>proteina</a:t>
            </a:r>
            <a:r>
              <a:rPr lang="ja-JP" altLang="it-IT">
                <a:latin typeface="Arial"/>
                <a:cs typeface="+mn-cs"/>
              </a:rPr>
              <a:t>”</a:t>
            </a:r>
            <a:endParaRPr lang="it-IT">
              <a:cs typeface="+mn-cs"/>
            </a:endParaRPr>
          </a:p>
        </p:txBody>
      </p:sp>
      <p:sp>
        <p:nvSpPr>
          <p:cNvPr id="141330" name="Rectangle 18"/>
          <p:cNvSpPr>
            <a:spLocks noChangeArrowheads="1"/>
          </p:cNvSpPr>
          <p:nvPr/>
        </p:nvSpPr>
        <p:spPr bwMode="auto">
          <a:xfrm>
            <a:off x="1295400" y="5359400"/>
            <a:ext cx="609600" cy="304800"/>
          </a:xfrm>
          <a:prstGeom prst="rect">
            <a:avLst/>
          </a:prstGeom>
          <a:gradFill rotWithShape="0">
            <a:gsLst>
              <a:gs pos="0">
                <a:srgbClr val="CC0000"/>
              </a:gs>
              <a:gs pos="50000">
                <a:srgbClr val="800000"/>
              </a:gs>
              <a:gs pos="100000">
                <a:srgbClr val="CC0000"/>
              </a:gs>
            </a:gsLst>
            <a:lin ang="2700000" scaled="1"/>
          </a:gra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41331" name="Rectangle 19"/>
          <p:cNvSpPr>
            <a:spLocks noChangeArrowheads="1"/>
          </p:cNvSpPr>
          <p:nvPr/>
        </p:nvSpPr>
        <p:spPr bwMode="auto">
          <a:xfrm>
            <a:off x="3048000" y="5359400"/>
            <a:ext cx="609600" cy="304800"/>
          </a:xfrm>
          <a:prstGeom prst="rect">
            <a:avLst/>
          </a:prstGeom>
          <a:gradFill rotWithShape="0">
            <a:gsLst>
              <a:gs pos="0">
                <a:srgbClr val="CC0000"/>
              </a:gs>
              <a:gs pos="50000">
                <a:srgbClr val="800000"/>
              </a:gs>
              <a:gs pos="100000">
                <a:srgbClr val="CC0000"/>
              </a:gs>
            </a:gsLst>
            <a:lin ang="2700000" scaled="1"/>
          </a:gra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41332" name="Rectangle 20"/>
          <p:cNvSpPr>
            <a:spLocks noChangeArrowheads="1"/>
          </p:cNvSpPr>
          <p:nvPr/>
        </p:nvSpPr>
        <p:spPr bwMode="auto">
          <a:xfrm>
            <a:off x="5943600" y="5357813"/>
            <a:ext cx="609600" cy="304800"/>
          </a:xfrm>
          <a:prstGeom prst="rect">
            <a:avLst/>
          </a:prstGeom>
          <a:gradFill rotWithShape="0">
            <a:gsLst>
              <a:gs pos="0">
                <a:srgbClr val="CC0000"/>
              </a:gs>
              <a:gs pos="50000">
                <a:srgbClr val="800000"/>
              </a:gs>
              <a:gs pos="100000">
                <a:srgbClr val="CC0000"/>
              </a:gs>
            </a:gsLst>
            <a:lin ang="2700000" scaled="1"/>
          </a:gra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41333" name="Rectangle 21"/>
          <p:cNvSpPr>
            <a:spLocks noChangeArrowheads="1"/>
          </p:cNvSpPr>
          <p:nvPr/>
        </p:nvSpPr>
        <p:spPr bwMode="auto">
          <a:xfrm>
            <a:off x="6553200" y="5357813"/>
            <a:ext cx="609600" cy="304800"/>
          </a:xfrm>
          <a:prstGeom prst="rect">
            <a:avLst/>
          </a:prstGeom>
          <a:gradFill rotWithShape="0">
            <a:gsLst>
              <a:gs pos="0">
                <a:srgbClr val="CC0000"/>
              </a:gs>
              <a:gs pos="50000">
                <a:srgbClr val="800000"/>
              </a:gs>
              <a:gs pos="100000">
                <a:srgbClr val="CC0000"/>
              </a:gs>
            </a:gsLst>
            <a:lin ang="2700000" scaled="1"/>
          </a:gra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41334" name="Text Box 22"/>
          <p:cNvSpPr txBox="1">
            <a:spLocks noChangeArrowheads="1"/>
          </p:cNvSpPr>
          <p:nvPr/>
        </p:nvSpPr>
        <p:spPr bwMode="auto">
          <a:xfrm>
            <a:off x="2281238" y="5283200"/>
            <a:ext cx="385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b="1">
                <a:latin typeface="Arial Black" charset="0"/>
                <a:cs typeface="+mn-cs"/>
              </a:rPr>
              <a:t>+</a:t>
            </a:r>
          </a:p>
        </p:txBody>
      </p:sp>
      <p:sp>
        <p:nvSpPr>
          <p:cNvPr id="141335" name="Text Box 23"/>
          <p:cNvSpPr txBox="1">
            <a:spLocks noChangeArrowheads="1"/>
          </p:cNvSpPr>
          <p:nvPr/>
        </p:nvSpPr>
        <p:spPr bwMode="auto">
          <a:xfrm>
            <a:off x="4648200" y="5281613"/>
            <a:ext cx="385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b="1">
                <a:latin typeface="Arial Black" charset="0"/>
                <a:cs typeface="+mn-cs"/>
              </a:rPr>
              <a:t>=</a:t>
            </a:r>
          </a:p>
        </p:txBody>
      </p:sp>
      <p:sp>
        <p:nvSpPr>
          <p:cNvPr id="141336" name="Text Box 24"/>
          <p:cNvSpPr txBox="1">
            <a:spLocks noChangeArrowheads="1"/>
          </p:cNvSpPr>
          <p:nvPr/>
        </p:nvSpPr>
        <p:spPr bwMode="auto">
          <a:xfrm>
            <a:off x="1371600" y="5791200"/>
            <a:ext cx="606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a.a.</a:t>
            </a:r>
          </a:p>
        </p:txBody>
      </p:sp>
      <p:sp>
        <p:nvSpPr>
          <p:cNvPr id="141337" name="Text Box 25"/>
          <p:cNvSpPr txBox="1">
            <a:spLocks noChangeArrowheads="1"/>
          </p:cNvSpPr>
          <p:nvPr/>
        </p:nvSpPr>
        <p:spPr bwMode="auto">
          <a:xfrm>
            <a:off x="3048000" y="5791200"/>
            <a:ext cx="606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a.a.</a:t>
            </a:r>
          </a:p>
        </p:txBody>
      </p:sp>
      <p:sp>
        <p:nvSpPr>
          <p:cNvPr id="141338" name="Text Box 26"/>
          <p:cNvSpPr txBox="1">
            <a:spLocks noChangeArrowheads="1"/>
          </p:cNvSpPr>
          <p:nvPr/>
        </p:nvSpPr>
        <p:spPr bwMode="auto">
          <a:xfrm>
            <a:off x="6019800" y="5791200"/>
            <a:ext cx="1384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peptide…</a:t>
            </a:r>
          </a:p>
        </p:txBody>
      </p:sp>
      <p:pic>
        <p:nvPicPr>
          <p:cNvPr id="17419" name="Picture 27" descr="06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8138"/>
            <a:ext cx="9144000"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3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9"/>
                                        </p:tgtEl>
                                        <p:attrNameLst>
                                          <p:attrName>style.visibility</p:attrName>
                                        </p:attrNameLst>
                                      </p:cBhvr>
                                      <p:to>
                                        <p:strVal val="visible"/>
                                      </p:to>
                                    </p:set>
                                    <p:animEffect transition="in" filter="fade">
                                      <p:cBhvr>
                                        <p:cTn id="7" dur="500"/>
                                        <p:tgtEl>
                                          <p:spTgt spid="17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 xmlns:a16="http://schemas.microsoft.com/office/drawing/2014/main" id="{8594D493-C115-49D7-B896-E768CDAC0DB8}"/>
              </a:ext>
            </a:extLst>
          </p:cNvPr>
          <p:cNvSpPr>
            <a:spLocks noGrp="1"/>
          </p:cNvSpPr>
          <p:nvPr>
            <p:ph idx="1"/>
          </p:nvPr>
        </p:nvSpPr>
        <p:spPr>
          <a:xfrm>
            <a:off x="274320" y="465514"/>
            <a:ext cx="8412480" cy="5752090"/>
          </a:xfrm>
        </p:spPr>
        <p:txBody>
          <a:bodyPr>
            <a:normAutofit lnSpcReduction="10000"/>
          </a:bodyPr>
          <a:lstStyle/>
          <a:p>
            <a:pPr marL="0" indent="0">
              <a:buNone/>
            </a:pPr>
            <a:r>
              <a:rPr lang="it-CH" dirty="0" err="1">
                <a:solidFill>
                  <a:srgbClr val="9933FF"/>
                </a:solidFill>
                <a:effectLst>
                  <a:outerShdw blurRad="38100" dist="38100" dir="2700000" algn="tl">
                    <a:srgbClr val="000000">
                      <a:alpha val="43137"/>
                    </a:srgbClr>
                  </a:outerShdw>
                </a:effectLst>
                <a:latin typeface="+mj-lt"/>
                <a:ea typeface="+mj-ea"/>
                <a:cs typeface="+mj-cs"/>
              </a:rPr>
              <a:t>mRNA</a:t>
            </a:r>
            <a:r>
              <a:rPr lang="it-CH" dirty="0">
                <a:solidFill>
                  <a:srgbClr val="9933FF"/>
                </a:solidFill>
                <a:effectLst>
                  <a:outerShdw blurRad="38100" dist="38100" dir="2700000" algn="tl">
                    <a:srgbClr val="000000">
                      <a:alpha val="43137"/>
                    </a:srgbClr>
                  </a:outerShdw>
                </a:effectLst>
                <a:latin typeface="+mj-lt"/>
                <a:ea typeface="+mj-ea"/>
                <a:cs typeface="+mj-cs"/>
              </a:rPr>
              <a:t> procarioti</a:t>
            </a:r>
          </a:p>
          <a:p>
            <a:pPr marL="0" indent="0">
              <a:buNone/>
            </a:pPr>
            <a:endParaRPr lang="it-CH" dirty="0"/>
          </a:p>
          <a:p>
            <a:pPr marL="0" indent="0">
              <a:buNone/>
            </a:pPr>
            <a:endParaRPr lang="it-CH" dirty="0"/>
          </a:p>
          <a:p>
            <a:pPr marL="0" indent="0">
              <a:buNone/>
            </a:pPr>
            <a:endParaRPr lang="it-CH" dirty="0"/>
          </a:p>
          <a:p>
            <a:pPr marL="0" indent="0">
              <a:buNone/>
            </a:pPr>
            <a:endParaRPr lang="it-CH" dirty="0"/>
          </a:p>
          <a:p>
            <a:pPr marL="0" indent="0">
              <a:buNone/>
            </a:pPr>
            <a:endParaRPr lang="it-CH" dirty="0"/>
          </a:p>
          <a:p>
            <a:pPr marL="0" indent="0">
              <a:buNone/>
            </a:pPr>
            <a:endParaRPr lang="it-CH" dirty="0"/>
          </a:p>
          <a:p>
            <a:pPr marL="0" indent="0">
              <a:buNone/>
            </a:pPr>
            <a:endParaRPr lang="it-CH" dirty="0"/>
          </a:p>
          <a:p>
            <a:pPr marL="0" indent="0">
              <a:buNone/>
            </a:pPr>
            <a:endParaRPr lang="it-CH" dirty="0"/>
          </a:p>
          <a:p>
            <a:pPr marL="0" indent="0">
              <a:buNone/>
            </a:pPr>
            <a:r>
              <a:rPr lang="it-CH" sz="2400" dirty="0"/>
              <a:t>												RNA </a:t>
            </a:r>
            <a:r>
              <a:rPr lang="it-CH" sz="2400" dirty="0">
                <a:solidFill>
                  <a:srgbClr val="FF0000"/>
                </a:solidFill>
              </a:rPr>
              <a:t>policistronico</a:t>
            </a:r>
          </a:p>
          <a:p>
            <a:pPr marL="0" indent="0">
              <a:buNone/>
            </a:pPr>
            <a:r>
              <a:rPr lang="it-CH" sz="2400" dirty="0"/>
              <a:t>												1mRNA più proteine</a:t>
            </a:r>
          </a:p>
          <a:p>
            <a:pPr marL="0" indent="0">
              <a:buNone/>
            </a:pPr>
            <a:endParaRPr lang="it-CH" dirty="0"/>
          </a:p>
        </p:txBody>
      </p:sp>
      <p:pic>
        <p:nvPicPr>
          <p:cNvPr id="4" name="Immagine 3">
            <a:extLst>
              <a:ext uri="{FF2B5EF4-FFF2-40B4-BE49-F238E27FC236}">
                <a16:creationId xmlns="" xmlns:a16="http://schemas.microsoft.com/office/drawing/2014/main" id="{C535BAE3-84A9-4E22-A5F3-A303D84FD2D8}"/>
              </a:ext>
            </a:extLst>
          </p:cNvPr>
          <p:cNvPicPr>
            <a:picLocks noChangeAspect="1"/>
          </p:cNvPicPr>
          <p:nvPr/>
        </p:nvPicPr>
        <p:blipFill>
          <a:blip r:embed="rId2"/>
          <a:stretch>
            <a:fillRect/>
          </a:stretch>
        </p:blipFill>
        <p:spPr>
          <a:xfrm>
            <a:off x="1056409" y="2848768"/>
            <a:ext cx="6781800" cy="2028825"/>
          </a:xfrm>
          <a:prstGeom prst="rect">
            <a:avLst/>
          </a:prstGeom>
        </p:spPr>
      </p:pic>
    </p:spTree>
    <p:extLst>
      <p:ext uri="{BB962C8B-B14F-4D97-AF65-F5344CB8AC3E}">
        <p14:creationId xmlns:p14="http://schemas.microsoft.com/office/powerpoint/2010/main" val="386959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fade">
                                      <p:cBhvr>
                                        <p:cTn id="1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ChangeArrowheads="1"/>
          </p:cNvSpPr>
          <p:nvPr/>
        </p:nvSpPr>
        <p:spPr bwMode="auto">
          <a:xfrm>
            <a:off x="0" y="549275"/>
            <a:ext cx="3567113" cy="1616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47460" name="Rectangle 4"/>
          <p:cNvSpPr>
            <a:spLocks noChangeArrowheads="1"/>
          </p:cNvSpPr>
          <p:nvPr/>
        </p:nvSpPr>
        <p:spPr bwMode="auto">
          <a:xfrm>
            <a:off x="0" y="549275"/>
            <a:ext cx="9074150" cy="719137"/>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3000" b="0" dirty="0">
                <a:solidFill>
                  <a:schemeClr val="bg1"/>
                </a:solidFill>
              </a:rPr>
              <a:t>NEGLI EUCARIOTI …</a:t>
            </a:r>
          </a:p>
        </p:txBody>
      </p:sp>
      <p:sp>
        <p:nvSpPr>
          <p:cNvPr id="147461" name="Text Box 5"/>
          <p:cNvSpPr txBox="1">
            <a:spLocks noChangeArrowheads="1"/>
          </p:cNvSpPr>
          <p:nvPr/>
        </p:nvSpPr>
        <p:spPr bwMode="auto">
          <a:xfrm>
            <a:off x="891436" y="2436420"/>
            <a:ext cx="8785225"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spcBef>
                <a:spcPct val="50000"/>
              </a:spcBef>
              <a:buFontTx/>
              <a:buChar char="•"/>
            </a:pPr>
            <a:r>
              <a:rPr lang="it-IT" sz="2400" b="0" dirty="0"/>
              <a:t>RNA polimerasi I    -&gt;  </a:t>
            </a:r>
            <a:r>
              <a:rPr lang="it-IT" sz="2400" b="0" dirty="0" err="1"/>
              <a:t>rRNA</a:t>
            </a:r>
            <a:r>
              <a:rPr lang="it-IT" sz="2400" b="0" dirty="0"/>
              <a:t> 28S    18S    5,8S</a:t>
            </a:r>
          </a:p>
          <a:p>
            <a:pPr>
              <a:spcBef>
                <a:spcPct val="50000"/>
              </a:spcBef>
              <a:buFontTx/>
              <a:buChar char="•"/>
            </a:pPr>
            <a:r>
              <a:rPr lang="it-IT" sz="2400" b="0" dirty="0"/>
              <a:t>  RNA polimerasi II   -&gt; </a:t>
            </a:r>
            <a:r>
              <a:rPr lang="it-IT" sz="2400" dirty="0" err="1"/>
              <a:t>mRNA</a:t>
            </a:r>
            <a:r>
              <a:rPr lang="it-IT" sz="2400" dirty="0"/>
              <a:t>, </a:t>
            </a:r>
            <a:r>
              <a:rPr lang="it-IT" sz="2400" b="0" dirty="0" err="1"/>
              <a:t>snRNA</a:t>
            </a:r>
            <a:endParaRPr lang="it-IT" sz="2400" b="0" dirty="0"/>
          </a:p>
          <a:p>
            <a:pPr>
              <a:spcBef>
                <a:spcPct val="50000"/>
              </a:spcBef>
              <a:buFontTx/>
              <a:buChar char="•"/>
            </a:pPr>
            <a:r>
              <a:rPr lang="it-IT" sz="2400" b="0" dirty="0"/>
              <a:t>  RNA polimerasi III  -&gt;  rRNA 5S,  </a:t>
            </a:r>
            <a:r>
              <a:rPr lang="it-IT" sz="2400" b="0" dirty="0" err="1"/>
              <a:t>tRNA</a:t>
            </a:r>
            <a:r>
              <a:rPr lang="it-IT" sz="2400" dirty="0"/>
              <a:t> </a:t>
            </a:r>
            <a:r>
              <a:rPr lang="it-IT" sz="2400" b="0" dirty="0"/>
              <a:t> +  altri piccoli RNA</a:t>
            </a:r>
          </a:p>
          <a:p>
            <a:pPr>
              <a:spcBef>
                <a:spcPct val="50000"/>
              </a:spcBef>
            </a:pPr>
            <a:endParaRPr lang="it-IT" b="0" dirty="0"/>
          </a:p>
        </p:txBody>
      </p:sp>
    </p:spTree>
    <p:extLst>
      <p:ext uri="{BB962C8B-B14F-4D97-AF65-F5344CB8AC3E}">
        <p14:creationId xmlns:p14="http://schemas.microsoft.com/office/powerpoint/2010/main" val="1577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7461"/>
                                        </p:tgtEl>
                                        <p:attrNameLst>
                                          <p:attrName>style.visibility</p:attrName>
                                        </p:attrNameLst>
                                      </p:cBhvr>
                                      <p:to>
                                        <p:strVal val="visible"/>
                                      </p:to>
                                    </p:set>
                                    <p:animEffect transition="in" filter="fade">
                                      <p:cBhvr>
                                        <p:cTn id="7" dur="500"/>
                                        <p:tgtEl>
                                          <p:spTgt spid="147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3" y="871412"/>
            <a:ext cx="8986906" cy="132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olo 1">
            <a:extLst>
              <a:ext uri="{FF2B5EF4-FFF2-40B4-BE49-F238E27FC236}">
                <a16:creationId xmlns="" xmlns:a16="http://schemas.microsoft.com/office/drawing/2014/main" id="{6E3278D7-8FCE-4C98-A93A-89AFCE3504D4}"/>
              </a:ext>
            </a:extLst>
          </p:cNvPr>
          <p:cNvSpPr txBox="1">
            <a:spLocks/>
          </p:cNvSpPr>
          <p:nvPr/>
        </p:nvSpPr>
        <p:spPr>
          <a:xfrm>
            <a:off x="457200" y="274638"/>
            <a:ext cx="8229600" cy="1143000"/>
          </a:xfrm>
          <a:prstGeom prst="rect">
            <a:avLst/>
          </a:prstGeom>
        </p:spPr>
        <p:txBody>
          <a:bodyPr>
            <a:normAutofit fontScale="90000" lnSpcReduction="10000"/>
          </a:bodyPr>
          <a:lstStyle/>
          <a:p>
            <a:pPr marL="0" marR="0" lvl="0" indent="0" defTabSz="457200" rtl="0" eaLnBrk="1" fontAlgn="auto" latinLnBrk="0" hangingPunct="1">
              <a:lnSpc>
                <a:spcPct val="100000"/>
              </a:lnSpc>
              <a:spcBef>
                <a:spcPct val="0"/>
              </a:spcBef>
              <a:spcAft>
                <a:spcPts val="0"/>
              </a:spcAft>
              <a:buClrTx/>
              <a:buSzTx/>
              <a:buFontTx/>
              <a:buNone/>
              <a:tabLst/>
              <a:defRPr/>
            </a:pPr>
            <a:r>
              <a:rPr lang="it-CH" sz="3600" dirty="0">
                <a:solidFill>
                  <a:srgbClr val="9933FF"/>
                </a:solidFill>
                <a:effectLst>
                  <a:outerShdw blurRad="38100" dist="38100" dir="2700000" algn="tl">
                    <a:srgbClr val="000000">
                      <a:alpha val="43137"/>
                    </a:srgbClr>
                  </a:outerShdw>
                </a:effectLst>
                <a:latin typeface="+mj-lt"/>
                <a:ea typeface="+mj-ea"/>
                <a:cs typeface="+mj-cs"/>
              </a:rPr>
              <a:t>Unità di trascrizione</a:t>
            </a:r>
            <a:r>
              <a:rPr kumimoji="0" lang="it-CH" sz="4400" b="0" i="0" u="none" strike="noStrike" kern="1200" cap="none" spc="0" normalizeH="0" baseline="0" noProof="0" dirty="0">
                <a:ln>
                  <a:noFill/>
                </a:ln>
                <a:solidFill>
                  <a:srgbClr val="FF0000"/>
                </a:solidFill>
                <a:effectLst/>
                <a:uLnTx/>
                <a:uFillTx/>
                <a:latin typeface="+mj-lt"/>
                <a:ea typeface="+mj-ea"/>
                <a:cs typeface="+mj-cs"/>
              </a:rPr>
              <a:t/>
            </a:r>
            <a:br>
              <a:rPr kumimoji="0" lang="it-CH" sz="4400" b="0" i="0" u="none" strike="noStrike" kern="1200" cap="none" spc="0" normalizeH="0" baseline="0" noProof="0" dirty="0">
                <a:ln>
                  <a:noFill/>
                </a:ln>
                <a:solidFill>
                  <a:srgbClr val="FF0000"/>
                </a:solidFill>
                <a:effectLst/>
                <a:uLnTx/>
                <a:uFillTx/>
                <a:latin typeface="+mj-lt"/>
                <a:ea typeface="+mj-ea"/>
                <a:cs typeface="+mj-cs"/>
              </a:rPr>
            </a:br>
            <a:endParaRPr kumimoji="0" lang="it-CH"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79358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3" y="871412"/>
            <a:ext cx="8986906" cy="132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433613" y="4249279"/>
            <a:ext cx="7883072" cy="2308324"/>
          </a:xfrm>
          <a:prstGeom prst="rect">
            <a:avLst/>
          </a:prstGeom>
          <a:noFill/>
        </p:spPr>
        <p:txBody>
          <a:bodyPr wrap="square" rtlCol="0">
            <a:spAutoFit/>
          </a:bodyPr>
          <a:lstStyle/>
          <a:p>
            <a:r>
              <a:rPr lang="it-IT" sz="2400" b="1" dirty="0">
                <a:solidFill>
                  <a:srgbClr val="008000"/>
                </a:solidFill>
              </a:rPr>
              <a:t>SEQUENZE REGOLATRICI (elementi di controllo prossimali o distali)</a:t>
            </a:r>
          </a:p>
          <a:p>
            <a:r>
              <a:rPr lang="it-IT" sz="2400" dirty="0" err="1">
                <a:solidFill>
                  <a:srgbClr val="008000"/>
                </a:solidFill>
              </a:rPr>
              <a:t>Enhancer</a:t>
            </a:r>
            <a:r>
              <a:rPr lang="it-IT" sz="2400" dirty="0"/>
              <a:t>:   aree di regolazione che </a:t>
            </a:r>
            <a:r>
              <a:rPr lang="it-IT" sz="2400" b="1" dirty="0">
                <a:solidFill>
                  <a:srgbClr val="FF0000"/>
                </a:solidFill>
              </a:rPr>
              <a:t>incrementano</a:t>
            </a:r>
            <a:r>
              <a:rPr lang="it-IT" sz="2400" dirty="0"/>
              <a:t> la sintesi</a:t>
            </a:r>
          </a:p>
          <a:p>
            <a:r>
              <a:rPr lang="it-IT" sz="2400" dirty="0"/>
              <a:t>                     fino a 100 volte (fino a 1000 basi da inizio gene)</a:t>
            </a:r>
          </a:p>
          <a:p>
            <a:r>
              <a:rPr lang="it-IT" sz="2400" dirty="0" err="1">
                <a:solidFill>
                  <a:srgbClr val="008000"/>
                </a:solidFill>
              </a:rPr>
              <a:t>Silencer</a:t>
            </a:r>
            <a:r>
              <a:rPr lang="it-IT" sz="2400" dirty="0">
                <a:solidFill>
                  <a:srgbClr val="008000"/>
                </a:solidFill>
              </a:rPr>
              <a:t>:  </a:t>
            </a:r>
            <a:r>
              <a:rPr lang="it-IT" sz="2400" dirty="0"/>
              <a:t>aree di regolazione che </a:t>
            </a:r>
            <a:r>
              <a:rPr lang="it-IT" sz="2400" b="1" dirty="0">
                <a:solidFill>
                  <a:srgbClr val="FF0000"/>
                </a:solidFill>
              </a:rPr>
              <a:t>reprimono</a:t>
            </a:r>
            <a:r>
              <a:rPr lang="it-IT" sz="2400" dirty="0"/>
              <a:t> la sintesi proteica</a:t>
            </a:r>
          </a:p>
          <a:p>
            <a:r>
              <a:rPr lang="it-IT" sz="2400" dirty="0"/>
              <a:t>                     </a:t>
            </a:r>
          </a:p>
        </p:txBody>
      </p:sp>
      <p:sp>
        <p:nvSpPr>
          <p:cNvPr id="4" name="CasellaDiTesto 3"/>
          <p:cNvSpPr txBox="1"/>
          <p:nvPr/>
        </p:nvSpPr>
        <p:spPr>
          <a:xfrm>
            <a:off x="433612" y="2358516"/>
            <a:ext cx="7393215" cy="954107"/>
          </a:xfrm>
          <a:prstGeom prst="rect">
            <a:avLst/>
          </a:prstGeom>
          <a:noFill/>
        </p:spPr>
        <p:txBody>
          <a:bodyPr wrap="square" rtlCol="0">
            <a:spAutoFit/>
          </a:bodyPr>
          <a:lstStyle/>
          <a:p>
            <a:r>
              <a:rPr lang="it-IT" sz="2400" b="1" dirty="0">
                <a:solidFill>
                  <a:srgbClr val="008000"/>
                </a:solidFill>
              </a:rPr>
              <a:t>PROMOTORE:</a:t>
            </a:r>
          </a:p>
          <a:p>
            <a:endParaRPr lang="it-IT" sz="800" dirty="0">
              <a:solidFill>
                <a:srgbClr val="008000"/>
              </a:solidFill>
            </a:endParaRPr>
          </a:p>
          <a:p>
            <a:r>
              <a:rPr lang="it-IT" sz="2400" dirty="0">
                <a:solidFill>
                  <a:srgbClr val="008000"/>
                </a:solidFill>
              </a:rPr>
              <a:t>TATA box</a:t>
            </a:r>
            <a:r>
              <a:rPr lang="it-IT" sz="2400" dirty="0"/>
              <a:t>:   a circa -30 nt</a:t>
            </a:r>
          </a:p>
        </p:txBody>
      </p:sp>
      <p:sp>
        <p:nvSpPr>
          <p:cNvPr id="5" name="Titolo 1">
            <a:extLst>
              <a:ext uri="{FF2B5EF4-FFF2-40B4-BE49-F238E27FC236}">
                <a16:creationId xmlns="" xmlns:a16="http://schemas.microsoft.com/office/drawing/2014/main" id="{54FBC2FA-F04A-4EE1-AAC2-FCD7595DED23}"/>
              </a:ext>
            </a:extLst>
          </p:cNvPr>
          <p:cNvSpPr txBox="1">
            <a:spLocks/>
          </p:cNvSpPr>
          <p:nvPr/>
        </p:nvSpPr>
        <p:spPr>
          <a:xfrm>
            <a:off x="457200" y="274638"/>
            <a:ext cx="8229600" cy="1143000"/>
          </a:xfrm>
          <a:prstGeom prst="rect">
            <a:avLst/>
          </a:prstGeom>
        </p:spPr>
        <p:txBody>
          <a:bodyPr>
            <a:normAutofit fontScale="90000" lnSpcReduction="10000"/>
          </a:bodyPr>
          <a:lstStyle/>
          <a:p>
            <a:pPr marL="0" marR="0" lvl="0" indent="0" defTabSz="457200" rtl="0" eaLnBrk="1" fontAlgn="auto" latinLnBrk="0" hangingPunct="1">
              <a:lnSpc>
                <a:spcPct val="100000"/>
              </a:lnSpc>
              <a:spcBef>
                <a:spcPct val="0"/>
              </a:spcBef>
              <a:spcAft>
                <a:spcPts val="0"/>
              </a:spcAft>
              <a:buClrTx/>
              <a:buSzTx/>
              <a:buFontTx/>
              <a:buNone/>
              <a:tabLst/>
              <a:defRPr/>
            </a:pPr>
            <a:r>
              <a:rPr lang="it-CH" sz="3600" dirty="0">
                <a:solidFill>
                  <a:srgbClr val="9933FF"/>
                </a:solidFill>
                <a:effectLst>
                  <a:outerShdw blurRad="38100" dist="38100" dir="2700000" algn="tl">
                    <a:srgbClr val="000000">
                      <a:alpha val="43137"/>
                    </a:srgbClr>
                  </a:outerShdw>
                </a:effectLst>
                <a:latin typeface="+mj-lt"/>
                <a:ea typeface="+mj-ea"/>
                <a:cs typeface="+mj-cs"/>
              </a:rPr>
              <a:t>Unità di trascrizione</a:t>
            </a:r>
            <a:r>
              <a:rPr kumimoji="0" lang="it-CH" sz="4400" b="0" i="0" u="none" strike="noStrike" kern="1200" cap="none" spc="0" normalizeH="0" baseline="0" noProof="0" dirty="0">
                <a:ln>
                  <a:noFill/>
                </a:ln>
                <a:solidFill>
                  <a:srgbClr val="FF0000"/>
                </a:solidFill>
                <a:effectLst/>
                <a:uLnTx/>
                <a:uFillTx/>
                <a:latin typeface="+mj-lt"/>
                <a:ea typeface="+mj-ea"/>
                <a:cs typeface="+mj-cs"/>
              </a:rPr>
              <a:t/>
            </a:r>
            <a:br>
              <a:rPr kumimoji="0" lang="it-CH" sz="4400" b="0" i="0" u="none" strike="noStrike" kern="1200" cap="none" spc="0" normalizeH="0" baseline="0" noProof="0" dirty="0">
                <a:ln>
                  <a:noFill/>
                </a:ln>
                <a:solidFill>
                  <a:srgbClr val="FF0000"/>
                </a:solidFill>
                <a:effectLst/>
                <a:uLnTx/>
                <a:uFillTx/>
                <a:latin typeface="+mj-lt"/>
                <a:ea typeface="+mj-ea"/>
                <a:cs typeface="+mj-cs"/>
              </a:rPr>
            </a:br>
            <a:endParaRPr kumimoji="0" lang="it-CH"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6707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3" y="871412"/>
            <a:ext cx="8986906" cy="132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433613" y="4249279"/>
            <a:ext cx="7883072" cy="2308324"/>
          </a:xfrm>
          <a:prstGeom prst="rect">
            <a:avLst/>
          </a:prstGeom>
          <a:noFill/>
        </p:spPr>
        <p:txBody>
          <a:bodyPr wrap="square" rtlCol="0">
            <a:spAutoFit/>
          </a:bodyPr>
          <a:lstStyle/>
          <a:p>
            <a:r>
              <a:rPr lang="it-IT" sz="2400" b="1" dirty="0">
                <a:solidFill>
                  <a:srgbClr val="008000"/>
                </a:solidFill>
              </a:rPr>
              <a:t>SEQUENZE REGOLATRICI (elementi di controllo prossimali e distali):</a:t>
            </a:r>
          </a:p>
          <a:p>
            <a:r>
              <a:rPr lang="it-IT" sz="2400" dirty="0">
                <a:solidFill>
                  <a:srgbClr val="008000"/>
                </a:solidFill>
              </a:rPr>
              <a:t>Regione a cui si legano fattori di trascrizione specifici (proteine necessarie per promuovere o inibire la trascrizione di specifici geni eucarioti)</a:t>
            </a:r>
            <a:endParaRPr lang="it-IT" sz="2400" dirty="0"/>
          </a:p>
          <a:p>
            <a:r>
              <a:rPr lang="it-IT" sz="2400" dirty="0"/>
              <a:t>                     </a:t>
            </a:r>
          </a:p>
        </p:txBody>
      </p:sp>
      <p:sp>
        <p:nvSpPr>
          <p:cNvPr id="4" name="CasellaDiTesto 3"/>
          <p:cNvSpPr txBox="1"/>
          <p:nvPr/>
        </p:nvSpPr>
        <p:spPr>
          <a:xfrm>
            <a:off x="433613" y="2358516"/>
            <a:ext cx="8460930" cy="1200329"/>
          </a:xfrm>
          <a:prstGeom prst="rect">
            <a:avLst/>
          </a:prstGeom>
          <a:noFill/>
        </p:spPr>
        <p:txBody>
          <a:bodyPr wrap="square" rtlCol="0">
            <a:spAutoFit/>
          </a:bodyPr>
          <a:lstStyle/>
          <a:p>
            <a:r>
              <a:rPr lang="it-IT" sz="2400" b="1" dirty="0">
                <a:solidFill>
                  <a:srgbClr val="008000"/>
                </a:solidFill>
              </a:rPr>
              <a:t>PROMOTORE:</a:t>
            </a:r>
            <a:endParaRPr lang="it-IT" sz="800" dirty="0">
              <a:solidFill>
                <a:srgbClr val="008000"/>
              </a:solidFill>
            </a:endParaRPr>
          </a:p>
          <a:p>
            <a:r>
              <a:rPr lang="it-IT" sz="2400" dirty="0">
                <a:solidFill>
                  <a:srgbClr val="008000"/>
                </a:solidFill>
              </a:rPr>
              <a:t>Regione a cui si legano fattori di </a:t>
            </a:r>
            <a:r>
              <a:rPr lang="it-IT" sz="2400" b="1" dirty="0">
                <a:solidFill>
                  <a:srgbClr val="008000"/>
                </a:solidFill>
              </a:rPr>
              <a:t>trascrizione generali </a:t>
            </a:r>
            <a:r>
              <a:rPr lang="it-IT" sz="2400" dirty="0">
                <a:solidFill>
                  <a:srgbClr val="008000"/>
                </a:solidFill>
              </a:rPr>
              <a:t>(proteine necessarie per la trascrizione di tutti i geni eucarioti)</a:t>
            </a:r>
            <a:endParaRPr lang="it-IT" sz="2400" dirty="0"/>
          </a:p>
        </p:txBody>
      </p:sp>
      <p:sp>
        <p:nvSpPr>
          <p:cNvPr id="5" name="Titolo 1">
            <a:extLst>
              <a:ext uri="{FF2B5EF4-FFF2-40B4-BE49-F238E27FC236}">
                <a16:creationId xmlns="" xmlns:a16="http://schemas.microsoft.com/office/drawing/2014/main" id="{73F30CA6-B1AF-4577-BB5E-7453F96A54C6}"/>
              </a:ext>
            </a:extLst>
          </p:cNvPr>
          <p:cNvSpPr txBox="1">
            <a:spLocks/>
          </p:cNvSpPr>
          <p:nvPr/>
        </p:nvSpPr>
        <p:spPr>
          <a:xfrm>
            <a:off x="457200" y="274638"/>
            <a:ext cx="8229600" cy="1143000"/>
          </a:xfrm>
          <a:prstGeom prst="rect">
            <a:avLst/>
          </a:prstGeom>
        </p:spPr>
        <p:txBody>
          <a:bodyPr>
            <a:normAutofit fontScale="90000" lnSpcReduction="10000"/>
          </a:bodyPr>
          <a:lstStyle/>
          <a:p>
            <a:pPr marL="0" marR="0" lvl="0" indent="0" defTabSz="457200" rtl="0" eaLnBrk="1" fontAlgn="auto" latinLnBrk="0" hangingPunct="1">
              <a:lnSpc>
                <a:spcPct val="100000"/>
              </a:lnSpc>
              <a:spcBef>
                <a:spcPct val="0"/>
              </a:spcBef>
              <a:spcAft>
                <a:spcPts val="0"/>
              </a:spcAft>
              <a:buClrTx/>
              <a:buSzTx/>
              <a:buFontTx/>
              <a:buNone/>
              <a:tabLst/>
              <a:defRPr/>
            </a:pPr>
            <a:r>
              <a:rPr lang="it-CH" sz="3600" dirty="0">
                <a:solidFill>
                  <a:srgbClr val="9933FF"/>
                </a:solidFill>
                <a:effectLst>
                  <a:outerShdw blurRad="38100" dist="38100" dir="2700000" algn="tl">
                    <a:srgbClr val="000000">
                      <a:alpha val="43137"/>
                    </a:srgbClr>
                  </a:outerShdw>
                </a:effectLst>
                <a:latin typeface="+mj-lt"/>
                <a:ea typeface="+mj-ea"/>
                <a:cs typeface="+mj-cs"/>
              </a:rPr>
              <a:t>Unità di trascrizione</a:t>
            </a:r>
            <a:r>
              <a:rPr kumimoji="0" lang="it-CH" sz="4400" b="0" i="0" u="none" strike="noStrike" kern="1200" cap="none" spc="0" normalizeH="0" baseline="0" noProof="0" dirty="0">
                <a:ln>
                  <a:noFill/>
                </a:ln>
                <a:solidFill>
                  <a:srgbClr val="FF0000"/>
                </a:solidFill>
                <a:effectLst/>
                <a:uLnTx/>
                <a:uFillTx/>
                <a:latin typeface="+mj-lt"/>
                <a:ea typeface="+mj-ea"/>
                <a:cs typeface="+mj-cs"/>
              </a:rPr>
              <a:t/>
            </a:r>
            <a:br>
              <a:rPr kumimoji="0" lang="it-CH" sz="4400" b="0" i="0" u="none" strike="noStrike" kern="1200" cap="none" spc="0" normalizeH="0" baseline="0" noProof="0" dirty="0">
                <a:ln>
                  <a:noFill/>
                </a:ln>
                <a:solidFill>
                  <a:srgbClr val="FF0000"/>
                </a:solidFill>
                <a:effectLst/>
                <a:uLnTx/>
                <a:uFillTx/>
                <a:latin typeface="+mj-lt"/>
                <a:ea typeface="+mj-ea"/>
                <a:cs typeface="+mj-cs"/>
              </a:rPr>
            </a:br>
            <a:endParaRPr kumimoji="0" lang="it-CH"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6031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03929" y="243811"/>
            <a:ext cx="8046359" cy="5232274"/>
          </a:xfrm>
          <a:prstGeom prst="rect">
            <a:avLst/>
          </a:prstGeom>
          <a:effectLst/>
        </p:spPr>
      </p:pic>
      <p:sp>
        <p:nvSpPr>
          <p:cNvPr id="3" name="CasellaDiTesto 2"/>
          <p:cNvSpPr txBox="1"/>
          <p:nvPr/>
        </p:nvSpPr>
        <p:spPr>
          <a:xfrm>
            <a:off x="396668" y="5284519"/>
            <a:ext cx="8046359" cy="1200329"/>
          </a:xfrm>
          <a:prstGeom prst="rect">
            <a:avLst/>
          </a:prstGeom>
          <a:noFill/>
        </p:spPr>
        <p:txBody>
          <a:bodyPr wrap="square" rtlCol="0">
            <a:spAutoFit/>
          </a:bodyPr>
          <a:lstStyle/>
          <a:p>
            <a:r>
              <a:rPr lang="it-IT" sz="2400" dirty="0">
                <a:solidFill>
                  <a:srgbClr val="008000"/>
                </a:solidFill>
              </a:rPr>
              <a:t>Fattori di trascrizione</a:t>
            </a:r>
            <a:r>
              <a:rPr lang="it-IT" dirty="0"/>
              <a:t>: </a:t>
            </a:r>
          </a:p>
          <a:p>
            <a:r>
              <a:rPr lang="it-IT" sz="2400" dirty="0"/>
              <a:t>negli eucarioti, per iniziare la trascrizione non basta la RNA </a:t>
            </a:r>
            <a:r>
              <a:rPr lang="it-IT" sz="2400" dirty="0" err="1"/>
              <a:t>pol</a:t>
            </a:r>
            <a:r>
              <a:rPr lang="it-IT" sz="2400" dirty="0"/>
              <a:t>, ma servono diversi fattori di trascrizione.</a:t>
            </a:r>
          </a:p>
        </p:txBody>
      </p:sp>
      <p:sp>
        <p:nvSpPr>
          <p:cNvPr id="6" name="Rettangolo 5">
            <a:extLst>
              <a:ext uri="{FF2B5EF4-FFF2-40B4-BE49-F238E27FC236}">
                <a16:creationId xmlns="" xmlns:a16="http://schemas.microsoft.com/office/drawing/2014/main" id="{4B3024AC-BA15-4A49-9F23-0F0130BC7AEF}"/>
              </a:ext>
            </a:extLst>
          </p:cNvPr>
          <p:cNvSpPr/>
          <p:nvPr/>
        </p:nvSpPr>
        <p:spPr>
          <a:xfrm>
            <a:off x="1038687" y="3950562"/>
            <a:ext cx="7611601" cy="1269507"/>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CH"/>
          </a:p>
        </p:txBody>
      </p:sp>
    </p:spTree>
    <p:extLst>
      <p:ext uri="{BB962C8B-B14F-4D97-AF65-F5344CB8AC3E}">
        <p14:creationId xmlns:p14="http://schemas.microsoft.com/office/powerpoint/2010/main" val="221886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82600" y="355601"/>
            <a:ext cx="7211291" cy="5416880"/>
          </a:xfrm>
          <a:prstGeom prst="rect">
            <a:avLst/>
          </a:prstGeom>
        </p:spPr>
      </p:pic>
    </p:spTree>
    <p:extLst>
      <p:ext uri="{BB962C8B-B14F-4D97-AF65-F5344CB8AC3E}">
        <p14:creationId xmlns:p14="http://schemas.microsoft.com/office/powerpoint/2010/main" val="679654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77900" y="0"/>
            <a:ext cx="7175500" cy="6858000"/>
          </a:xfrm>
          <a:prstGeom prst="rect">
            <a:avLst/>
          </a:prstGeom>
        </p:spPr>
      </p:pic>
    </p:spTree>
    <p:extLst>
      <p:ext uri="{BB962C8B-B14F-4D97-AF65-F5344CB8AC3E}">
        <p14:creationId xmlns:p14="http://schemas.microsoft.com/office/powerpoint/2010/main" val="621594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685800"/>
            <a:ext cx="9144000" cy="5465644"/>
          </a:xfrm>
          <a:prstGeom prst="rect">
            <a:avLst/>
          </a:prstGeom>
        </p:spPr>
      </p:pic>
    </p:spTree>
    <p:extLst>
      <p:ext uri="{BB962C8B-B14F-4D97-AF65-F5344CB8AC3E}">
        <p14:creationId xmlns:p14="http://schemas.microsoft.com/office/powerpoint/2010/main" val="3318772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01700" y="12700"/>
            <a:ext cx="7340600" cy="6819900"/>
          </a:xfrm>
          <a:prstGeom prst="rect">
            <a:avLst/>
          </a:prstGeom>
        </p:spPr>
      </p:pic>
    </p:spTree>
    <p:extLst>
      <p:ext uri="{BB962C8B-B14F-4D97-AF65-F5344CB8AC3E}">
        <p14:creationId xmlns:p14="http://schemas.microsoft.com/office/powerpoint/2010/main" val="1090921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Text Box 3"/>
          <p:cNvSpPr txBox="1">
            <a:spLocks noChangeArrowheads="1"/>
          </p:cNvSpPr>
          <p:nvPr/>
        </p:nvSpPr>
        <p:spPr bwMode="auto">
          <a:xfrm>
            <a:off x="914400" y="6246813"/>
            <a:ext cx="645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cs typeface="+mn-cs"/>
              </a:rPr>
              <a:t>Le proteine hanno </a:t>
            </a:r>
            <a:r>
              <a:rPr lang="it-IT" b="1">
                <a:solidFill>
                  <a:srgbClr val="FF0000"/>
                </a:solidFill>
                <a:cs typeface="+mn-cs"/>
              </a:rPr>
              <a:t>4 LIVELLI DI STRUTTURA</a:t>
            </a:r>
          </a:p>
        </p:txBody>
      </p:sp>
      <p:sp>
        <p:nvSpPr>
          <p:cNvPr id="149508" name="Text Box 4"/>
          <p:cNvSpPr txBox="1">
            <a:spLocks noChangeArrowheads="1"/>
          </p:cNvSpPr>
          <p:nvPr/>
        </p:nvSpPr>
        <p:spPr bwMode="auto">
          <a:xfrm>
            <a:off x="381000" y="2286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it-IT">
                <a:solidFill>
                  <a:srgbClr val="FF0000"/>
                </a:solidFill>
                <a:cs typeface="+mn-cs"/>
              </a:rPr>
              <a:t>La sola sequenza di a.a. determina la struttura della proteina</a:t>
            </a:r>
          </a:p>
        </p:txBody>
      </p:sp>
      <p:graphicFrame>
        <p:nvGraphicFramePr>
          <p:cNvPr id="18435" name="Object 6"/>
          <p:cNvGraphicFramePr>
            <a:graphicFrameLocks noChangeAspect="1"/>
          </p:cNvGraphicFramePr>
          <p:nvPr/>
        </p:nvGraphicFramePr>
        <p:xfrm>
          <a:off x="914400" y="1295400"/>
          <a:ext cx="7467600" cy="4641850"/>
        </p:xfrm>
        <a:graphic>
          <a:graphicData uri="http://schemas.openxmlformats.org/presentationml/2006/ole">
            <mc:AlternateContent xmlns:mc="http://schemas.openxmlformats.org/markup-compatibility/2006">
              <mc:Choice xmlns:v="urn:schemas-microsoft-com:vml" Requires="v">
                <p:oleObj spid="_x0000_s29803" name="CorelPhotoPaint.Image.7" r:id="rId3" imgW="6007409" imgH="3733333" progId="CorelPhotoPaint.Image.7">
                  <p:embed/>
                </p:oleObj>
              </mc:Choice>
              <mc:Fallback>
                <p:oleObj name="CorelPhotoPaint.Image.7" r:id="rId3" imgW="6007409" imgH="3733333"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7467600" cy="464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9511" name="Text Box 7"/>
          <p:cNvSpPr txBox="1">
            <a:spLocks noChangeArrowheads="1"/>
          </p:cNvSpPr>
          <p:nvPr/>
        </p:nvSpPr>
        <p:spPr bwMode="auto">
          <a:xfrm>
            <a:off x="914400" y="1370013"/>
            <a:ext cx="466725" cy="457200"/>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cs typeface="+mn-cs"/>
              </a:rPr>
              <a:t>1</a:t>
            </a:r>
            <a:r>
              <a:rPr lang="it-IT" baseline="30000">
                <a:cs typeface="+mn-cs"/>
              </a:rPr>
              <a:t>a</a:t>
            </a:r>
          </a:p>
        </p:txBody>
      </p:sp>
      <p:sp>
        <p:nvSpPr>
          <p:cNvPr id="149512" name="Text Box 8"/>
          <p:cNvSpPr txBox="1">
            <a:spLocks noChangeArrowheads="1"/>
          </p:cNvSpPr>
          <p:nvPr/>
        </p:nvSpPr>
        <p:spPr bwMode="auto">
          <a:xfrm>
            <a:off x="3916363" y="1293813"/>
            <a:ext cx="466725" cy="457200"/>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cs typeface="+mn-cs"/>
              </a:rPr>
              <a:t>2</a:t>
            </a:r>
            <a:r>
              <a:rPr lang="it-IT" baseline="30000">
                <a:cs typeface="+mn-cs"/>
              </a:rPr>
              <a:t>a</a:t>
            </a:r>
          </a:p>
        </p:txBody>
      </p:sp>
      <p:sp>
        <p:nvSpPr>
          <p:cNvPr id="149513" name="Text Box 9"/>
          <p:cNvSpPr txBox="1">
            <a:spLocks noChangeArrowheads="1"/>
          </p:cNvSpPr>
          <p:nvPr/>
        </p:nvSpPr>
        <p:spPr bwMode="auto">
          <a:xfrm>
            <a:off x="5599113" y="2513013"/>
            <a:ext cx="1482725" cy="639762"/>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cs typeface="+mn-cs"/>
              </a:rPr>
              <a:t>3</a:t>
            </a:r>
            <a:r>
              <a:rPr lang="it-IT" baseline="30000">
                <a:cs typeface="+mn-cs"/>
              </a:rPr>
              <a:t>a</a:t>
            </a:r>
          </a:p>
          <a:p>
            <a:pPr>
              <a:defRPr/>
            </a:pPr>
            <a:r>
              <a:rPr lang="it-IT" sz="1200">
                <a:cs typeface="+mn-cs"/>
              </a:rPr>
              <a:t>(o Tridimensionale)</a:t>
            </a:r>
          </a:p>
        </p:txBody>
      </p:sp>
      <p:sp>
        <p:nvSpPr>
          <p:cNvPr id="149514" name="Text Box 10"/>
          <p:cNvSpPr txBox="1">
            <a:spLocks noChangeArrowheads="1"/>
          </p:cNvSpPr>
          <p:nvPr/>
        </p:nvSpPr>
        <p:spPr bwMode="auto">
          <a:xfrm>
            <a:off x="7832725" y="3579813"/>
            <a:ext cx="466725" cy="457200"/>
          </a:xfrm>
          <a:prstGeom prst="rect">
            <a:avLst/>
          </a:prstGeom>
          <a:solidFill>
            <a:srgbClr val="FF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cs typeface="+mn-cs"/>
              </a:rPr>
              <a:t>4</a:t>
            </a:r>
            <a:r>
              <a:rPr lang="it-IT" baseline="30000">
                <a:cs typeface="+mn-cs"/>
              </a:rPr>
              <a:t>a</a:t>
            </a:r>
          </a:p>
        </p:txBody>
      </p:sp>
    </p:spTree>
    <p:extLst>
      <p:ext uri="{BB962C8B-B14F-4D97-AF65-F5344CB8AC3E}">
        <p14:creationId xmlns:p14="http://schemas.microsoft.com/office/powerpoint/2010/main" val="312970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trascrizione in cellule divers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207" y="0"/>
            <a:ext cx="6101585" cy="11632305"/>
          </a:xfrm>
          <a:prstGeom prst="rect">
            <a:avLst/>
          </a:prstGeom>
        </p:spPr>
      </p:pic>
    </p:spTree>
    <p:extLst>
      <p:ext uri="{BB962C8B-B14F-4D97-AF65-F5344CB8AC3E}">
        <p14:creationId xmlns:p14="http://schemas.microsoft.com/office/powerpoint/2010/main" val="112321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trascrizione in cellule divers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685" y="0"/>
            <a:ext cx="3560027" cy="6786978"/>
          </a:xfrm>
          <a:prstGeom prst="rect">
            <a:avLst/>
          </a:prstGeom>
        </p:spPr>
      </p:pic>
    </p:spTree>
    <p:extLst>
      <p:ext uri="{BB962C8B-B14F-4D97-AF65-F5344CB8AC3E}">
        <p14:creationId xmlns:p14="http://schemas.microsoft.com/office/powerpoint/2010/main" val="1682837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3" y="871412"/>
            <a:ext cx="8986906" cy="132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olo 1">
            <a:extLst>
              <a:ext uri="{FF2B5EF4-FFF2-40B4-BE49-F238E27FC236}">
                <a16:creationId xmlns="" xmlns:a16="http://schemas.microsoft.com/office/drawing/2014/main" id="{6E3278D7-8FCE-4C98-A93A-89AFCE3504D4}"/>
              </a:ext>
            </a:extLst>
          </p:cNvPr>
          <p:cNvSpPr txBox="1">
            <a:spLocks/>
          </p:cNvSpPr>
          <p:nvPr/>
        </p:nvSpPr>
        <p:spPr>
          <a:xfrm>
            <a:off x="457200" y="274638"/>
            <a:ext cx="8229600" cy="1143000"/>
          </a:xfrm>
          <a:prstGeom prst="rect">
            <a:avLst/>
          </a:prstGeom>
        </p:spPr>
        <p:txBody>
          <a:bodyPr>
            <a:normAutofit fontScale="90000" lnSpcReduction="10000"/>
          </a:bodyPr>
          <a:lstStyle/>
          <a:p>
            <a:pPr marL="0" marR="0" lvl="0" indent="0" defTabSz="457200" rtl="0" eaLnBrk="1" fontAlgn="auto" latinLnBrk="0" hangingPunct="1">
              <a:lnSpc>
                <a:spcPct val="100000"/>
              </a:lnSpc>
              <a:spcBef>
                <a:spcPct val="0"/>
              </a:spcBef>
              <a:spcAft>
                <a:spcPts val="0"/>
              </a:spcAft>
              <a:buClrTx/>
              <a:buSzTx/>
              <a:buFontTx/>
              <a:buNone/>
              <a:tabLst/>
              <a:defRPr/>
            </a:pPr>
            <a:r>
              <a:rPr lang="it-CH" sz="3600" dirty="0">
                <a:solidFill>
                  <a:srgbClr val="9933FF"/>
                </a:solidFill>
                <a:effectLst>
                  <a:outerShdw blurRad="38100" dist="38100" dir="2700000" algn="tl">
                    <a:srgbClr val="000000">
                      <a:alpha val="43137"/>
                    </a:srgbClr>
                  </a:outerShdw>
                </a:effectLst>
                <a:latin typeface="+mj-lt"/>
                <a:ea typeface="+mj-ea"/>
                <a:cs typeface="+mj-cs"/>
              </a:rPr>
              <a:t>Unità di trascrizione</a:t>
            </a:r>
            <a:r>
              <a:rPr kumimoji="0" lang="it-CH" sz="4400" b="0" i="0" u="none" strike="noStrike" kern="1200" cap="none" spc="0" normalizeH="0" baseline="0" noProof="0" dirty="0">
                <a:ln>
                  <a:noFill/>
                </a:ln>
                <a:solidFill>
                  <a:srgbClr val="FF0000"/>
                </a:solidFill>
                <a:effectLst/>
                <a:uLnTx/>
                <a:uFillTx/>
                <a:latin typeface="+mj-lt"/>
                <a:ea typeface="+mj-ea"/>
                <a:cs typeface="+mj-cs"/>
              </a:rPr>
              <a:t/>
            </a:r>
            <a:br>
              <a:rPr kumimoji="0" lang="it-CH" sz="4400" b="0" i="0" u="none" strike="noStrike" kern="1200" cap="none" spc="0" normalizeH="0" baseline="0" noProof="0" dirty="0">
                <a:ln>
                  <a:noFill/>
                </a:ln>
                <a:solidFill>
                  <a:srgbClr val="FF0000"/>
                </a:solidFill>
                <a:effectLst/>
                <a:uLnTx/>
                <a:uFillTx/>
                <a:latin typeface="+mj-lt"/>
                <a:ea typeface="+mj-ea"/>
                <a:cs typeface="+mj-cs"/>
              </a:rPr>
            </a:br>
            <a:endParaRPr kumimoji="0" lang="it-CH"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CasellaDiTesto 3">
            <a:extLst>
              <a:ext uri="{FF2B5EF4-FFF2-40B4-BE49-F238E27FC236}">
                <a16:creationId xmlns="" xmlns:a16="http://schemas.microsoft.com/office/drawing/2014/main" id="{24062F5C-0DFB-403B-80F9-2FC79876DCCE}"/>
              </a:ext>
            </a:extLst>
          </p:cNvPr>
          <p:cNvSpPr txBox="1"/>
          <p:nvPr/>
        </p:nvSpPr>
        <p:spPr>
          <a:xfrm>
            <a:off x="433613" y="2358516"/>
            <a:ext cx="8460930" cy="3416320"/>
          </a:xfrm>
          <a:prstGeom prst="rect">
            <a:avLst/>
          </a:prstGeom>
          <a:noFill/>
        </p:spPr>
        <p:txBody>
          <a:bodyPr wrap="square" rtlCol="0">
            <a:spAutoFit/>
          </a:bodyPr>
          <a:lstStyle/>
          <a:p>
            <a:r>
              <a:rPr lang="it-IT" sz="2400" b="1" dirty="0">
                <a:solidFill>
                  <a:srgbClr val="008000"/>
                </a:solidFill>
              </a:rPr>
              <a:t>SEQUENZA TRASCRITTA:</a:t>
            </a:r>
            <a:endParaRPr lang="it-IT" sz="800" dirty="0">
              <a:solidFill>
                <a:srgbClr val="008000"/>
              </a:solidFill>
            </a:endParaRPr>
          </a:p>
          <a:p>
            <a:pPr marL="342900" indent="-342900">
              <a:buFontTx/>
              <a:buChar char="-"/>
            </a:pPr>
            <a:r>
              <a:rPr lang="it-IT" sz="2400" dirty="0">
                <a:solidFill>
                  <a:srgbClr val="008000"/>
                </a:solidFill>
              </a:rPr>
              <a:t>Mosaico di regioni chiamate esoni ed introni</a:t>
            </a:r>
          </a:p>
          <a:p>
            <a:pPr marL="342900" indent="-342900">
              <a:buFontTx/>
              <a:buChar char="-"/>
            </a:pPr>
            <a:r>
              <a:rPr lang="it-IT" sz="2400" dirty="0">
                <a:solidFill>
                  <a:srgbClr val="008000"/>
                </a:solidFill>
              </a:rPr>
              <a:t>Sequenza segnale </a:t>
            </a:r>
            <a:r>
              <a:rPr lang="it-IT" sz="2400" dirty="0" err="1">
                <a:solidFill>
                  <a:srgbClr val="008000"/>
                </a:solidFill>
              </a:rPr>
              <a:t>poliA</a:t>
            </a:r>
            <a:endParaRPr lang="it-IT" sz="2400" dirty="0">
              <a:solidFill>
                <a:srgbClr val="008000"/>
              </a:solidFill>
            </a:endParaRPr>
          </a:p>
          <a:p>
            <a:endParaRPr lang="it-IT" sz="2400" dirty="0">
              <a:solidFill>
                <a:srgbClr val="008000"/>
              </a:solidFill>
            </a:endParaRPr>
          </a:p>
          <a:p>
            <a:pPr marL="342900" indent="-342900">
              <a:buFontTx/>
              <a:buChar char="-"/>
            </a:pPr>
            <a:r>
              <a:rPr lang="it-IT" sz="2400" dirty="0">
                <a:solidFill>
                  <a:srgbClr val="008000"/>
                </a:solidFill>
              </a:rPr>
              <a:t>Inizio: dopo promotore</a:t>
            </a:r>
          </a:p>
          <a:p>
            <a:pPr marL="342900" indent="-342900">
              <a:buFontTx/>
              <a:buChar char="-"/>
            </a:pPr>
            <a:r>
              <a:rPr lang="it-IT" sz="2400" dirty="0">
                <a:solidFill>
                  <a:srgbClr val="008000"/>
                </a:solidFill>
              </a:rPr>
              <a:t>Fine: regione terminatore a valle di segnale </a:t>
            </a:r>
            <a:r>
              <a:rPr lang="it-IT" sz="2400" dirty="0" err="1">
                <a:solidFill>
                  <a:srgbClr val="008000"/>
                </a:solidFill>
              </a:rPr>
              <a:t>poliA</a:t>
            </a:r>
            <a:endParaRPr lang="it-IT" sz="2400" dirty="0">
              <a:solidFill>
                <a:srgbClr val="008000"/>
              </a:solidFill>
            </a:endParaRPr>
          </a:p>
          <a:p>
            <a:endParaRPr lang="it-IT" sz="2400" dirty="0">
              <a:solidFill>
                <a:srgbClr val="008000"/>
              </a:solidFill>
            </a:endParaRPr>
          </a:p>
          <a:p>
            <a:endParaRPr lang="it-IT" sz="2400" dirty="0">
              <a:solidFill>
                <a:srgbClr val="008000"/>
              </a:solidFill>
            </a:endParaRPr>
          </a:p>
          <a:p>
            <a:endParaRPr lang="it-IT" sz="2400" dirty="0"/>
          </a:p>
        </p:txBody>
      </p:sp>
    </p:spTree>
    <p:extLst>
      <p:ext uri="{BB962C8B-B14F-4D97-AF65-F5344CB8AC3E}">
        <p14:creationId xmlns:p14="http://schemas.microsoft.com/office/powerpoint/2010/main" val="307418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 xmlns:a16="http://schemas.microsoft.com/office/drawing/2014/main" id="{8594D493-C115-49D7-B896-E768CDAC0DB8}"/>
              </a:ext>
            </a:extLst>
          </p:cNvPr>
          <p:cNvSpPr>
            <a:spLocks noGrp="1"/>
          </p:cNvSpPr>
          <p:nvPr>
            <p:ph idx="1"/>
          </p:nvPr>
        </p:nvSpPr>
        <p:spPr>
          <a:xfrm>
            <a:off x="274320" y="465514"/>
            <a:ext cx="8412480" cy="5752090"/>
          </a:xfrm>
        </p:spPr>
        <p:txBody>
          <a:bodyPr>
            <a:normAutofit lnSpcReduction="10000"/>
          </a:bodyPr>
          <a:lstStyle/>
          <a:p>
            <a:pPr marL="0" indent="0">
              <a:buNone/>
            </a:pPr>
            <a:r>
              <a:rPr lang="it-CH" dirty="0" err="1">
                <a:solidFill>
                  <a:srgbClr val="9933FF"/>
                </a:solidFill>
                <a:effectLst>
                  <a:outerShdw blurRad="38100" dist="38100" dir="2700000" algn="tl">
                    <a:srgbClr val="000000">
                      <a:alpha val="43137"/>
                    </a:srgbClr>
                  </a:outerShdw>
                </a:effectLst>
                <a:latin typeface="+mj-lt"/>
                <a:ea typeface="+mj-ea"/>
                <a:cs typeface="+mj-cs"/>
              </a:rPr>
              <a:t>mRNA</a:t>
            </a:r>
            <a:r>
              <a:rPr lang="it-CH" dirty="0">
                <a:solidFill>
                  <a:srgbClr val="9933FF"/>
                </a:solidFill>
                <a:effectLst>
                  <a:outerShdw blurRad="38100" dist="38100" dir="2700000" algn="tl">
                    <a:srgbClr val="000000">
                      <a:alpha val="43137"/>
                    </a:srgbClr>
                  </a:outerShdw>
                </a:effectLst>
                <a:latin typeface="+mj-lt"/>
                <a:ea typeface="+mj-ea"/>
                <a:cs typeface="+mj-cs"/>
              </a:rPr>
              <a:t> eucarioti</a:t>
            </a:r>
          </a:p>
          <a:p>
            <a:pPr marL="0" indent="0">
              <a:buNone/>
            </a:pPr>
            <a:endParaRPr lang="it-CH" dirty="0"/>
          </a:p>
          <a:p>
            <a:pPr marL="0" indent="0">
              <a:buNone/>
            </a:pPr>
            <a:endParaRPr lang="it-CH" dirty="0"/>
          </a:p>
          <a:p>
            <a:pPr marL="0" indent="0">
              <a:buNone/>
            </a:pPr>
            <a:endParaRPr lang="it-CH" dirty="0"/>
          </a:p>
          <a:p>
            <a:pPr marL="0" indent="0">
              <a:buNone/>
            </a:pPr>
            <a:endParaRPr lang="it-CH" dirty="0"/>
          </a:p>
          <a:p>
            <a:pPr marL="0" indent="0">
              <a:buNone/>
            </a:pPr>
            <a:endParaRPr lang="it-CH" dirty="0"/>
          </a:p>
          <a:p>
            <a:pPr marL="0" indent="0">
              <a:buNone/>
            </a:pPr>
            <a:endParaRPr lang="it-CH" dirty="0"/>
          </a:p>
          <a:p>
            <a:pPr marL="0" indent="0">
              <a:buNone/>
            </a:pPr>
            <a:endParaRPr lang="it-CH" dirty="0"/>
          </a:p>
          <a:p>
            <a:pPr marL="0" indent="0">
              <a:buNone/>
            </a:pPr>
            <a:endParaRPr lang="it-CH" dirty="0"/>
          </a:p>
          <a:p>
            <a:pPr marL="0" indent="0">
              <a:buNone/>
            </a:pPr>
            <a:r>
              <a:rPr lang="it-CH" sz="2400" dirty="0"/>
              <a:t>									</a:t>
            </a:r>
            <a:r>
              <a:rPr lang="it-CH" sz="2400" dirty="0" err="1"/>
              <a:t>mRNA</a:t>
            </a:r>
            <a:r>
              <a:rPr lang="it-CH" sz="2400" dirty="0"/>
              <a:t> è </a:t>
            </a:r>
            <a:r>
              <a:rPr lang="it-CH" sz="2400" dirty="0" err="1">
                <a:solidFill>
                  <a:srgbClr val="FF0000"/>
                </a:solidFill>
              </a:rPr>
              <a:t>monocistronico</a:t>
            </a:r>
            <a:endParaRPr lang="it-CH" sz="2400" dirty="0">
              <a:solidFill>
                <a:srgbClr val="FF0000"/>
              </a:solidFill>
            </a:endParaRPr>
          </a:p>
          <a:p>
            <a:pPr marL="0" indent="0">
              <a:buNone/>
            </a:pPr>
            <a:r>
              <a:rPr lang="it-CH" sz="2400" dirty="0"/>
              <a:t>									da 1 </a:t>
            </a:r>
            <a:r>
              <a:rPr lang="it-CH" sz="2400" dirty="0" err="1"/>
              <a:t>mRNA</a:t>
            </a:r>
            <a:r>
              <a:rPr lang="it-CH" sz="2400" dirty="0"/>
              <a:t> si ottiene 1 proteina</a:t>
            </a:r>
          </a:p>
          <a:p>
            <a:pPr marL="0" indent="0">
              <a:buNone/>
            </a:pPr>
            <a:endParaRPr lang="it-CH" dirty="0"/>
          </a:p>
        </p:txBody>
      </p:sp>
      <p:pic>
        <p:nvPicPr>
          <p:cNvPr id="2" name="Immagine 1">
            <a:extLst>
              <a:ext uri="{FF2B5EF4-FFF2-40B4-BE49-F238E27FC236}">
                <a16:creationId xmlns="" xmlns:a16="http://schemas.microsoft.com/office/drawing/2014/main" id="{0771F828-BE2C-4B31-9317-3ED8498994BE}"/>
              </a:ext>
            </a:extLst>
          </p:cNvPr>
          <p:cNvPicPr>
            <a:picLocks noChangeAspect="1"/>
          </p:cNvPicPr>
          <p:nvPr/>
        </p:nvPicPr>
        <p:blipFill rotWithShape="1">
          <a:blip r:embed="rId2"/>
          <a:srcRect b="8309"/>
          <a:stretch/>
        </p:blipFill>
        <p:spPr>
          <a:xfrm>
            <a:off x="2057400" y="2366963"/>
            <a:ext cx="5029200" cy="1947586"/>
          </a:xfrm>
          <a:prstGeom prst="rect">
            <a:avLst/>
          </a:prstGeom>
        </p:spPr>
      </p:pic>
    </p:spTree>
    <p:extLst>
      <p:ext uri="{BB962C8B-B14F-4D97-AF65-F5344CB8AC3E}">
        <p14:creationId xmlns:p14="http://schemas.microsoft.com/office/powerpoint/2010/main" val="329960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fade">
                                      <p:cBhvr>
                                        <p:cTn id="1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159213" y="1306173"/>
            <a:ext cx="6662014" cy="4594492"/>
          </a:xfrm>
          <a:prstGeom prst="rect">
            <a:avLst/>
          </a:prstGeom>
        </p:spPr>
      </p:pic>
    </p:spTree>
    <p:extLst>
      <p:ext uri="{BB962C8B-B14F-4D97-AF65-F5344CB8AC3E}">
        <p14:creationId xmlns:p14="http://schemas.microsoft.com/office/powerpoint/2010/main" val="2835868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400" y="114300"/>
            <a:ext cx="9080500" cy="6629400"/>
          </a:xfrm>
          <a:prstGeom prst="rect">
            <a:avLst/>
          </a:prstGeom>
        </p:spPr>
      </p:pic>
      <p:sp>
        <p:nvSpPr>
          <p:cNvPr id="3" name="Rettangolo 2">
            <a:extLst>
              <a:ext uri="{FF2B5EF4-FFF2-40B4-BE49-F238E27FC236}">
                <a16:creationId xmlns="" xmlns:a16="http://schemas.microsoft.com/office/drawing/2014/main" id="{D81680CA-EBAF-4716-A26D-7892E5C0966E}"/>
              </a:ext>
            </a:extLst>
          </p:cNvPr>
          <p:cNvSpPr/>
          <p:nvPr/>
        </p:nvSpPr>
        <p:spPr>
          <a:xfrm>
            <a:off x="0" y="4607509"/>
            <a:ext cx="9118600" cy="2024110"/>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CH"/>
          </a:p>
        </p:txBody>
      </p:sp>
    </p:spTree>
    <p:extLst>
      <p:ext uri="{BB962C8B-B14F-4D97-AF65-F5344CB8AC3E}">
        <p14:creationId xmlns:p14="http://schemas.microsoft.com/office/powerpoint/2010/main" val="1014113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400" y="114300"/>
            <a:ext cx="9080500" cy="6629400"/>
          </a:xfrm>
          <a:prstGeom prst="rect">
            <a:avLst/>
          </a:prstGeom>
        </p:spPr>
      </p:pic>
    </p:spTree>
    <p:extLst>
      <p:ext uri="{BB962C8B-B14F-4D97-AF65-F5344CB8AC3E}">
        <p14:creationId xmlns:p14="http://schemas.microsoft.com/office/powerpoint/2010/main" val="1619770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CH"/>
          </a:p>
        </p:txBody>
      </p:sp>
      <p:sp>
        <p:nvSpPr>
          <p:cNvPr id="3" name="Segnaposto contenuto 2"/>
          <p:cNvSpPr>
            <a:spLocks noGrp="1"/>
          </p:cNvSpPr>
          <p:nvPr>
            <p:ph idx="1"/>
          </p:nvPr>
        </p:nvSpPr>
        <p:spPr/>
        <p:txBody>
          <a:bodyPr/>
          <a:lstStyle/>
          <a:p>
            <a:r>
              <a:rPr lang="it-CH" dirty="0"/>
              <a:t>Eucarioti:</a:t>
            </a:r>
          </a:p>
          <a:p>
            <a:r>
              <a:rPr lang="it-CH" dirty="0"/>
              <a:t>https://www.dnalc.org/resources/3d/central-dogma.html</a:t>
            </a:r>
          </a:p>
        </p:txBody>
      </p:sp>
    </p:spTree>
    <p:extLst>
      <p:ext uri="{BB962C8B-B14F-4D97-AF65-F5344CB8AC3E}">
        <p14:creationId xmlns:p14="http://schemas.microsoft.com/office/powerpoint/2010/main" val="2079292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5208" y="2086252"/>
            <a:ext cx="8420470" cy="2168615"/>
          </a:xfrm>
        </p:spPr>
        <p:txBody>
          <a:bodyPr>
            <a:normAutofit fontScale="90000"/>
          </a:bodyPr>
          <a:lstStyle/>
          <a:p>
            <a:r>
              <a:rPr lang="it-IT" b="1" dirty="0">
                <a:solidFill>
                  <a:srgbClr val="FF0000"/>
                </a:solidFill>
                <a:latin typeface="Arial"/>
                <a:cs typeface="Arial"/>
              </a:rPr>
              <a:t>MATURAZIONE </a:t>
            </a:r>
            <a:r>
              <a:rPr lang="it-IT" b="1" dirty="0" err="1">
                <a:solidFill>
                  <a:srgbClr val="FF0000"/>
                </a:solidFill>
                <a:latin typeface="Arial"/>
                <a:cs typeface="Arial"/>
              </a:rPr>
              <a:t>mRNA</a:t>
            </a:r>
            <a:r>
              <a:rPr lang="it-IT" b="1" dirty="0">
                <a:solidFill>
                  <a:srgbClr val="FF0000"/>
                </a:solidFill>
                <a:latin typeface="Arial"/>
                <a:cs typeface="Arial"/>
              </a:rPr>
              <a:t> </a:t>
            </a:r>
            <a:br>
              <a:rPr lang="it-IT" b="1" dirty="0">
                <a:solidFill>
                  <a:srgbClr val="FF0000"/>
                </a:solidFill>
                <a:latin typeface="Arial"/>
                <a:cs typeface="Arial"/>
              </a:rPr>
            </a:br>
            <a:r>
              <a:rPr lang="it-IT" sz="4000" dirty="0">
                <a:solidFill>
                  <a:srgbClr val="FF0000"/>
                </a:solidFill>
                <a:latin typeface="Arial"/>
                <a:cs typeface="Arial"/>
              </a:rPr>
              <a:t>(</a:t>
            </a:r>
            <a:r>
              <a:rPr lang="it-IT" sz="4000" i="1" dirty="0">
                <a:solidFill>
                  <a:srgbClr val="FF0000"/>
                </a:solidFill>
                <a:latin typeface="Arial"/>
                <a:cs typeface="Arial"/>
              </a:rPr>
              <a:t>eucarioti)</a:t>
            </a:r>
            <a:r>
              <a:rPr lang="it-IT" b="1" dirty="0">
                <a:solidFill>
                  <a:srgbClr val="FF0000"/>
                </a:solidFill>
                <a:latin typeface="Arial"/>
                <a:cs typeface="Arial"/>
              </a:rPr>
              <a:t/>
            </a:r>
            <a:br>
              <a:rPr lang="it-IT" b="1" dirty="0">
                <a:solidFill>
                  <a:srgbClr val="FF0000"/>
                </a:solidFill>
                <a:latin typeface="Arial"/>
                <a:cs typeface="Arial"/>
              </a:rPr>
            </a:br>
            <a:r>
              <a:rPr lang="it-IT" b="1" dirty="0">
                <a:solidFill>
                  <a:srgbClr val="FF0000"/>
                </a:solidFill>
                <a:latin typeface="Arial"/>
                <a:cs typeface="Arial"/>
              </a:rPr>
              <a:t/>
            </a:r>
            <a:br>
              <a:rPr lang="it-IT" b="1" dirty="0">
                <a:solidFill>
                  <a:srgbClr val="FF0000"/>
                </a:solidFill>
                <a:latin typeface="Arial"/>
                <a:cs typeface="Arial"/>
              </a:rPr>
            </a:br>
            <a:endParaRPr lang="it-IT" sz="2700" b="1" dirty="0">
              <a:solidFill>
                <a:srgbClr val="FF0000"/>
              </a:solidFill>
              <a:latin typeface="Arial"/>
              <a:cs typeface="Arial"/>
            </a:endParaRPr>
          </a:p>
        </p:txBody>
      </p:sp>
    </p:spTree>
    <p:extLst>
      <p:ext uri="{BB962C8B-B14F-4D97-AF65-F5344CB8AC3E}">
        <p14:creationId xmlns:p14="http://schemas.microsoft.com/office/powerpoint/2010/main" val="4215976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1ADB80C-B7F1-4841-9055-2EE00FCE4A06}"/>
              </a:ext>
            </a:extLst>
          </p:cNvPr>
          <p:cNvSpPr>
            <a:spLocks noGrp="1"/>
          </p:cNvSpPr>
          <p:nvPr>
            <p:ph type="title"/>
          </p:nvPr>
        </p:nvSpPr>
        <p:spPr/>
        <p:txBody>
          <a:bodyPr/>
          <a:lstStyle/>
          <a:p>
            <a:endParaRPr lang="it-CH"/>
          </a:p>
        </p:txBody>
      </p:sp>
      <p:sp>
        <p:nvSpPr>
          <p:cNvPr id="3" name="Segnaposto contenuto 2">
            <a:extLst>
              <a:ext uri="{FF2B5EF4-FFF2-40B4-BE49-F238E27FC236}">
                <a16:creationId xmlns="" xmlns:a16="http://schemas.microsoft.com/office/drawing/2014/main" id="{6A73773B-6968-4382-85E0-57A309828650}"/>
              </a:ext>
            </a:extLst>
          </p:cNvPr>
          <p:cNvSpPr>
            <a:spLocks noGrp="1"/>
          </p:cNvSpPr>
          <p:nvPr>
            <p:ph idx="1"/>
          </p:nvPr>
        </p:nvSpPr>
        <p:spPr/>
        <p:txBody>
          <a:bodyPr/>
          <a:lstStyle/>
          <a:p>
            <a:endParaRPr lang="it-CH"/>
          </a:p>
        </p:txBody>
      </p:sp>
      <p:pic>
        <p:nvPicPr>
          <p:cNvPr id="4" name="Immagine 3">
            <a:extLst>
              <a:ext uri="{FF2B5EF4-FFF2-40B4-BE49-F238E27FC236}">
                <a16:creationId xmlns="" xmlns:a16="http://schemas.microsoft.com/office/drawing/2014/main" id="{37ABB0EE-8F48-41B6-A262-67494D3F2D92}"/>
              </a:ext>
            </a:extLst>
          </p:cNvPr>
          <p:cNvPicPr>
            <a:picLocks noChangeAspect="1"/>
          </p:cNvPicPr>
          <p:nvPr/>
        </p:nvPicPr>
        <p:blipFill>
          <a:blip r:embed="rId2"/>
          <a:stretch>
            <a:fillRect/>
          </a:stretch>
        </p:blipFill>
        <p:spPr>
          <a:xfrm>
            <a:off x="2849104" y="1528093"/>
            <a:ext cx="3579977" cy="4670176"/>
          </a:xfrm>
          <a:prstGeom prst="rect">
            <a:avLst/>
          </a:prstGeom>
        </p:spPr>
      </p:pic>
    </p:spTree>
    <p:extLst>
      <p:ext uri="{BB962C8B-B14F-4D97-AF65-F5344CB8AC3E}">
        <p14:creationId xmlns:p14="http://schemas.microsoft.com/office/powerpoint/2010/main" val="2140743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Text Box 3"/>
          <p:cNvSpPr txBox="1">
            <a:spLocks noChangeArrowheads="1"/>
          </p:cNvSpPr>
          <p:nvPr/>
        </p:nvSpPr>
        <p:spPr bwMode="auto">
          <a:xfrm>
            <a:off x="892175" y="531813"/>
            <a:ext cx="40973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b="1" dirty="0">
                <a:solidFill>
                  <a:srgbClr val="0000FF"/>
                </a:solidFill>
                <a:cs typeface="+mn-cs"/>
              </a:rPr>
              <a:t>IL </a:t>
            </a:r>
            <a:r>
              <a:rPr lang="ja-JP" altLang="it-IT" b="1" u="sng" dirty="0">
                <a:solidFill>
                  <a:srgbClr val="0000FF"/>
                </a:solidFill>
                <a:latin typeface="Arial"/>
                <a:cs typeface="+mn-cs"/>
              </a:rPr>
              <a:t>“</a:t>
            </a:r>
            <a:r>
              <a:rPr lang="it-IT" b="1" u="sng" dirty="0">
                <a:solidFill>
                  <a:srgbClr val="0000FF"/>
                </a:solidFill>
                <a:cs typeface="+mn-cs"/>
              </a:rPr>
              <a:t>DOGMA CENTRALE</a:t>
            </a:r>
            <a:r>
              <a:rPr lang="ja-JP" altLang="it-IT" b="1" u="sng" dirty="0">
                <a:solidFill>
                  <a:srgbClr val="0000FF"/>
                </a:solidFill>
                <a:latin typeface="Arial"/>
                <a:cs typeface="+mn-cs"/>
              </a:rPr>
              <a:t>”</a:t>
            </a:r>
            <a:r>
              <a:rPr lang="it-IT" b="1" dirty="0">
                <a:solidFill>
                  <a:srgbClr val="0000FF"/>
                </a:solidFill>
                <a:cs typeface="+mn-cs"/>
              </a:rPr>
              <a:t> DELLA BIOLOGIA</a:t>
            </a:r>
          </a:p>
        </p:txBody>
      </p:sp>
      <p:grpSp>
        <p:nvGrpSpPr>
          <p:cNvPr id="19458" name="Group 4"/>
          <p:cNvGrpSpPr>
            <a:grpSpLocks/>
          </p:cNvGrpSpPr>
          <p:nvPr/>
        </p:nvGrpSpPr>
        <p:grpSpPr bwMode="auto">
          <a:xfrm>
            <a:off x="1041400" y="2025650"/>
            <a:ext cx="6731000" cy="3429000"/>
            <a:chOff x="432" y="1180"/>
            <a:chExt cx="4240" cy="2160"/>
          </a:xfrm>
        </p:grpSpPr>
        <p:sp>
          <p:nvSpPr>
            <p:cNvPr id="150533" name="Text Box 5"/>
            <p:cNvSpPr txBox="1">
              <a:spLocks noChangeArrowheads="1"/>
            </p:cNvSpPr>
            <p:nvPr/>
          </p:nvSpPr>
          <p:spPr bwMode="auto">
            <a:xfrm>
              <a:off x="768" y="1995"/>
              <a:ext cx="52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dirty="0">
                  <a:cs typeface="+mn-cs"/>
                </a:rPr>
                <a:t>DNA</a:t>
              </a:r>
            </a:p>
          </p:txBody>
        </p:sp>
        <p:sp>
          <p:nvSpPr>
            <p:cNvPr id="150534" name="Text Box 6"/>
            <p:cNvSpPr txBox="1">
              <a:spLocks noChangeArrowheads="1"/>
            </p:cNvSpPr>
            <p:nvPr/>
          </p:nvSpPr>
          <p:spPr bwMode="auto">
            <a:xfrm>
              <a:off x="2448" y="2044"/>
              <a:ext cx="52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cs typeface="+mn-cs"/>
                </a:rPr>
                <a:t>RNA</a:t>
              </a:r>
            </a:p>
          </p:txBody>
        </p:sp>
        <p:sp>
          <p:nvSpPr>
            <p:cNvPr id="150535" name="Text Box 7"/>
            <p:cNvSpPr txBox="1">
              <a:spLocks noChangeArrowheads="1"/>
            </p:cNvSpPr>
            <p:nvPr/>
          </p:nvSpPr>
          <p:spPr bwMode="auto">
            <a:xfrm>
              <a:off x="3840" y="2043"/>
              <a:ext cx="8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cs typeface="+mn-cs"/>
                </a:rPr>
                <a:t>Proteine</a:t>
              </a:r>
            </a:p>
          </p:txBody>
        </p:sp>
        <p:sp>
          <p:nvSpPr>
            <p:cNvPr id="150536" name="Text Box 8"/>
            <p:cNvSpPr txBox="1">
              <a:spLocks noChangeArrowheads="1"/>
            </p:cNvSpPr>
            <p:nvPr/>
          </p:nvSpPr>
          <p:spPr bwMode="auto">
            <a:xfrm>
              <a:off x="768" y="2763"/>
              <a:ext cx="52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cs typeface="+mn-cs"/>
                </a:rPr>
                <a:t>DNA</a:t>
              </a:r>
            </a:p>
          </p:txBody>
        </p:sp>
        <p:sp>
          <p:nvSpPr>
            <p:cNvPr id="150537" name="AutoShape 9"/>
            <p:cNvSpPr>
              <a:spLocks noChangeArrowheads="1"/>
            </p:cNvSpPr>
            <p:nvPr/>
          </p:nvSpPr>
          <p:spPr bwMode="auto">
            <a:xfrm>
              <a:off x="1344" y="2092"/>
              <a:ext cx="240" cy="864"/>
            </a:xfrm>
            <a:prstGeom prst="curvedLeftArrow">
              <a:avLst>
                <a:gd name="adj1" fmla="val 72000"/>
                <a:gd name="adj2" fmla="val 144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50538" name="AutoShape 10"/>
            <p:cNvSpPr>
              <a:spLocks noChangeArrowheads="1"/>
            </p:cNvSpPr>
            <p:nvPr/>
          </p:nvSpPr>
          <p:spPr bwMode="auto">
            <a:xfrm flipH="1" flipV="1">
              <a:off x="432" y="2044"/>
              <a:ext cx="240" cy="864"/>
            </a:xfrm>
            <a:prstGeom prst="curvedLeftArrow">
              <a:avLst>
                <a:gd name="adj1" fmla="val 72000"/>
                <a:gd name="adj2" fmla="val 144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50539" name="AutoShape 11"/>
            <p:cNvSpPr>
              <a:spLocks noChangeArrowheads="1"/>
            </p:cNvSpPr>
            <p:nvPr/>
          </p:nvSpPr>
          <p:spPr bwMode="auto">
            <a:xfrm>
              <a:off x="960" y="1488"/>
              <a:ext cx="1968" cy="508"/>
            </a:xfrm>
            <a:prstGeom prst="curvedDownArrow">
              <a:avLst>
                <a:gd name="adj1" fmla="val 39368"/>
                <a:gd name="adj2" fmla="val 120471"/>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50540" name="AutoShape 12"/>
            <p:cNvSpPr>
              <a:spLocks noChangeArrowheads="1"/>
            </p:cNvSpPr>
            <p:nvPr/>
          </p:nvSpPr>
          <p:spPr bwMode="auto">
            <a:xfrm>
              <a:off x="2640" y="2476"/>
              <a:ext cx="1824" cy="576"/>
            </a:xfrm>
            <a:prstGeom prst="curvedUpArrow">
              <a:avLst>
                <a:gd name="adj1" fmla="val 35801"/>
                <a:gd name="adj2" fmla="val 99134"/>
                <a:gd name="adj3" fmla="val 33333"/>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50541" name="Text Box 13"/>
            <p:cNvSpPr txBox="1">
              <a:spLocks noChangeArrowheads="1"/>
            </p:cNvSpPr>
            <p:nvPr/>
          </p:nvSpPr>
          <p:spPr bwMode="auto">
            <a:xfrm>
              <a:off x="672" y="2428"/>
              <a:ext cx="756" cy="19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sz="1400">
                  <a:cs typeface="+mn-cs"/>
                </a:rPr>
                <a:t>Duplicazione</a:t>
              </a:r>
            </a:p>
          </p:txBody>
        </p:sp>
        <p:sp>
          <p:nvSpPr>
            <p:cNvPr id="150542" name="Text Box 14"/>
            <p:cNvSpPr txBox="1">
              <a:spLocks noChangeArrowheads="1"/>
            </p:cNvSpPr>
            <p:nvPr/>
          </p:nvSpPr>
          <p:spPr bwMode="auto">
            <a:xfrm>
              <a:off x="1536" y="1180"/>
              <a:ext cx="724" cy="19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sz="1400">
                  <a:cs typeface="+mn-cs"/>
                </a:rPr>
                <a:t>Trascrizione</a:t>
              </a:r>
            </a:p>
          </p:txBody>
        </p:sp>
        <p:sp>
          <p:nvSpPr>
            <p:cNvPr id="150543" name="Text Box 15"/>
            <p:cNvSpPr txBox="1">
              <a:spLocks noChangeArrowheads="1"/>
            </p:cNvSpPr>
            <p:nvPr/>
          </p:nvSpPr>
          <p:spPr bwMode="auto">
            <a:xfrm>
              <a:off x="3168" y="3148"/>
              <a:ext cx="674" cy="19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sz="1400">
                  <a:cs typeface="+mn-cs"/>
                </a:rPr>
                <a:t>Traduzione</a:t>
              </a:r>
            </a:p>
          </p:txBody>
        </p:sp>
      </p:grpSp>
      <p:sp>
        <p:nvSpPr>
          <p:cNvPr id="150544" name="Text Box 16"/>
          <p:cNvSpPr txBox="1">
            <a:spLocks noChangeArrowheads="1"/>
          </p:cNvSpPr>
          <p:nvPr/>
        </p:nvSpPr>
        <p:spPr bwMode="auto">
          <a:xfrm>
            <a:off x="4114800" y="1524000"/>
            <a:ext cx="426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it-IT" sz="1800" dirty="0">
                <a:cs typeface="+mn-cs"/>
              </a:rPr>
              <a:t>Passaggio </a:t>
            </a:r>
            <a:r>
              <a:rPr lang="it-IT" sz="1800" dirty="0" err="1">
                <a:cs typeface="+mn-cs"/>
              </a:rPr>
              <a:t>dell</a:t>
            </a:r>
            <a:r>
              <a:rPr lang="ja-JP" altLang="it-IT" sz="1800" dirty="0">
                <a:latin typeface="Arial"/>
                <a:cs typeface="+mn-cs"/>
              </a:rPr>
              <a:t>’</a:t>
            </a:r>
            <a:r>
              <a:rPr lang="it-IT" sz="1800" dirty="0">
                <a:cs typeface="+mn-cs"/>
              </a:rPr>
              <a:t>informazione contenuta nel DNA mediante la sintesi di RNA</a:t>
            </a:r>
          </a:p>
        </p:txBody>
      </p:sp>
      <p:sp>
        <p:nvSpPr>
          <p:cNvPr id="150545" name="Text Box 17"/>
          <p:cNvSpPr txBox="1">
            <a:spLocks noChangeArrowheads="1"/>
          </p:cNvSpPr>
          <p:nvPr/>
        </p:nvSpPr>
        <p:spPr bwMode="auto">
          <a:xfrm>
            <a:off x="6096000" y="5454650"/>
            <a:ext cx="2209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it-IT" sz="1800" dirty="0">
                <a:cs typeface="+mn-cs"/>
              </a:rPr>
              <a:t>Costruzione della catena polipeptidica</a:t>
            </a:r>
          </a:p>
        </p:txBody>
      </p:sp>
    </p:spTree>
    <p:extLst>
      <p:ext uri="{BB962C8B-B14F-4D97-AF65-F5344CB8AC3E}">
        <p14:creationId xmlns:p14="http://schemas.microsoft.com/office/powerpoint/2010/main" val="9999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44"/>
                                        </p:tgtEl>
                                        <p:attrNameLst>
                                          <p:attrName>style.visibility</p:attrName>
                                        </p:attrNameLst>
                                      </p:cBhvr>
                                      <p:to>
                                        <p:strVal val="visible"/>
                                      </p:to>
                                    </p:set>
                                    <p:animEffect transition="in" filter="fade">
                                      <p:cBhvr>
                                        <p:cTn id="7" dur="500"/>
                                        <p:tgtEl>
                                          <p:spTgt spid="1505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500"/>
                                        <p:tgtEl>
                                          <p:spTgt spid="194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0545"/>
                                        </p:tgtEl>
                                        <p:attrNameLst>
                                          <p:attrName>style.visibility</p:attrName>
                                        </p:attrNameLst>
                                      </p:cBhvr>
                                      <p:to>
                                        <p:strVal val="visible"/>
                                      </p:to>
                                    </p:set>
                                    <p:animEffect transition="in" filter="fade">
                                      <p:cBhvr>
                                        <p:cTn id="17" dur="500"/>
                                        <p:tgtEl>
                                          <p:spTgt spid="150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44" grpId="0"/>
      <p:bldP spid="15054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gene eucariotico+trascritto.jpeg"/>
          <p:cNvPicPr>
            <a:picLocks noChangeAspect="1"/>
          </p:cNvPicPr>
          <p:nvPr/>
        </p:nvPicPr>
        <p:blipFill rotWithShape="1">
          <a:blip r:embed="rId2">
            <a:extLst>
              <a:ext uri="{28A0092B-C50C-407E-A947-70E740481C1C}">
                <a14:useLocalDpi xmlns:a14="http://schemas.microsoft.com/office/drawing/2010/main" val="0"/>
              </a:ext>
            </a:extLst>
          </a:blip>
          <a:srcRect r="1590" b="40635"/>
          <a:stretch/>
        </p:blipFill>
        <p:spPr>
          <a:xfrm>
            <a:off x="-2947351" y="515070"/>
            <a:ext cx="12251607" cy="4990184"/>
          </a:xfrm>
          <a:prstGeom prst="rect">
            <a:avLst/>
          </a:prstGeom>
        </p:spPr>
      </p:pic>
    </p:spTree>
    <p:extLst>
      <p:ext uri="{BB962C8B-B14F-4D97-AF65-F5344CB8AC3E}">
        <p14:creationId xmlns:p14="http://schemas.microsoft.com/office/powerpoint/2010/main" val="36743185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32155" y="874477"/>
            <a:ext cx="7336530" cy="5380827"/>
          </a:xfrm>
          <a:prstGeom prst="rect">
            <a:avLst/>
          </a:prstGeom>
        </p:spPr>
      </p:pic>
    </p:spTree>
    <p:extLst>
      <p:ext uri="{BB962C8B-B14F-4D97-AF65-F5344CB8AC3E}">
        <p14:creationId xmlns:p14="http://schemas.microsoft.com/office/powerpoint/2010/main" val="3283087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81126" y="480750"/>
            <a:ext cx="7921335" cy="5896499"/>
          </a:xfrm>
          <a:prstGeom prst="rect">
            <a:avLst/>
          </a:prstGeom>
        </p:spPr>
      </p:pic>
    </p:spTree>
    <p:extLst>
      <p:ext uri="{BB962C8B-B14F-4D97-AF65-F5344CB8AC3E}">
        <p14:creationId xmlns:p14="http://schemas.microsoft.com/office/powerpoint/2010/main" val="1243747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trascrizione_splicing (trascina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078" y="1008668"/>
            <a:ext cx="7293739" cy="5481031"/>
          </a:xfrm>
          <a:prstGeom prst="rect">
            <a:avLst/>
          </a:prstGeom>
        </p:spPr>
      </p:pic>
      <p:sp>
        <p:nvSpPr>
          <p:cNvPr id="4" name="CasellaDiTesto 3">
            <a:extLst>
              <a:ext uri="{FF2B5EF4-FFF2-40B4-BE49-F238E27FC236}">
                <a16:creationId xmlns="" xmlns:a16="http://schemas.microsoft.com/office/drawing/2014/main" id="{8FD4B553-AC8C-4E64-8FB2-45E1252F5741}"/>
              </a:ext>
            </a:extLst>
          </p:cNvPr>
          <p:cNvSpPr txBox="1"/>
          <p:nvPr/>
        </p:nvSpPr>
        <p:spPr>
          <a:xfrm>
            <a:off x="525806" y="225196"/>
            <a:ext cx="4726215" cy="584776"/>
          </a:xfrm>
          <a:prstGeom prst="rect">
            <a:avLst/>
          </a:prstGeom>
          <a:noFill/>
        </p:spPr>
        <p:txBody>
          <a:bodyPr wrap="square" rtlCol="0">
            <a:spAutoFit/>
          </a:bodyPr>
          <a:lstStyle/>
          <a:p>
            <a:r>
              <a:rPr lang="it-IT" sz="3200" dirty="0">
                <a:solidFill>
                  <a:srgbClr val="FF0000"/>
                </a:solidFill>
              </a:rPr>
              <a:t>SPLICING</a:t>
            </a:r>
          </a:p>
        </p:txBody>
      </p:sp>
    </p:spTree>
    <p:extLst>
      <p:ext uri="{BB962C8B-B14F-4D97-AF65-F5344CB8AC3E}">
        <p14:creationId xmlns:p14="http://schemas.microsoft.com/office/powerpoint/2010/main" val="3894419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95139" y="435429"/>
            <a:ext cx="8031790" cy="6045908"/>
          </a:xfrm>
          <a:prstGeom prst="rect">
            <a:avLst/>
          </a:prstGeom>
        </p:spPr>
      </p:pic>
    </p:spTree>
    <p:extLst>
      <p:ext uri="{BB962C8B-B14F-4D97-AF65-F5344CB8AC3E}">
        <p14:creationId xmlns:p14="http://schemas.microsoft.com/office/powerpoint/2010/main" val="536209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9543011-D5CB-4446-83B4-D1BBBA5E855A}"/>
              </a:ext>
            </a:extLst>
          </p:cNvPr>
          <p:cNvSpPr>
            <a:spLocks noGrp="1"/>
          </p:cNvSpPr>
          <p:nvPr>
            <p:ph type="title"/>
          </p:nvPr>
        </p:nvSpPr>
        <p:spPr/>
        <p:txBody>
          <a:bodyPr>
            <a:normAutofit/>
          </a:bodyPr>
          <a:lstStyle/>
          <a:p>
            <a:r>
              <a:rPr lang="it-CH" sz="3600" dirty="0">
                <a:solidFill>
                  <a:srgbClr val="FF0000"/>
                </a:solidFill>
              </a:rPr>
              <a:t>Correttezza dello splicing</a:t>
            </a:r>
          </a:p>
        </p:txBody>
      </p:sp>
      <p:pic>
        <p:nvPicPr>
          <p:cNvPr id="4" name="Immagine 3" descr="trascrizione_splicing (trascinato).pdf">
            <a:extLst>
              <a:ext uri="{FF2B5EF4-FFF2-40B4-BE49-F238E27FC236}">
                <a16:creationId xmlns="" xmlns:a16="http://schemas.microsoft.com/office/drawing/2014/main" id="{E40F7A16-9E3E-4F1C-96C4-992ED7DBA369}"/>
              </a:ext>
            </a:extLst>
          </p:cNvPr>
          <p:cNvPicPr>
            <a:picLocks noChangeAspect="1"/>
          </p:cNvPicPr>
          <p:nvPr/>
        </p:nvPicPr>
        <p:blipFill rotWithShape="1">
          <a:blip r:embed="rId2">
            <a:extLst>
              <a:ext uri="{28A0092B-C50C-407E-A947-70E740481C1C}">
                <a14:useLocalDpi xmlns:a14="http://schemas.microsoft.com/office/drawing/2010/main" val="0"/>
              </a:ext>
            </a:extLst>
          </a:blip>
          <a:srcRect l="5457" t="11029" r="9072" b="23459"/>
          <a:stretch/>
        </p:blipFill>
        <p:spPr>
          <a:xfrm>
            <a:off x="772998" y="1998482"/>
            <a:ext cx="7381188" cy="4251489"/>
          </a:xfrm>
          <a:prstGeom prst="rect">
            <a:avLst/>
          </a:prstGeom>
        </p:spPr>
      </p:pic>
    </p:spTree>
    <p:extLst>
      <p:ext uri="{BB962C8B-B14F-4D97-AF65-F5344CB8AC3E}">
        <p14:creationId xmlns:p14="http://schemas.microsoft.com/office/powerpoint/2010/main" val="8923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plicing alternativo-tropina T.jpeg"/>
          <p:cNvPicPr>
            <a:picLocks noChangeAspect="1"/>
          </p:cNvPicPr>
          <p:nvPr/>
        </p:nvPicPr>
        <p:blipFill rotWithShape="1">
          <a:blip r:embed="rId2">
            <a:extLst>
              <a:ext uri="{28A0092B-C50C-407E-A947-70E740481C1C}">
                <a14:useLocalDpi xmlns:a14="http://schemas.microsoft.com/office/drawing/2010/main" val="0"/>
              </a:ext>
            </a:extLst>
          </a:blip>
          <a:srcRect l="20139" t="2720" r="36517" b="5588"/>
          <a:stretch/>
        </p:blipFill>
        <p:spPr>
          <a:xfrm>
            <a:off x="1866507" y="2639505"/>
            <a:ext cx="3949831" cy="2375555"/>
          </a:xfrm>
          <a:prstGeom prst="rect">
            <a:avLst/>
          </a:prstGeom>
        </p:spPr>
      </p:pic>
      <p:sp>
        <p:nvSpPr>
          <p:cNvPr id="3" name="CasellaDiTesto 2"/>
          <p:cNvSpPr txBox="1"/>
          <p:nvPr/>
        </p:nvSpPr>
        <p:spPr>
          <a:xfrm>
            <a:off x="2358571" y="254000"/>
            <a:ext cx="4726215" cy="584776"/>
          </a:xfrm>
          <a:prstGeom prst="rect">
            <a:avLst/>
          </a:prstGeom>
          <a:noFill/>
        </p:spPr>
        <p:txBody>
          <a:bodyPr wrap="square" rtlCol="0">
            <a:spAutoFit/>
          </a:bodyPr>
          <a:lstStyle/>
          <a:p>
            <a:r>
              <a:rPr lang="it-IT" sz="3200" dirty="0">
                <a:solidFill>
                  <a:srgbClr val="FF0000"/>
                </a:solidFill>
              </a:rPr>
              <a:t>SPLICING ALTERNATIVO</a:t>
            </a:r>
          </a:p>
        </p:txBody>
      </p:sp>
    </p:spTree>
    <p:extLst>
      <p:ext uri="{BB962C8B-B14F-4D97-AF65-F5344CB8AC3E}">
        <p14:creationId xmlns:p14="http://schemas.microsoft.com/office/powerpoint/2010/main" val="20934122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plicing alternativo-tropina 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93" y="2569029"/>
            <a:ext cx="9112707" cy="2590800"/>
          </a:xfrm>
          <a:prstGeom prst="rect">
            <a:avLst/>
          </a:prstGeom>
        </p:spPr>
      </p:pic>
      <p:sp>
        <p:nvSpPr>
          <p:cNvPr id="3" name="CasellaDiTesto 2"/>
          <p:cNvSpPr txBox="1"/>
          <p:nvPr/>
        </p:nvSpPr>
        <p:spPr>
          <a:xfrm>
            <a:off x="2358571" y="254000"/>
            <a:ext cx="4726215" cy="584776"/>
          </a:xfrm>
          <a:prstGeom prst="rect">
            <a:avLst/>
          </a:prstGeom>
          <a:noFill/>
        </p:spPr>
        <p:txBody>
          <a:bodyPr wrap="square" rtlCol="0">
            <a:spAutoFit/>
          </a:bodyPr>
          <a:lstStyle/>
          <a:p>
            <a:r>
              <a:rPr lang="it-IT" sz="3200" dirty="0">
                <a:solidFill>
                  <a:srgbClr val="FF0000"/>
                </a:solidFill>
              </a:rPr>
              <a:t>SPLICING ALTERNATIVO</a:t>
            </a:r>
          </a:p>
        </p:txBody>
      </p:sp>
      <p:sp>
        <p:nvSpPr>
          <p:cNvPr id="4" name="CasellaDiTesto 3"/>
          <p:cNvSpPr txBox="1"/>
          <p:nvPr/>
        </p:nvSpPr>
        <p:spPr>
          <a:xfrm>
            <a:off x="390071" y="1006929"/>
            <a:ext cx="8363858" cy="923330"/>
          </a:xfrm>
          <a:prstGeom prst="rect">
            <a:avLst/>
          </a:prstGeom>
          <a:noFill/>
        </p:spPr>
        <p:txBody>
          <a:bodyPr wrap="square" rtlCol="0">
            <a:spAutoFit/>
          </a:bodyPr>
          <a:lstStyle/>
          <a:p>
            <a:r>
              <a:rPr lang="it-IT" dirty="0"/>
              <a:t>Processo attraverso il quale più </a:t>
            </a:r>
            <a:r>
              <a:rPr lang="it-IT" dirty="0" err="1"/>
              <a:t>mRNA</a:t>
            </a:r>
            <a:r>
              <a:rPr lang="it-IT" dirty="0"/>
              <a:t> possono essere generati dallo stesso </a:t>
            </a:r>
            <a:r>
              <a:rPr lang="it-IT" dirty="0" err="1"/>
              <a:t>pre-mRNA</a:t>
            </a:r>
            <a:r>
              <a:rPr lang="it-IT" dirty="0"/>
              <a:t>, unendo in modo diverso gli esoni.</a:t>
            </a:r>
          </a:p>
          <a:p>
            <a:r>
              <a:rPr lang="it-IT" dirty="0"/>
              <a:t>Viene considerato la fonte più importante di diversità delle proteine nei vertebrati.</a:t>
            </a:r>
          </a:p>
        </p:txBody>
      </p:sp>
    </p:spTree>
    <p:extLst>
      <p:ext uri="{BB962C8B-B14F-4D97-AF65-F5344CB8AC3E}">
        <p14:creationId xmlns:p14="http://schemas.microsoft.com/office/powerpoint/2010/main" val="23787310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29768F16-B4AE-41BE-8D25-96DAE3848FC1}"/>
              </a:ext>
            </a:extLst>
          </p:cNvPr>
          <p:cNvSpPr>
            <a:spLocks noGrp="1"/>
          </p:cNvSpPr>
          <p:nvPr>
            <p:ph type="title"/>
          </p:nvPr>
        </p:nvSpPr>
        <p:spPr/>
        <p:txBody>
          <a:bodyPr/>
          <a:lstStyle/>
          <a:p>
            <a:endParaRPr lang="it-CH"/>
          </a:p>
        </p:txBody>
      </p:sp>
      <p:sp>
        <p:nvSpPr>
          <p:cNvPr id="3" name="Segnaposto contenuto 2">
            <a:extLst>
              <a:ext uri="{FF2B5EF4-FFF2-40B4-BE49-F238E27FC236}">
                <a16:creationId xmlns="" xmlns:a16="http://schemas.microsoft.com/office/drawing/2014/main" id="{583C106B-F22E-4171-9E56-459BA288AB14}"/>
              </a:ext>
            </a:extLst>
          </p:cNvPr>
          <p:cNvSpPr>
            <a:spLocks noGrp="1"/>
          </p:cNvSpPr>
          <p:nvPr>
            <p:ph idx="1"/>
          </p:nvPr>
        </p:nvSpPr>
        <p:spPr>
          <a:xfrm>
            <a:off x="311085" y="1600200"/>
            <a:ext cx="8375715" cy="4525963"/>
          </a:xfrm>
        </p:spPr>
        <p:txBody>
          <a:bodyPr/>
          <a:lstStyle/>
          <a:p>
            <a:pPr marL="0" indent="0">
              <a:buNone/>
            </a:pPr>
            <a:endParaRPr lang="it-CH" dirty="0"/>
          </a:p>
          <a:p>
            <a:pPr marL="0" indent="0">
              <a:buNone/>
            </a:pPr>
            <a:r>
              <a:rPr lang="it-CH" dirty="0"/>
              <a:t>Animazione splicing</a:t>
            </a:r>
          </a:p>
          <a:p>
            <a:pPr marL="0" indent="0">
              <a:buNone/>
            </a:pPr>
            <a:r>
              <a:rPr lang="it-CH" dirty="0"/>
              <a:t>https://www.youtube.com/watch?v=rPnfrXDHJKc</a:t>
            </a:r>
          </a:p>
        </p:txBody>
      </p:sp>
    </p:spTree>
    <p:extLst>
      <p:ext uri="{BB962C8B-B14F-4D97-AF65-F5344CB8AC3E}">
        <p14:creationId xmlns:p14="http://schemas.microsoft.com/office/powerpoint/2010/main" val="11329128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8152" y="4312087"/>
            <a:ext cx="8882010" cy="2369880"/>
          </a:xfrm>
          <a:prstGeom prst="rect">
            <a:avLst/>
          </a:prstGeom>
          <a:noFill/>
        </p:spPr>
        <p:txBody>
          <a:bodyPr wrap="square" rtlCol="0">
            <a:spAutoFit/>
          </a:bodyPr>
          <a:lstStyle/>
          <a:p>
            <a:r>
              <a:rPr lang="it-IT" sz="2000" b="1" dirty="0">
                <a:latin typeface="Arial"/>
                <a:cs typeface="Arial"/>
              </a:rPr>
              <a:t>Cappuccio 5’, Coda </a:t>
            </a:r>
            <a:r>
              <a:rPr lang="it-IT" sz="2000" b="1" dirty="0" err="1">
                <a:latin typeface="Arial"/>
                <a:cs typeface="Arial"/>
              </a:rPr>
              <a:t>poliA</a:t>
            </a:r>
            <a:r>
              <a:rPr lang="it-IT" sz="2000" b="1" dirty="0">
                <a:latin typeface="Arial"/>
                <a:cs typeface="Arial"/>
              </a:rPr>
              <a:t>, Regione codificante</a:t>
            </a:r>
          </a:p>
          <a:p>
            <a:endParaRPr lang="it-IT" sz="2000" b="1" dirty="0">
              <a:latin typeface="Arial"/>
              <a:cs typeface="Arial"/>
            </a:endParaRPr>
          </a:p>
          <a:p>
            <a:r>
              <a:rPr lang="it-IT" sz="2000" b="1" dirty="0">
                <a:latin typeface="Arial"/>
                <a:cs typeface="Arial"/>
              </a:rPr>
              <a:t>UTR 5’</a:t>
            </a:r>
            <a:r>
              <a:rPr lang="it-IT" sz="1600" dirty="0">
                <a:latin typeface="Arial"/>
                <a:cs typeface="Arial"/>
              </a:rPr>
              <a:t>: contiene un sito di legame con il ribosoma</a:t>
            </a:r>
          </a:p>
          <a:p>
            <a:endParaRPr lang="it-IT" sz="2000" b="1" dirty="0">
              <a:latin typeface="Arial"/>
              <a:cs typeface="Arial"/>
            </a:endParaRPr>
          </a:p>
          <a:p>
            <a:r>
              <a:rPr lang="it-IT" sz="2000" b="1" dirty="0">
                <a:latin typeface="Arial"/>
                <a:cs typeface="Arial"/>
              </a:rPr>
              <a:t>UTR 3’</a:t>
            </a:r>
            <a:r>
              <a:rPr lang="it-IT" sz="1600" dirty="0">
                <a:latin typeface="Arial"/>
                <a:cs typeface="Arial"/>
              </a:rPr>
              <a:t>: influenza 	la </a:t>
            </a:r>
            <a:r>
              <a:rPr lang="it-IT" sz="1600" dirty="0" err="1">
                <a:latin typeface="Arial"/>
                <a:cs typeface="Arial"/>
              </a:rPr>
              <a:t>poliadenilazione</a:t>
            </a:r>
            <a:r>
              <a:rPr lang="it-IT" sz="1600" dirty="0">
                <a:latin typeface="Arial"/>
                <a:cs typeface="Arial"/>
              </a:rPr>
              <a:t>,</a:t>
            </a:r>
          </a:p>
          <a:p>
            <a:r>
              <a:rPr lang="it-IT" sz="1600" dirty="0">
                <a:latin typeface="Arial"/>
                <a:cs typeface="Arial"/>
              </a:rPr>
              <a:t>				la stabilità dell'</a:t>
            </a:r>
            <a:r>
              <a:rPr lang="it-IT" sz="1600" dirty="0" err="1">
                <a:latin typeface="Arial"/>
                <a:cs typeface="Arial"/>
              </a:rPr>
              <a:t>mRNA</a:t>
            </a:r>
            <a:r>
              <a:rPr lang="it-IT" sz="1600" dirty="0">
                <a:latin typeface="Arial"/>
                <a:cs typeface="Arial"/>
              </a:rPr>
              <a:t> </a:t>
            </a:r>
          </a:p>
          <a:p>
            <a:r>
              <a:rPr lang="it-IT" sz="1600" dirty="0">
                <a:latin typeface="Arial"/>
                <a:cs typeface="Arial"/>
              </a:rPr>
              <a:t>				l'efficienza di traduzione </a:t>
            </a:r>
          </a:p>
          <a:p>
            <a:endParaRPr lang="it-IT" sz="1600" dirty="0">
              <a:latin typeface="Arial"/>
              <a:cs typeface="Arial"/>
            </a:endParaRPr>
          </a:p>
        </p:txBody>
      </p:sp>
      <p:pic>
        <p:nvPicPr>
          <p:cNvPr id="4" name="Immagine 3" descr="Mature_mR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52" y="972594"/>
            <a:ext cx="8209052" cy="2821862"/>
          </a:xfrm>
          <a:prstGeom prst="rect">
            <a:avLst/>
          </a:prstGeom>
        </p:spPr>
      </p:pic>
      <p:sp>
        <p:nvSpPr>
          <p:cNvPr id="3" name="Rettangolo 2"/>
          <p:cNvSpPr/>
          <p:nvPr/>
        </p:nvSpPr>
        <p:spPr>
          <a:xfrm>
            <a:off x="2998267" y="85631"/>
            <a:ext cx="2244332" cy="461665"/>
          </a:xfrm>
          <a:prstGeom prst="rect">
            <a:avLst/>
          </a:prstGeom>
        </p:spPr>
        <p:txBody>
          <a:bodyPr wrap="none">
            <a:spAutoFit/>
          </a:bodyPr>
          <a:lstStyle/>
          <a:p>
            <a:r>
              <a:rPr lang="it-IT" sz="2400" b="1" u="sng" dirty="0" err="1">
                <a:solidFill>
                  <a:srgbClr val="FF0000"/>
                </a:solidFill>
                <a:latin typeface="Arial"/>
                <a:cs typeface="Arial"/>
              </a:rPr>
              <a:t>mRNA</a:t>
            </a:r>
            <a:r>
              <a:rPr lang="it-IT" sz="2400" b="1" u="sng" dirty="0">
                <a:solidFill>
                  <a:srgbClr val="FF0000"/>
                </a:solidFill>
                <a:latin typeface="Arial"/>
                <a:cs typeface="Arial"/>
              </a:rPr>
              <a:t> maturo</a:t>
            </a:r>
          </a:p>
        </p:txBody>
      </p:sp>
      <p:sp>
        <p:nvSpPr>
          <p:cNvPr id="6"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a:solidFill>
                  <a:schemeClr val="bg1"/>
                </a:solidFill>
              </a:rPr>
              <a:t>NEGLI EUCARIOTI…………….</a:t>
            </a:r>
          </a:p>
        </p:txBody>
      </p:sp>
    </p:spTree>
    <p:extLst>
      <p:ext uri="{BB962C8B-B14F-4D97-AF65-F5344CB8AC3E}">
        <p14:creationId xmlns:p14="http://schemas.microsoft.com/office/powerpoint/2010/main" val="406020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42C5F292-573B-40B3-B169-CD74B34F550D}"/>
              </a:ext>
            </a:extLst>
          </p:cNvPr>
          <p:cNvPicPr>
            <a:picLocks noChangeAspect="1"/>
          </p:cNvPicPr>
          <p:nvPr/>
        </p:nvPicPr>
        <p:blipFill>
          <a:blip r:embed="rId2"/>
          <a:stretch>
            <a:fillRect/>
          </a:stretch>
        </p:blipFill>
        <p:spPr>
          <a:xfrm>
            <a:off x="1927280" y="1404850"/>
            <a:ext cx="5152174" cy="3306820"/>
          </a:xfrm>
          <a:prstGeom prst="rect">
            <a:avLst/>
          </a:prstGeom>
        </p:spPr>
      </p:pic>
    </p:spTree>
    <p:extLst>
      <p:ext uri="{BB962C8B-B14F-4D97-AF65-F5344CB8AC3E}">
        <p14:creationId xmlns:p14="http://schemas.microsoft.com/office/powerpoint/2010/main" val="24220552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 xmlns:a16="http://schemas.microsoft.com/office/drawing/2014/main" id="{889E37F7-F55D-49D4-B708-5C7E3712E5DA}"/>
              </a:ext>
            </a:extLst>
          </p:cNvPr>
          <p:cNvPicPr>
            <a:picLocks noChangeAspect="1"/>
          </p:cNvPicPr>
          <p:nvPr/>
        </p:nvPicPr>
        <p:blipFill>
          <a:blip r:embed="rId2"/>
          <a:stretch>
            <a:fillRect/>
          </a:stretch>
        </p:blipFill>
        <p:spPr>
          <a:xfrm>
            <a:off x="2574435" y="0"/>
            <a:ext cx="3995130" cy="6858000"/>
          </a:xfrm>
          <a:prstGeom prst="rect">
            <a:avLst/>
          </a:prstGeom>
        </p:spPr>
      </p:pic>
    </p:spTree>
    <p:extLst>
      <p:ext uri="{BB962C8B-B14F-4D97-AF65-F5344CB8AC3E}">
        <p14:creationId xmlns:p14="http://schemas.microsoft.com/office/powerpoint/2010/main" val="6886325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303999"/>
            <a:ext cx="8229600" cy="1143000"/>
          </a:xfrm>
        </p:spPr>
        <p:txBody>
          <a:bodyPr>
            <a:normAutofit fontScale="90000"/>
          </a:bodyPr>
          <a:lstStyle/>
          <a:p>
            <a:r>
              <a:rPr lang="it-IT" b="1" dirty="0">
                <a:solidFill>
                  <a:srgbClr val="FF0000"/>
                </a:solidFill>
                <a:latin typeface="Arial"/>
                <a:cs typeface="Arial"/>
              </a:rPr>
              <a:t>TRADUZIONE</a:t>
            </a:r>
            <a:br>
              <a:rPr lang="it-IT" b="1" dirty="0">
                <a:solidFill>
                  <a:srgbClr val="FF0000"/>
                </a:solidFill>
                <a:latin typeface="Arial"/>
                <a:cs typeface="Arial"/>
              </a:rPr>
            </a:br>
            <a:r>
              <a:rPr lang="it-IT" sz="4000" i="1" dirty="0">
                <a:solidFill>
                  <a:srgbClr val="FF0000"/>
                </a:solidFill>
                <a:latin typeface="Arial"/>
                <a:cs typeface="Arial"/>
              </a:rPr>
              <a:t>(procarioti ed eucarioti)</a:t>
            </a:r>
            <a:br>
              <a:rPr lang="it-IT" sz="4000" i="1" dirty="0">
                <a:solidFill>
                  <a:srgbClr val="FF0000"/>
                </a:solidFill>
                <a:latin typeface="Arial"/>
                <a:cs typeface="Arial"/>
              </a:rPr>
            </a:br>
            <a:r>
              <a:rPr lang="it-IT" sz="4000" i="1" dirty="0">
                <a:solidFill>
                  <a:srgbClr val="FF0000"/>
                </a:solidFill>
                <a:latin typeface="Arial"/>
                <a:cs typeface="Arial"/>
              </a:rPr>
              <a:t/>
            </a:r>
            <a:br>
              <a:rPr lang="it-IT" sz="4000" i="1" dirty="0">
                <a:solidFill>
                  <a:srgbClr val="FF0000"/>
                </a:solidFill>
                <a:latin typeface="Arial"/>
                <a:cs typeface="Arial"/>
              </a:rPr>
            </a:br>
            <a:endParaRPr lang="it-IT" sz="4000" i="1" dirty="0">
              <a:solidFill>
                <a:srgbClr val="FF0000"/>
              </a:solidFill>
              <a:latin typeface="Arial"/>
              <a:cs typeface="Arial"/>
            </a:endParaRPr>
          </a:p>
        </p:txBody>
      </p:sp>
    </p:spTree>
    <p:extLst>
      <p:ext uri="{BB962C8B-B14F-4D97-AF65-F5344CB8AC3E}">
        <p14:creationId xmlns:p14="http://schemas.microsoft.com/office/powerpoint/2010/main" val="795079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5143" y="3052992"/>
            <a:ext cx="8229600" cy="1143000"/>
          </a:xfrm>
        </p:spPr>
        <p:txBody>
          <a:bodyPr/>
          <a:lstStyle/>
          <a:p>
            <a:endParaRPr lang="it-IT" dirty="0"/>
          </a:p>
        </p:txBody>
      </p:sp>
      <p:pic>
        <p:nvPicPr>
          <p:cNvPr id="4" name="Immagine 3"/>
          <p:cNvPicPr>
            <a:picLocks noChangeAspect="1"/>
          </p:cNvPicPr>
          <p:nvPr/>
        </p:nvPicPr>
        <p:blipFill rotWithShape="1">
          <a:blip r:embed="rId2"/>
          <a:srcRect b="34708"/>
          <a:stretch/>
        </p:blipFill>
        <p:spPr>
          <a:xfrm>
            <a:off x="0" y="1508249"/>
            <a:ext cx="8998250" cy="2687743"/>
          </a:xfrm>
          <a:prstGeom prst="rect">
            <a:avLst/>
          </a:prstGeom>
        </p:spPr>
      </p:pic>
    </p:spTree>
    <p:extLst>
      <p:ext uri="{BB962C8B-B14F-4D97-AF65-F5344CB8AC3E}">
        <p14:creationId xmlns:p14="http://schemas.microsoft.com/office/powerpoint/2010/main" val="4111451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9256" y="2928250"/>
            <a:ext cx="8229600" cy="1143000"/>
          </a:xfrm>
        </p:spPr>
        <p:txBody>
          <a:bodyPr/>
          <a:lstStyle/>
          <a:p>
            <a:endParaRPr lang="it-IT" dirty="0"/>
          </a:p>
        </p:txBody>
      </p:sp>
      <p:pic>
        <p:nvPicPr>
          <p:cNvPr id="3" name="Immagine 2"/>
          <p:cNvPicPr>
            <a:picLocks noChangeAspect="1"/>
          </p:cNvPicPr>
          <p:nvPr/>
        </p:nvPicPr>
        <p:blipFill rotWithShape="1">
          <a:blip r:embed="rId2"/>
          <a:srcRect t="10039"/>
          <a:stretch/>
        </p:blipFill>
        <p:spPr>
          <a:xfrm>
            <a:off x="79847" y="867266"/>
            <a:ext cx="8709009" cy="5573848"/>
          </a:xfrm>
          <a:prstGeom prst="rect">
            <a:avLst/>
          </a:prstGeom>
        </p:spPr>
      </p:pic>
    </p:spTree>
    <p:extLst>
      <p:ext uri="{BB962C8B-B14F-4D97-AF65-F5344CB8AC3E}">
        <p14:creationId xmlns:p14="http://schemas.microsoft.com/office/powerpoint/2010/main" val="23292245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4087"/>
            <a:ext cx="9002713" cy="59039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 xmlns:a16="http://schemas.microsoft.com/office/drawing/2014/main" id="{52E57613-E236-4AD2-9734-9A551E469233}"/>
              </a:ext>
            </a:extLst>
          </p:cNvPr>
          <p:cNvSpPr txBox="1">
            <a:spLocks noGrp="1" noChangeArrowheads="1"/>
          </p:cNvSpPr>
          <p:nvPr>
            <p:ph type="title"/>
          </p:nvPr>
        </p:nvSpPr>
        <p:spPr>
          <a:xfrm>
            <a:off x="287517" y="0"/>
            <a:ext cx="8229600" cy="1143000"/>
          </a:xfrm>
          <a:prstGeom prst="rect">
            <a:avLst/>
          </a:prstGeom>
          <a:solidFill>
            <a:srgbClr val="C80064"/>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chemeClr val="bg1"/>
                </a:solidFill>
              </a:rPr>
              <a:t>Il CODICE GENETICO</a:t>
            </a:r>
          </a:p>
        </p:txBody>
      </p:sp>
    </p:spTree>
    <p:extLst>
      <p:ext uri="{BB962C8B-B14F-4D97-AF65-F5344CB8AC3E}">
        <p14:creationId xmlns:p14="http://schemas.microsoft.com/office/powerpoint/2010/main" val="342392086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2464" y="2372580"/>
            <a:ext cx="8229600" cy="1143000"/>
          </a:xfrm>
        </p:spPr>
        <p:txBody>
          <a:bodyPr/>
          <a:lstStyle/>
          <a:p>
            <a:endParaRPr lang="it-IT" dirty="0"/>
          </a:p>
        </p:txBody>
      </p:sp>
      <p:pic>
        <p:nvPicPr>
          <p:cNvPr id="3" name="Immagine 2"/>
          <p:cNvPicPr>
            <a:picLocks noChangeAspect="1"/>
          </p:cNvPicPr>
          <p:nvPr/>
        </p:nvPicPr>
        <p:blipFill>
          <a:blip r:embed="rId2"/>
          <a:stretch>
            <a:fillRect/>
          </a:stretch>
        </p:blipFill>
        <p:spPr>
          <a:xfrm>
            <a:off x="-340305" y="1542270"/>
            <a:ext cx="9438223" cy="3617532"/>
          </a:xfrm>
          <a:prstGeom prst="rect">
            <a:avLst/>
          </a:prstGeom>
        </p:spPr>
      </p:pic>
      <p:sp>
        <p:nvSpPr>
          <p:cNvPr id="5" name="CasellaDiTesto 4">
            <a:extLst>
              <a:ext uri="{FF2B5EF4-FFF2-40B4-BE49-F238E27FC236}">
                <a16:creationId xmlns="" xmlns:a16="http://schemas.microsoft.com/office/drawing/2014/main" id="{31309D6D-BDFD-4F4A-8661-195652126ECD}"/>
              </a:ext>
            </a:extLst>
          </p:cNvPr>
          <p:cNvSpPr txBox="1"/>
          <p:nvPr/>
        </p:nvSpPr>
        <p:spPr>
          <a:xfrm>
            <a:off x="525806" y="225196"/>
            <a:ext cx="8156281" cy="584775"/>
          </a:xfrm>
          <a:prstGeom prst="rect">
            <a:avLst/>
          </a:prstGeom>
          <a:noFill/>
        </p:spPr>
        <p:txBody>
          <a:bodyPr wrap="square" rtlCol="0">
            <a:spAutoFit/>
          </a:bodyPr>
          <a:lstStyle/>
          <a:p>
            <a:r>
              <a:rPr lang="it-IT" sz="3200" dirty="0">
                <a:solidFill>
                  <a:srgbClr val="FF0000"/>
                </a:solidFill>
              </a:rPr>
              <a:t>PROVE A FAVORE DI UN CODICE A TRIPLETTE</a:t>
            </a:r>
          </a:p>
        </p:txBody>
      </p:sp>
    </p:spTree>
    <p:extLst>
      <p:ext uri="{BB962C8B-B14F-4D97-AF65-F5344CB8AC3E}">
        <p14:creationId xmlns:p14="http://schemas.microsoft.com/office/powerpoint/2010/main" val="3637021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9784" y="2524838"/>
            <a:ext cx="8229600" cy="1143000"/>
          </a:xfrm>
        </p:spPr>
        <p:txBody>
          <a:bodyPr/>
          <a:lstStyle/>
          <a:p>
            <a:endParaRPr lang="it-IT" dirty="0"/>
          </a:p>
        </p:txBody>
      </p:sp>
      <p:pic>
        <p:nvPicPr>
          <p:cNvPr id="3" name="Immagine 2"/>
          <p:cNvPicPr>
            <a:picLocks noChangeAspect="1"/>
          </p:cNvPicPr>
          <p:nvPr/>
        </p:nvPicPr>
        <p:blipFill>
          <a:blip r:embed="rId2"/>
          <a:stretch>
            <a:fillRect/>
          </a:stretch>
        </p:blipFill>
        <p:spPr>
          <a:xfrm>
            <a:off x="309784" y="320367"/>
            <a:ext cx="8229600" cy="6011187"/>
          </a:xfrm>
          <a:prstGeom prst="rect">
            <a:avLst/>
          </a:prstGeom>
        </p:spPr>
      </p:pic>
    </p:spTree>
    <p:extLst>
      <p:ext uri="{BB962C8B-B14F-4D97-AF65-F5344CB8AC3E}">
        <p14:creationId xmlns:p14="http://schemas.microsoft.com/office/powerpoint/2010/main" val="10654080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63" y="1178073"/>
            <a:ext cx="7639360" cy="567992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 xmlns:a16="http://schemas.microsoft.com/office/drawing/2014/main" id="{DA897FE8-6FBB-4CB4-952B-76CCD4344A74}"/>
              </a:ext>
            </a:extLst>
          </p:cNvPr>
          <p:cNvSpPr txBox="1"/>
          <p:nvPr/>
        </p:nvSpPr>
        <p:spPr>
          <a:xfrm>
            <a:off x="525806" y="225196"/>
            <a:ext cx="8156281" cy="1077218"/>
          </a:xfrm>
          <a:prstGeom prst="rect">
            <a:avLst/>
          </a:prstGeom>
          <a:noFill/>
        </p:spPr>
        <p:txBody>
          <a:bodyPr wrap="square" rtlCol="0">
            <a:spAutoFit/>
          </a:bodyPr>
          <a:lstStyle/>
          <a:p>
            <a:r>
              <a:rPr lang="it-IT" sz="3200" dirty="0">
                <a:solidFill>
                  <a:srgbClr val="FF0000"/>
                </a:solidFill>
              </a:rPr>
              <a:t>COME TROVARE LA CORRISPONDENZA TRA UN CODONE E IL SUO AA?</a:t>
            </a:r>
          </a:p>
        </p:txBody>
      </p:sp>
    </p:spTree>
    <p:extLst>
      <p:ext uri="{BB962C8B-B14F-4D97-AF65-F5344CB8AC3E}">
        <p14:creationId xmlns:p14="http://schemas.microsoft.com/office/powerpoint/2010/main" val="611030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935"/>
                                        </p:tgtEl>
                                        <p:attrNameLst>
                                          <p:attrName>style.visibility</p:attrName>
                                        </p:attrNameLst>
                                      </p:cBhvr>
                                      <p:to>
                                        <p:strVal val="visible"/>
                                      </p:to>
                                    </p:set>
                                    <p:animEffect transition="in" filter="fade">
                                      <p:cBhvr>
                                        <p:cTn id="7" dur="500"/>
                                        <p:tgtEl>
                                          <p:spTgt spid="124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l="7600"/>
          <a:stretch>
            <a:fillRect/>
          </a:stretch>
        </p:blipFill>
        <p:spPr bwMode="auto">
          <a:xfrm>
            <a:off x="33338" y="1619250"/>
            <a:ext cx="9002712" cy="4257675"/>
          </a:xfrm>
          <a:prstGeom prst="rect">
            <a:avLst/>
          </a:prstGeom>
          <a:noFill/>
          <a:extLst>
            <a:ext uri="{909E8E84-426E-40DD-AFC4-6F175D3DCCD1}">
              <a14:hiddenFill xmlns:a14="http://schemas.microsoft.com/office/drawing/2010/main">
                <a:solidFill>
                  <a:srgbClr val="FFFFFF"/>
                </a:solidFill>
              </a14:hiddenFill>
            </a:ext>
          </a:extLst>
        </p:spPr>
      </p:pic>
      <p:sp>
        <p:nvSpPr>
          <p:cNvPr id="153603" name="Rectangle 3"/>
          <p:cNvSpPr>
            <a:spLocks noChangeArrowheads="1"/>
          </p:cNvSpPr>
          <p:nvPr/>
        </p:nvSpPr>
        <p:spPr bwMode="auto">
          <a:xfrm>
            <a:off x="34925" y="188913"/>
            <a:ext cx="9074150" cy="863600"/>
          </a:xfrm>
          <a:prstGeom prst="rect">
            <a:avLst/>
          </a:prstGeom>
          <a:solidFill>
            <a:srgbClr val="C800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b="0">
                <a:solidFill>
                  <a:schemeClr val="bg1"/>
                </a:solidFill>
              </a:rPr>
              <a:t>tRNA</a:t>
            </a:r>
          </a:p>
        </p:txBody>
      </p:sp>
      <p:sp>
        <p:nvSpPr>
          <p:cNvPr id="153604" name="Oval 4"/>
          <p:cNvSpPr>
            <a:spLocks noChangeArrowheads="1"/>
          </p:cNvSpPr>
          <p:nvPr/>
        </p:nvSpPr>
        <p:spPr bwMode="auto">
          <a:xfrm>
            <a:off x="7019925" y="2276475"/>
            <a:ext cx="1223963" cy="1081088"/>
          </a:xfrm>
          <a:prstGeom prst="ellipse">
            <a:avLst/>
          </a:prstGeom>
          <a:noFill/>
          <a:ln w="57150">
            <a:solidFill>
              <a:srgbClr val="FF9900"/>
            </a:solidFill>
            <a:prstDash val="sysDot"/>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53605" name="Oval 5"/>
          <p:cNvSpPr>
            <a:spLocks noChangeArrowheads="1"/>
          </p:cNvSpPr>
          <p:nvPr/>
        </p:nvSpPr>
        <p:spPr bwMode="auto">
          <a:xfrm>
            <a:off x="6877050" y="4940300"/>
            <a:ext cx="1223963" cy="1081088"/>
          </a:xfrm>
          <a:prstGeom prst="ellipse">
            <a:avLst/>
          </a:prstGeom>
          <a:noFill/>
          <a:ln w="57150">
            <a:solidFill>
              <a:srgbClr val="FF9900"/>
            </a:solidFill>
            <a:prstDash val="sysDot"/>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Tree>
    <p:extLst>
      <p:ext uri="{BB962C8B-B14F-4D97-AF65-F5344CB8AC3E}">
        <p14:creationId xmlns:p14="http://schemas.microsoft.com/office/powerpoint/2010/main" val="14972447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628775"/>
            <a:ext cx="7343775" cy="5256213"/>
          </a:xfrm>
          <a:prstGeom prst="rect">
            <a:avLst/>
          </a:prstGeom>
          <a:noFill/>
          <a:extLst>
            <a:ext uri="{909E8E84-426E-40DD-AFC4-6F175D3DCCD1}">
              <a14:hiddenFill xmlns:a14="http://schemas.microsoft.com/office/drawing/2010/main">
                <a:solidFill>
                  <a:srgbClr val="FFFFFF"/>
                </a:solidFill>
              </a14:hiddenFill>
            </a:ext>
          </a:extLst>
        </p:spPr>
      </p:pic>
      <p:sp>
        <p:nvSpPr>
          <p:cNvPr id="154627" name="Rectangle 3"/>
          <p:cNvSpPr>
            <a:spLocks noChangeArrowheads="1"/>
          </p:cNvSpPr>
          <p:nvPr/>
        </p:nvSpPr>
        <p:spPr bwMode="auto">
          <a:xfrm>
            <a:off x="69850" y="115887"/>
            <a:ext cx="9074150" cy="720725"/>
          </a:xfrm>
          <a:prstGeom prst="rect">
            <a:avLst/>
          </a:prstGeom>
          <a:solidFill>
            <a:srgbClr val="C800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b="0">
                <a:solidFill>
                  <a:schemeClr val="bg1"/>
                </a:solidFill>
              </a:rPr>
              <a:t>Caricamento di un tRNA</a:t>
            </a:r>
          </a:p>
        </p:txBody>
      </p:sp>
      <p:sp>
        <p:nvSpPr>
          <p:cNvPr id="154628" name="Rectangle 4"/>
          <p:cNvSpPr>
            <a:spLocks noChangeArrowheads="1"/>
          </p:cNvSpPr>
          <p:nvPr/>
        </p:nvSpPr>
        <p:spPr bwMode="auto">
          <a:xfrm>
            <a:off x="107950" y="871538"/>
            <a:ext cx="8928100" cy="730250"/>
          </a:xfrm>
          <a:prstGeom prst="rect">
            <a:avLst/>
          </a:prstGeom>
          <a:solidFill>
            <a:srgbClr val="FFC5E2">
              <a:alpha val="50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457200" indent="-457200"/>
            <a:r>
              <a:rPr lang="it-IT" sz="1400"/>
              <a:t>Reazioni:</a:t>
            </a:r>
          </a:p>
          <a:p>
            <a:pPr marL="457200" indent="-457200">
              <a:buFontTx/>
              <a:buAutoNum type="arabicPeriod"/>
            </a:pPr>
            <a:r>
              <a:rPr lang="it-IT" sz="1400"/>
              <a:t>amino acid + ATP → aminoacyl-AMP + PPi 		(attivazione AA) </a:t>
            </a:r>
          </a:p>
          <a:p>
            <a:pPr marL="457200" indent="-457200">
              <a:buFontTx/>
              <a:buAutoNum type="arabicPeriod"/>
            </a:pPr>
            <a:r>
              <a:rPr lang="it-IT" sz="1400"/>
              <a:t>aminoacyl-AMP + tRNA → aminoacyl-tRNA + AMP	(caricamento sullo specifico tRNA) </a:t>
            </a:r>
          </a:p>
        </p:txBody>
      </p:sp>
      <p:sp>
        <p:nvSpPr>
          <p:cNvPr id="154629" name="Oval 5"/>
          <p:cNvSpPr>
            <a:spLocks noChangeArrowheads="1"/>
          </p:cNvSpPr>
          <p:nvPr/>
        </p:nvSpPr>
        <p:spPr bwMode="auto">
          <a:xfrm>
            <a:off x="2771775" y="2060575"/>
            <a:ext cx="1223963" cy="1081088"/>
          </a:xfrm>
          <a:prstGeom prst="ellipse">
            <a:avLst/>
          </a:prstGeom>
          <a:noFill/>
          <a:ln w="38100">
            <a:solidFill>
              <a:srgbClr val="FF9900"/>
            </a:solidFill>
            <a:prstDash val="sysDot"/>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54630" name="Oval 6"/>
          <p:cNvSpPr>
            <a:spLocks noChangeArrowheads="1"/>
          </p:cNvSpPr>
          <p:nvPr/>
        </p:nvSpPr>
        <p:spPr bwMode="auto">
          <a:xfrm>
            <a:off x="6732588" y="4076700"/>
            <a:ext cx="1223962" cy="1081088"/>
          </a:xfrm>
          <a:prstGeom prst="ellipse">
            <a:avLst/>
          </a:prstGeom>
          <a:noFill/>
          <a:ln w="38100">
            <a:solidFill>
              <a:srgbClr val="FF9900"/>
            </a:solidFill>
            <a:prstDash val="sysDot"/>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54631" name="Oval 7"/>
          <p:cNvSpPr>
            <a:spLocks noChangeArrowheads="1"/>
          </p:cNvSpPr>
          <p:nvPr/>
        </p:nvSpPr>
        <p:spPr bwMode="auto">
          <a:xfrm>
            <a:off x="539750" y="4508500"/>
            <a:ext cx="1223963" cy="1081088"/>
          </a:xfrm>
          <a:prstGeom prst="ellipse">
            <a:avLst/>
          </a:prstGeom>
          <a:noFill/>
          <a:ln w="38100">
            <a:solidFill>
              <a:srgbClr val="FF9900"/>
            </a:solidFill>
            <a:prstDash val="sysDot"/>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Tree>
    <p:extLst>
      <p:ext uri="{BB962C8B-B14F-4D97-AF65-F5344CB8AC3E}">
        <p14:creationId xmlns:p14="http://schemas.microsoft.com/office/powerpoint/2010/main" val="5164415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3E0BEE1-36BF-4B94-8BE8-6171E76377EE}"/>
              </a:ext>
            </a:extLst>
          </p:cNvPr>
          <p:cNvSpPr>
            <a:spLocks noGrp="1"/>
          </p:cNvSpPr>
          <p:nvPr>
            <p:ph type="title"/>
          </p:nvPr>
        </p:nvSpPr>
        <p:spPr/>
        <p:txBody>
          <a:bodyPr>
            <a:normAutofit/>
          </a:bodyPr>
          <a:lstStyle/>
          <a:p>
            <a:r>
              <a:rPr lang="it-CH" sz="2800" dirty="0">
                <a:solidFill>
                  <a:srgbClr val="FF0000"/>
                </a:solidFill>
              </a:rPr>
              <a:t>Aspetti storici</a:t>
            </a:r>
          </a:p>
        </p:txBody>
      </p:sp>
      <p:sp>
        <p:nvSpPr>
          <p:cNvPr id="3" name="Segnaposto contenuto 2">
            <a:extLst>
              <a:ext uri="{FF2B5EF4-FFF2-40B4-BE49-F238E27FC236}">
                <a16:creationId xmlns="" xmlns:a16="http://schemas.microsoft.com/office/drawing/2014/main" id="{4FF6FBF1-6E0D-4807-84A5-83EE1375330D}"/>
              </a:ext>
            </a:extLst>
          </p:cNvPr>
          <p:cNvSpPr>
            <a:spLocks noGrp="1"/>
          </p:cNvSpPr>
          <p:nvPr>
            <p:ph idx="1"/>
          </p:nvPr>
        </p:nvSpPr>
        <p:spPr/>
        <p:txBody>
          <a:bodyPr>
            <a:normAutofit/>
          </a:bodyPr>
          <a:lstStyle/>
          <a:p>
            <a:r>
              <a:rPr lang="it-CH" sz="2400" dirty="0"/>
              <a:t>Dogma enunciato nel 1956 da Crick</a:t>
            </a:r>
          </a:p>
          <a:p>
            <a:r>
              <a:rPr lang="it-CH" sz="2400" dirty="0"/>
              <a:t>Primo sospetto di una relazione tra geni e proteine nel 1909, </a:t>
            </a:r>
            <a:r>
              <a:rPr lang="it-CH" sz="2400" dirty="0" err="1"/>
              <a:t>Garrod</a:t>
            </a:r>
            <a:endParaRPr lang="it-CH" sz="2400" dirty="0"/>
          </a:p>
          <a:p>
            <a:r>
              <a:rPr lang="it-CH" sz="2400" dirty="0"/>
              <a:t>Dimostrazione dell’ipotesi «un gene –un enzima» con esperimento </a:t>
            </a:r>
            <a:r>
              <a:rPr lang="it-CH" sz="2400" dirty="0" err="1"/>
              <a:t>Beadle</a:t>
            </a:r>
            <a:r>
              <a:rPr lang="it-CH" sz="2400" dirty="0"/>
              <a:t> e </a:t>
            </a:r>
            <a:r>
              <a:rPr lang="it-CH" sz="2400" dirty="0" err="1"/>
              <a:t>Tatum</a:t>
            </a:r>
            <a:r>
              <a:rPr lang="it-CH" sz="2400" dirty="0"/>
              <a:t> nel 1941</a:t>
            </a:r>
          </a:p>
        </p:txBody>
      </p:sp>
    </p:spTree>
    <p:extLst>
      <p:ext uri="{BB962C8B-B14F-4D97-AF65-F5344CB8AC3E}">
        <p14:creationId xmlns:p14="http://schemas.microsoft.com/office/powerpoint/2010/main" val="360065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traduzione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 y="1152160"/>
            <a:ext cx="8750519" cy="5895775"/>
          </a:xfrm>
          <a:prstGeom prst="rect">
            <a:avLst/>
          </a:prstGeom>
        </p:spPr>
      </p:pic>
    </p:spTree>
    <p:extLst>
      <p:ext uri="{BB962C8B-B14F-4D97-AF65-F5344CB8AC3E}">
        <p14:creationId xmlns:p14="http://schemas.microsoft.com/office/powerpoint/2010/main" val="41053716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traduzione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84" y="0"/>
            <a:ext cx="8634134" cy="6674614"/>
          </a:xfrm>
          <a:prstGeom prst="rect">
            <a:avLst/>
          </a:prstGeom>
        </p:spPr>
      </p:pic>
    </p:spTree>
    <p:extLst>
      <p:ext uri="{BB962C8B-B14F-4D97-AF65-F5344CB8AC3E}">
        <p14:creationId xmlns:p14="http://schemas.microsoft.com/office/powerpoint/2010/main" val="3899480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371600"/>
            <a:ext cx="8696325"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3123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916113"/>
            <a:ext cx="9002712" cy="2994025"/>
          </a:xfrm>
          <a:prstGeom prst="rect">
            <a:avLst/>
          </a:prstGeom>
          <a:noFill/>
          <a:extLst>
            <a:ext uri="{909E8E84-426E-40DD-AFC4-6F175D3DCCD1}">
              <a14:hiddenFill xmlns:a14="http://schemas.microsoft.com/office/drawing/2010/main">
                <a:solidFill>
                  <a:srgbClr val="FFFFFF"/>
                </a:solidFill>
              </a14:hiddenFill>
            </a:ext>
          </a:extLst>
        </p:spPr>
      </p:pic>
      <p:sp>
        <p:nvSpPr>
          <p:cNvPr id="84995" name="Rectangle 3"/>
          <p:cNvSpPr>
            <a:spLocks noChangeArrowheads="1"/>
          </p:cNvSpPr>
          <p:nvPr/>
        </p:nvSpPr>
        <p:spPr bwMode="auto">
          <a:xfrm>
            <a:off x="34925" y="188913"/>
            <a:ext cx="9074150" cy="863600"/>
          </a:xfrm>
          <a:prstGeom prst="rect">
            <a:avLst/>
          </a:prstGeom>
          <a:solidFill>
            <a:srgbClr val="C800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3600" b="0" dirty="0">
                <a:solidFill>
                  <a:schemeClr val="bg1"/>
                </a:solidFill>
              </a:rPr>
              <a:t>MODIFICAZIONI POST-TRADUZIONALI</a:t>
            </a:r>
          </a:p>
        </p:txBody>
      </p:sp>
    </p:spTree>
    <p:extLst>
      <p:ext uri="{BB962C8B-B14F-4D97-AF65-F5344CB8AC3E}">
        <p14:creationId xmlns:p14="http://schemas.microsoft.com/office/powerpoint/2010/main" val="38753103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468438"/>
            <a:ext cx="8996363" cy="3921125"/>
          </a:xfrm>
          <a:prstGeom prst="rect">
            <a:avLst/>
          </a:prstGeom>
          <a:noFill/>
          <a:extLst>
            <a:ext uri="{909E8E84-426E-40DD-AFC4-6F175D3DCCD1}">
              <a14:hiddenFill xmlns:a14="http://schemas.microsoft.com/office/drawing/2010/main">
                <a:solidFill>
                  <a:srgbClr val="FFFFFF"/>
                </a:solidFill>
              </a14:hiddenFill>
            </a:ext>
          </a:extLst>
        </p:spPr>
      </p:pic>
      <p:sp>
        <p:nvSpPr>
          <p:cNvPr id="82947" name="Rectangle 3"/>
          <p:cNvSpPr>
            <a:spLocks noChangeArrowheads="1"/>
          </p:cNvSpPr>
          <p:nvPr/>
        </p:nvSpPr>
        <p:spPr bwMode="auto">
          <a:xfrm>
            <a:off x="34925" y="188913"/>
            <a:ext cx="9074150" cy="863600"/>
          </a:xfrm>
          <a:prstGeom prst="rect">
            <a:avLst/>
          </a:prstGeom>
          <a:solidFill>
            <a:srgbClr val="C800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b="0" dirty="0">
                <a:solidFill>
                  <a:schemeClr val="bg1"/>
                </a:solidFill>
              </a:rPr>
              <a:t>TRAFFICO DELLE PROTEINE</a:t>
            </a:r>
          </a:p>
        </p:txBody>
      </p:sp>
    </p:spTree>
    <p:extLst>
      <p:ext uri="{BB962C8B-B14F-4D97-AF65-F5344CB8AC3E}">
        <p14:creationId xmlns:p14="http://schemas.microsoft.com/office/powerpoint/2010/main" val="34490903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Contacts\Vania_Marco\Scansioni personali\2014-11 (nov)\scansione0001.jpg"/>
          <p:cNvPicPr/>
          <p:nvPr/>
        </p:nvPicPr>
        <p:blipFill>
          <a:blip r:embed="rId2"/>
          <a:srcRect t="24973" r="3020" b="20216"/>
          <a:stretch>
            <a:fillRect/>
          </a:stretch>
        </p:blipFill>
        <p:spPr bwMode="auto">
          <a:xfrm>
            <a:off x="373487" y="965916"/>
            <a:ext cx="8435662" cy="3850783"/>
          </a:xfrm>
          <a:prstGeom prst="rect">
            <a:avLst/>
          </a:prstGeom>
          <a:noFill/>
          <a:ln w="9525">
            <a:noFill/>
            <a:miter lim="800000"/>
            <a:headEnd/>
            <a:tailEnd/>
          </a:ln>
        </p:spPr>
      </p:pic>
    </p:spTree>
    <p:extLst>
      <p:ext uri="{BB962C8B-B14F-4D97-AF65-F5344CB8AC3E}">
        <p14:creationId xmlns:p14="http://schemas.microsoft.com/office/powerpoint/2010/main" val="29506132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07098" y="351547"/>
            <a:ext cx="8683178" cy="6118301"/>
          </a:xfrm>
          <a:prstGeom prst="rect">
            <a:avLst/>
          </a:prstGeom>
        </p:spPr>
      </p:pic>
    </p:spTree>
    <p:extLst>
      <p:ext uri="{BB962C8B-B14F-4D97-AF65-F5344CB8AC3E}">
        <p14:creationId xmlns:p14="http://schemas.microsoft.com/office/powerpoint/2010/main" val="2310104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4DD7E54-3A60-4511-B3D7-C0EAA6C6B5E4}"/>
              </a:ext>
            </a:extLst>
          </p:cNvPr>
          <p:cNvSpPr>
            <a:spLocks noGrp="1"/>
          </p:cNvSpPr>
          <p:nvPr>
            <p:ph type="title"/>
          </p:nvPr>
        </p:nvSpPr>
        <p:spPr/>
        <p:txBody>
          <a:bodyPr/>
          <a:lstStyle/>
          <a:p>
            <a:endParaRPr lang="it-CH"/>
          </a:p>
        </p:txBody>
      </p:sp>
      <p:sp>
        <p:nvSpPr>
          <p:cNvPr id="3" name="Segnaposto contenuto 2">
            <a:extLst>
              <a:ext uri="{FF2B5EF4-FFF2-40B4-BE49-F238E27FC236}">
                <a16:creationId xmlns="" xmlns:a16="http://schemas.microsoft.com/office/drawing/2014/main" id="{07087616-A788-43B1-AD28-4392511C7AE8}"/>
              </a:ext>
            </a:extLst>
          </p:cNvPr>
          <p:cNvSpPr>
            <a:spLocks noGrp="1"/>
          </p:cNvSpPr>
          <p:nvPr>
            <p:ph idx="1"/>
          </p:nvPr>
        </p:nvSpPr>
        <p:spPr/>
        <p:txBody>
          <a:bodyPr/>
          <a:lstStyle/>
          <a:p>
            <a:endParaRPr lang="it-CH"/>
          </a:p>
        </p:txBody>
      </p:sp>
      <p:pic>
        <p:nvPicPr>
          <p:cNvPr id="4" name="Immagine 3">
            <a:extLst>
              <a:ext uri="{FF2B5EF4-FFF2-40B4-BE49-F238E27FC236}">
                <a16:creationId xmlns="" xmlns:a16="http://schemas.microsoft.com/office/drawing/2014/main" id="{4F686DA0-ABAC-4562-8FFB-810BFC5CC1E0}"/>
              </a:ext>
            </a:extLst>
          </p:cNvPr>
          <p:cNvPicPr>
            <a:picLocks noChangeAspect="1"/>
          </p:cNvPicPr>
          <p:nvPr/>
        </p:nvPicPr>
        <p:blipFill>
          <a:blip r:embed="rId2"/>
          <a:stretch>
            <a:fillRect/>
          </a:stretch>
        </p:blipFill>
        <p:spPr>
          <a:xfrm>
            <a:off x="2152650" y="328612"/>
            <a:ext cx="4838700" cy="6200775"/>
          </a:xfrm>
          <a:prstGeom prst="rect">
            <a:avLst/>
          </a:prstGeom>
        </p:spPr>
      </p:pic>
    </p:spTree>
    <p:extLst>
      <p:ext uri="{BB962C8B-B14F-4D97-AF65-F5344CB8AC3E}">
        <p14:creationId xmlns:p14="http://schemas.microsoft.com/office/powerpoint/2010/main" val="3347070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09600" y="457200"/>
            <a:ext cx="7772400" cy="1143000"/>
          </a:xfrm>
        </p:spPr>
        <p:txBody>
          <a:bodyPr>
            <a:noAutofit/>
          </a:bodyPr>
          <a:lstStyle/>
          <a:p>
            <a:pPr>
              <a:defRPr/>
            </a:pPr>
            <a:r>
              <a:rPr lang="it-IT" sz="2800" dirty="0">
                <a:solidFill>
                  <a:srgbClr val="FF0000"/>
                </a:solidFill>
              </a:rPr>
              <a:t/>
            </a:r>
            <a:br>
              <a:rPr lang="it-IT" sz="2800" dirty="0">
                <a:solidFill>
                  <a:srgbClr val="FF0000"/>
                </a:solidFill>
              </a:rPr>
            </a:br>
            <a:r>
              <a:rPr lang="it-IT" sz="2800" dirty="0">
                <a:solidFill>
                  <a:srgbClr val="FF0000"/>
                </a:solidFill>
              </a:rPr>
              <a:t>GENOMA è plastico</a:t>
            </a:r>
          </a:p>
        </p:txBody>
      </p:sp>
      <p:sp>
        <p:nvSpPr>
          <p:cNvPr id="6147" name="Rectangle 3"/>
          <p:cNvSpPr>
            <a:spLocks noGrp="1" noChangeArrowheads="1"/>
          </p:cNvSpPr>
          <p:nvPr>
            <p:ph type="subTitle" idx="1"/>
          </p:nvPr>
        </p:nvSpPr>
        <p:spPr>
          <a:xfrm>
            <a:off x="609600" y="2215166"/>
            <a:ext cx="7477259" cy="2890234"/>
          </a:xfrm>
        </p:spPr>
        <p:txBody>
          <a:bodyPr>
            <a:normAutofit fontScale="77500" lnSpcReduction="20000"/>
          </a:bodyPr>
          <a:lstStyle/>
          <a:p>
            <a:pPr algn="l">
              <a:buFont typeface="Arial" charset="0"/>
              <a:buChar char="•"/>
              <a:defRPr/>
            </a:pPr>
            <a:r>
              <a:rPr lang="it-IT" dirty="0">
                <a:solidFill>
                  <a:schemeClr val="accent4">
                    <a:lumMod val="75000"/>
                  </a:schemeClr>
                </a:solidFill>
                <a:cs typeface="+mn-cs"/>
              </a:rPr>
              <a:t>un gene può essere espresso in alcune cellule e non in altre</a:t>
            </a:r>
          </a:p>
          <a:p>
            <a:pPr algn="l">
              <a:buFont typeface="Arial" charset="0"/>
              <a:buChar char="•"/>
              <a:defRPr/>
            </a:pPr>
            <a:endParaRPr lang="it-IT" dirty="0">
              <a:solidFill>
                <a:schemeClr val="tx1"/>
              </a:solidFill>
              <a:cs typeface="+mn-cs"/>
            </a:endParaRPr>
          </a:p>
          <a:p>
            <a:pPr algn="l">
              <a:buFont typeface="Arial" charset="0"/>
              <a:buChar char="•"/>
              <a:defRPr/>
            </a:pPr>
            <a:r>
              <a:rPr lang="it-IT" dirty="0">
                <a:solidFill>
                  <a:srgbClr val="92D050"/>
                </a:solidFill>
                <a:cs typeface="+mn-cs"/>
              </a:rPr>
              <a:t>un gene può essere espresso in certi periodi dello sviluppo </a:t>
            </a:r>
            <a:r>
              <a:rPr lang="it-IT" dirty="0" err="1">
                <a:solidFill>
                  <a:srgbClr val="92D050"/>
                </a:solidFill>
                <a:cs typeface="+mn-cs"/>
              </a:rPr>
              <a:t>dell</a:t>
            </a:r>
            <a:r>
              <a:rPr lang="fr-CH" dirty="0">
                <a:solidFill>
                  <a:srgbClr val="92D050"/>
                </a:solidFill>
                <a:latin typeface="Arial"/>
              </a:rPr>
              <a:t>’</a:t>
            </a:r>
            <a:r>
              <a:rPr lang="it-IT" dirty="0">
                <a:solidFill>
                  <a:srgbClr val="92D050"/>
                </a:solidFill>
                <a:cs typeface="+mn-cs"/>
              </a:rPr>
              <a:t>organismo e non in altri</a:t>
            </a:r>
          </a:p>
          <a:p>
            <a:pPr algn="l">
              <a:buFont typeface="Arial" charset="0"/>
              <a:buChar char="•"/>
              <a:defRPr/>
            </a:pPr>
            <a:endParaRPr lang="it-IT" dirty="0">
              <a:solidFill>
                <a:schemeClr val="tx1"/>
              </a:solidFill>
              <a:cs typeface="+mn-cs"/>
            </a:endParaRPr>
          </a:p>
          <a:p>
            <a:pPr algn="l">
              <a:buFont typeface="Arial" charset="0"/>
              <a:buChar char="•"/>
              <a:defRPr/>
            </a:pPr>
            <a:r>
              <a:rPr lang="it-IT" dirty="0">
                <a:solidFill>
                  <a:srgbClr val="C00000"/>
                </a:solidFill>
                <a:cs typeface="+mn-cs"/>
              </a:rPr>
              <a:t>un gene, in certe condizioni, può essere amplificato o essere reso più disponibile di quanto sia di solito</a:t>
            </a:r>
          </a:p>
          <a:p>
            <a:pPr algn="l">
              <a:buFont typeface="Arial" charset="0"/>
              <a:buChar char="•"/>
              <a:defRPr/>
            </a:pPr>
            <a:endParaRPr lang="it-IT" dirty="0">
              <a:solidFill>
                <a:schemeClr val="tx1"/>
              </a:solidFill>
              <a:cs typeface="+mn-cs"/>
            </a:endParaRPr>
          </a:p>
        </p:txBody>
      </p:sp>
    </p:spTree>
    <p:extLst>
      <p:ext uri="{BB962C8B-B14F-4D97-AF65-F5344CB8AC3E}">
        <p14:creationId xmlns:p14="http://schemas.microsoft.com/office/powerpoint/2010/main" val="187787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xEl>
                                              <p:pRg st="2" end="2"/>
                                            </p:txEl>
                                          </p:spTgt>
                                        </p:tgtEl>
                                        <p:attrNameLst>
                                          <p:attrName>style.visibility</p:attrName>
                                        </p:attrNameLst>
                                      </p:cBhvr>
                                      <p:to>
                                        <p:strVal val="visible"/>
                                      </p:to>
                                    </p:set>
                                    <p:animEffect transition="in" filter="fade">
                                      <p:cBhvr>
                                        <p:cTn id="12" dur="500"/>
                                        <p:tgtEl>
                                          <p:spTgt spid="61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animEffect transition="in" filter="fade">
                                      <p:cBhvr>
                                        <p:cTn id="17" dur="5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211</TotalTime>
  <Words>760</Words>
  <Application>Microsoft Office PowerPoint</Application>
  <PresentationFormat>Presentazione su schermo (4:3)</PresentationFormat>
  <Paragraphs>161</Paragraphs>
  <Slides>76</Slides>
  <Notes>6</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76</vt:i4>
      </vt:variant>
    </vt:vector>
  </HeadingPairs>
  <TitlesOfParts>
    <vt:vector size="78" baseType="lpstr">
      <vt:lpstr>Tema di Office</vt:lpstr>
      <vt:lpstr>CorelPhotoPaint.Image.7</vt:lpstr>
      <vt:lpstr>SINTESI PROTEICA  E REGOLAZIONE GENICA</vt:lpstr>
      <vt:lpstr>Presentazione standard di PowerPoint</vt:lpstr>
      <vt:lpstr>Presentazione standard di PowerPoint</vt:lpstr>
      <vt:lpstr>Presentazione standard di PowerPoint</vt:lpstr>
      <vt:lpstr>Presentazione standard di PowerPoint</vt:lpstr>
      <vt:lpstr>Presentazione standard di PowerPoint</vt:lpstr>
      <vt:lpstr>Aspetti storici</vt:lpstr>
      <vt:lpstr>Presentazione standard di PowerPoint</vt:lpstr>
      <vt:lpstr> GENOMA è plastico</vt:lpstr>
      <vt:lpstr>Presentazione standard di PowerPoint</vt:lpstr>
      <vt:lpstr>Presentazione standard di PowerPoint</vt:lpstr>
      <vt:lpstr>TRASCRIZIONE  </vt:lpstr>
      <vt:lpstr>Presentazione standard di PowerPoint</vt:lpstr>
      <vt:lpstr>Presentazione standard di PowerPoint</vt:lpstr>
      <vt:lpstr>Presentazione standard di PowerPoint</vt:lpstr>
      <vt:lpstr>Presentazione standard di PowerPoint</vt:lpstr>
      <vt:lpstr>Fasi della trascrizione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MATURAZIONE mRNA  (eucarioti)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Correttezza dello splicing</vt:lpstr>
      <vt:lpstr>Presentazione standard di PowerPoint</vt:lpstr>
      <vt:lpstr>Presentazione standard di PowerPoint</vt:lpstr>
      <vt:lpstr>Presentazione standard di PowerPoint</vt:lpstr>
      <vt:lpstr>Presentazione standard di PowerPoint</vt:lpstr>
      <vt:lpstr>Presentazione standard di PowerPoint</vt:lpstr>
      <vt:lpstr>TRADUZIONE (procarioti ed eucarioti)  </vt:lpstr>
      <vt:lpstr>Presentazione standard di PowerPoint</vt:lpstr>
      <vt:lpstr>Presentazione standard di PowerPoint</vt:lpstr>
      <vt:lpstr>Il CODICE GENETICO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DNA E PROTEINE   NUMEROSI DATI SUGGERISCONO CHE IL DNA SVOLGA IL SUO RUOLO GENETICO CONTROLLANDO LA SINTESI DELLE PROTEINE, IN PARTICOLARE DETERMINANDONE LA SEQUENZA IN AMINOACIDI E’ NECESSARIO RISPONDERE AD ALCUNI PROBLEMI, TRA CUI: •IL DNA E’ COMPOSTO DA QUATTRO TIPI DI NUCLEOTIDI, MENTRE LE PROTEINE CONTENGONO 20 TIPI DI AMINOCIDI: COME PUO’ ESSERCI CORRISPONDENZA? •IL DNA E’ RACCHIUSO NEL NUCLEO, MENTRE LA SINTESI PROTEICA SI SVOLGE NEL CITOPLASMA: COME VIENE TRASPORTATA L’INFORMAZIONE?</dc:title>
  <dc:creator>Monica</dc:creator>
  <cp:lastModifiedBy>Vania Dellachiesa</cp:lastModifiedBy>
  <cp:revision>130</cp:revision>
  <dcterms:created xsi:type="dcterms:W3CDTF">2012-09-21T16:37:18Z</dcterms:created>
  <dcterms:modified xsi:type="dcterms:W3CDTF">2019-11-25T10:44:40Z</dcterms:modified>
</cp:coreProperties>
</file>