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77"/>
  </p:notesMasterIdLst>
  <p:sldIdLst>
    <p:sldId id="256" r:id="rId2"/>
    <p:sldId id="259" r:id="rId3"/>
    <p:sldId id="260" r:id="rId4"/>
    <p:sldId id="294" r:id="rId5"/>
    <p:sldId id="262" r:id="rId6"/>
    <p:sldId id="263" r:id="rId7"/>
    <p:sldId id="363" r:id="rId8"/>
    <p:sldId id="362" r:id="rId9"/>
    <p:sldId id="267" r:id="rId10"/>
    <p:sldId id="268" r:id="rId11"/>
    <p:sldId id="269" r:id="rId12"/>
    <p:sldId id="373" r:id="rId13"/>
    <p:sldId id="265" r:id="rId14"/>
    <p:sldId id="275" r:id="rId15"/>
    <p:sldId id="365" r:id="rId16"/>
    <p:sldId id="280" r:id="rId17"/>
    <p:sldId id="282" r:id="rId18"/>
    <p:sldId id="285" r:id="rId19"/>
    <p:sldId id="366" r:id="rId20"/>
    <p:sldId id="367" r:id="rId21"/>
    <p:sldId id="284" r:id="rId22"/>
    <p:sldId id="368" r:id="rId23"/>
    <p:sldId id="369" r:id="rId24"/>
    <p:sldId id="288" r:id="rId25"/>
    <p:sldId id="374" r:id="rId26"/>
    <p:sldId id="295" r:id="rId27"/>
    <p:sldId id="371" r:id="rId28"/>
    <p:sldId id="320" r:id="rId29"/>
    <p:sldId id="297" r:id="rId30"/>
    <p:sldId id="321" r:id="rId31"/>
    <p:sldId id="323" r:id="rId32"/>
    <p:sldId id="313" r:id="rId33"/>
    <p:sldId id="326" r:id="rId34"/>
    <p:sldId id="299" r:id="rId35"/>
    <p:sldId id="372" r:id="rId36"/>
    <p:sldId id="300" r:id="rId37"/>
    <p:sldId id="304" r:id="rId38"/>
    <p:sldId id="305" r:id="rId39"/>
    <p:sldId id="307" r:id="rId40"/>
    <p:sldId id="296" r:id="rId41"/>
    <p:sldId id="332" r:id="rId42"/>
    <p:sldId id="451" r:id="rId43"/>
    <p:sldId id="379" r:id="rId44"/>
    <p:sldId id="450" r:id="rId45"/>
    <p:sldId id="355" r:id="rId46"/>
    <p:sldId id="358" r:id="rId47"/>
    <p:sldId id="356" r:id="rId48"/>
    <p:sldId id="354" r:id="rId49"/>
    <p:sldId id="360" r:id="rId50"/>
    <p:sldId id="361" r:id="rId51"/>
    <p:sldId id="292" r:id="rId52"/>
    <p:sldId id="345" r:id="rId53"/>
    <p:sldId id="452" r:id="rId54"/>
    <p:sldId id="448" r:id="rId55"/>
    <p:sldId id="449" r:id="rId56"/>
    <p:sldId id="453" r:id="rId57"/>
    <p:sldId id="459" r:id="rId58"/>
    <p:sldId id="429" r:id="rId59"/>
    <p:sldId id="430" r:id="rId60"/>
    <p:sldId id="335" r:id="rId61"/>
    <p:sldId id="432" r:id="rId62"/>
    <p:sldId id="351" r:id="rId63"/>
    <p:sldId id="433" r:id="rId64"/>
    <p:sldId id="436" r:id="rId65"/>
    <p:sldId id="437" r:id="rId66"/>
    <p:sldId id="438" r:id="rId67"/>
    <p:sldId id="434" r:id="rId68"/>
    <p:sldId id="460" r:id="rId69"/>
    <p:sldId id="352" r:id="rId70"/>
    <p:sldId id="349" r:id="rId71"/>
    <p:sldId id="457" r:id="rId72"/>
    <p:sldId id="458" r:id="rId73"/>
    <p:sldId id="454" r:id="rId74"/>
    <p:sldId id="455" r:id="rId75"/>
    <p:sldId id="456" r:id="rId7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47" autoAdjust="0"/>
  </p:normalViewPr>
  <p:slideViewPr>
    <p:cSldViewPr snapToGrid="0" snapToObjects="1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7FC08-F209-5140-813E-5F6811692AB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D971E-F380-8B43-8C22-251DD50517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089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45798CB-7160-F245-A6B5-B1609049BFCA}" type="slidenum">
              <a:rPr lang="it-CH">
                <a:latin typeface="Calibri" charset="0"/>
              </a:rPr>
              <a:pPr eaLnBrk="1" hangingPunct="1"/>
              <a:t>3</a:t>
            </a:fld>
            <a:endParaRPr lang="it-CH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D6BC-E2ED-B946-99F9-97431FC51014}" type="slidenum">
              <a:rPr lang="it-IT"/>
              <a:pPr>
                <a:defRPr/>
              </a:pPr>
              <a:t>38</a:t>
            </a:fld>
            <a:endParaRPr lang="it-IT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C87C1-9D11-6546-854C-20EA7081A2EA}" type="slidenum">
              <a:rPr lang="it-IT"/>
              <a:pPr>
                <a:defRPr/>
              </a:pPr>
              <a:t>39</a:t>
            </a:fld>
            <a:endParaRPr lang="it-IT"/>
          </a:p>
        </p:txBody>
      </p:sp>
      <p:sp>
        <p:nvSpPr>
          <p:cNvPr id="84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dirty="0">
                <a:cs typeface="+mn-cs"/>
              </a:rPr>
              <a:t>PROTEINE</a:t>
            </a:r>
          </a:p>
          <a:p>
            <a:pPr eaLnBrk="1" hangingPunct="1">
              <a:defRPr/>
            </a:pPr>
            <a:r>
              <a:rPr lang="it-IT" dirty="0">
                <a:cs typeface="+mn-cs"/>
              </a:rPr>
              <a:t>FLUIDO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CH"/>
              <a:t>A che livell di organizzzione?</a:t>
            </a:r>
          </a:p>
          <a:p>
            <a:pPr eaLnBrk="1" hangingPunct="1">
              <a:spcBef>
                <a:spcPct val="0"/>
              </a:spcBef>
            </a:pPr>
            <a:endParaRPr lang="it-CH"/>
          </a:p>
        </p:txBody>
      </p:sp>
      <p:sp>
        <p:nvSpPr>
          <p:cNvPr id="276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9FA8D6-5397-4410-B392-FBFBDD161B3F}" type="slidenum">
              <a:rPr lang="it-C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11733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D971E-F380-8B43-8C22-251DD5051721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654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6F9C3-9811-E34D-AAF4-1343F296AE5E}" type="slidenum">
              <a:rPr lang="it-IT"/>
              <a:pPr/>
              <a:t>46</a:t>
            </a:fld>
            <a:endParaRPr lang="it-IT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D971E-F380-8B43-8C22-251DD5051721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656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18583-C6FF-A34F-A788-3DCDD7F57A38}" type="slidenum">
              <a:rPr lang="it-IT"/>
              <a:pPr/>
              <a:t>49</a:t>
            </a:fld>
            <a:endParaRPr lang="it-IT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D971E-F380-8B43-8C22-251DD5051721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73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CH"/>
              <a:t>Lineette?</a:t>
            </a:r>
          </a:p>
          <a:p>
            <a:r>
              <a:rPr lang="it-CH"/>
              <a:t>Formula chimica del glucosio?	</a:t>
            </a:r>
          </a:p>
          <a:p>
            <a:r>
              <a:rPr lang="it-CH"/>
              <a:t>Dove sono tutte le C?	forma schematizzata!! Attenzione in chi org si tratta di composti del C.. Se non vi è scritto niente al termine o all’inizio legame significa che c’è C</a:t>
            </a:r>
          </a:p>
          <a:p>
            <a:r>
              <a:rPr lang="it-CH"/>
              <a:t>Sono polimeri? I polisaccaridi si, gli altri no</a:t>
            </a:r>
          </a:p>
          <a:p>
            <a:r>
              <a:rPr lang="it-CH"/>
              <a:t>Gruppo di molecole di dimensioni molto varie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C65AA7-F677-4EA9-AA41-D973D425151C}" type="slidenum">
              <a:rPr lang="it-CH" smtClean="0"/>
              <a:pPr>
                <a:defRPr/>
              </a:pPr>
              <a:t>7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52127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CH" dirty="0" err="1"/>
              <a:t>Def</a:t>
            </a:r>
            <a:r>
              <a:rPr lang="it-CH" dirty="0"/>
              <a:t> formula molecolare: indica il tipo e il numero di atomi in una molecolare</a:t>
            </a:r>
          </a:p>
          <a:p>
            <a:r>
              <a:rPr lang="it-CH" dirty="0"/>
              <a:t>C</a:t>
            </a:r>
            <a:r>
              <a:rPr lang="it-CH" sz="1200" dirty="0"/>
              <a:t>6</a:t>
            </a:r>
            <a:r>
              <a:rPr lang="it-CH" dirty="0"/>
              <a:t>H</a:t>
            </a:r>
            <a:r>
              <a:rPr lang="it-CH" sz="1200" dirty="0"/>
              <a:t>12</a:t>
            </a:r>
            <a:r>
              <a:rPr lang="it-CH" dirty="0"/>
              <a:t>O</a:t>
            </a:r>
            <a:r>
              <a:rPr lang="it-CH" sz="1200" dirty="0"/>
              <a:t>6</a:t>
            </a:r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4B1AFC-602E-466D-B7CD-C7E0E8366A59}" type="slidenum">
              <a:rPr lang="it-CH" smtClean="0"/>
              <a:pPr>
                <a:defRPr/>
              </a:pPr>
              <a:t>8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3125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CH"/>
              <a:t>Le diverse catene o resti conferiscono proprietà chimico-fisiche diverse. Ad esempio? Acidi, basici, neutri, Idrofili, lipofili</a:t>
            </a:r>
          </a:p>
          <a:p>
            <a:pPr eaLnBrk="1" hangingPunct="1"/>
            <a:r>
              <a:rPr lang="it-CH"/>
              <a:t>Elementi chimici?</a:t>
            </a:r>
          </a:p>
          <a:p>
            <a:pPr eaLnBrk="1" hangingPunct="1"/>
            <a:r>
              <a:rPr lang="it-CH"/>
              <a:t>Dov’è zolfo?</a:t>
            </a:r>
          </a:p>
          <a:p>
            <a:pPr eaLnBrk="1" hangingPunct="1"/>
            <a:r>
              <a:rPr lang="it-CH"/>
              <a:t>I capelli contengono proteine che contengono tra gli altri AA contenenti S--- odore caratteristico quando si brucia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E2C4BE-EC18-4AA9-BCFE-8CB2965D23F0}" type="slidenum">
              <a:rPr lang="it-CH" smtClean="0"/>
              <a:pPr>
                <a:defRPr/>
              </a:pPr>
              <a:t>19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0663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Elementi chimici:	</a:t>
            </a:r>
          </a:p>
          <a:p>
            <a:pPr>
              <a:buNone/>
            </a:pPr>
            <a:r>
              <a:rPr lang="it-IT" dirty="0"/>
              <a:t>	C, H, O, N e a volte S</a:t>
            </a:r>
          </a:p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CD7AD-50E3-4933-A144-61FB38AEFF64}" type="slidenum">
              <a:rPr lang="it-CH" smtClean="0"/>
              <a:pPr/>
              <a:t>20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6154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CH"/>
              <a:t>Come si legano?	Reazioni di condensazione (fra il gruppo amminico di un AA e il 			gruppo carbossilico dell’ AA successivo) </a:t>
            </a:r>
          </a:p>
          <a:p>
            <a:pPr eaLnBrk="1" hangingPunct="1"/>
            <a:r>
              <a:rPr lang="it-CH"/>
              <a:t>		liberazione di una molecola di acqua</a:t>
            </a:r>
          </a:p>
          <a:p>
            <a:pPr eaLnBrk="1" hangingPunct="1"/>
            <a:r>
              <a:rPr lang="it-CH"/>
              <a:t>Per ogni AA una reazione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9AE710-D544-47AB-BFD2-E761BDFF3AC0}" type="slidenum">
              <a:rPr lang="it-CH" smtClean="0"/>
              <a:pPr>
                <a:defRPr/>
              </a:pPr>
              <a:t>22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265622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6341F-2E2F-9345-B347-20704176B8E5}" type="slidenum">
              <a:rPr lang="it-IT"/>
              <a:pPr/>
              <a:t>28</a:t>
            </a:fld>
            <a:endParaRPr lang="it-IT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2077B-2224-9A4E-AC46-08714731F093}" type="slidenum">
              <a:rPr lang="it-IT"/>
              <a:pPr/>
              <a:t>30</a:t>
            </a:fld>
            <a:endParaRPr lang="it-IT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17CF6-B0AD-A74B-BE92-F0B33983B1C5}" type="slidenum">
              <a:rPr lang="it-IT"/>
              <a:pPr>
                <a:defRPr/>
              </a:pPr>
              <a:t>37</a:t>
            </a:fld>
            <a:endParaRPr lang="it-IT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‹N›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CH"/>
              <a:t>Fare clic per modificare stile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CH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EB5E-1B9D-445C-92F2-1953148A8D10}" type="datetimeFigureOut">
              <a:rPr lang="it-CH" smtClean="0"/>
              <a:pPr/>
              <a:t>27.09.2018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169C-4DC0-4213-B171-48C629271467}" type="slidenum">
              <a:rPr lang="it-CH" smtClean="0"/>
              <a:pPr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01181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EB5E-1B9D-445C-92F2-1953148A8D10}" type="datetimeFigureOut">
              <a:rPr lang="it-CH" smtClean="0"/>
              <a:pPr/>
              <a:t>27.09.2018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169C-4DC0-4213-B171-48C629271467}" type="slidenum">
              <a:rPr lang="it-CH" smtClean="0"/>
              <a:pPr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02613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Fare clic per modificare stile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CH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Fare clic per modificare stile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CH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Fare clic per modificare stile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CH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CH"/>
              <a:t>Fare clic per modificare stile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CH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Fare clic per modificare gli stili del testo dello schema</a:t>
            </a:r>
          </a:p>
          <a:p>
            <a:pPr lvl="1"/>
            <a:r>
              <a:rPr lang="fr-CH"/>
              <a:t>Secondo livello</a:t>
            </a:r>
          </a:p>
          <a:p>
            <a:pPr lvl="2"/>
            <a:r>
              <a:rPr lang="fr-CH"/>
              <a:t>Terzo livello</a:t>
            </a:r>
          </a:p>
          <a:p>
            <a:pPr lvl="3"/>
            <a:r>
              <a:rPr lang="fr-CH"/>
              <a:t>Quarto livello</a:t>
            </a:r>
          </a:p>
          <a:p>
            <a:pPr lvl="4"/>
            <a:r>
              <a:rPr lang="fr-CH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0BC3A8-C016-134D-A03A-C125C70451D4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73F0B5-DE2E-944F-A935-549C26909C0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Amilosio" TargetMode="External"/><Relationship Id="rId2" Type="http://schemas.openxmlformats.org/officeDocument/2006/relationships/hyperlink" Target="https://it.wikipedia.org/wiki/Polimer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t.wikipedia.org/wiki/Amilopectin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jpeg"/><Relationship Id="rId4" Type="http://schemas.openxmlformats.org/officeDocument/2006/relationships/hyperlink" Target="file:///\\localhost\..\Program%20Files\TurningPoint\2003\Questions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file:///\\localhost\..\Program%20Files\TurningPoint\2003\Questions.html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LE BIOMOLECOLE</a:t>
            </a:r>
          </a:p>
        </p:txBody>
      </p:sp>
    </p:spTree>
    <p:extLst>
      <p:ext uri="{BB962C8B-B14F-4D97-AF65-F5344CB8AC3E}">
        <p14:creationId xmlns:p14="http://schemas.microsoft.com/office/powerpoint/2010/main" val="26178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42988"/>
            <a:ext cx="68865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51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81075"/>
            <a:ext cx="65532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16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28532B-3E4E-47AD-BD1B-8B08D9122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452" y="-20418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8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15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97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019175"/>
            <a:ext cx="69532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239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it-IT" dirty="0"/>
              <a:t>Come detto, l'amido è composto da due </a:t>
            </a:r>
            <a:r>
              <a:rPr lang="it-IT" dirty="0">
                <a:hlinkClick r:id="rId2" tooltip="Polimeri"/>
              </a:rPr>
              <a:t>polimeri</a:t>
            </a:r>
            <a:r>
              <a:rPr lang="it-IT" dirty="0"/>
              <a:t>: </a:t>
            </a:r>
          </a:p>
          <a:p>
            <a:r>
              <a:rPr lang="it-IT" dirty="0">
                <a:hlinkClick r:id="rId3" tooltip="Amilosio"/>
              </a:rPr>
              <a:t>amilosio</a:t>
            </a:r>
            <a:r>
              <a:rPr lang="it-IT" dirty="0"/>
              <a:t> (che ne costituisce circa il 20%): POLIMERO LINEARE</a:t>
            </a:r>
          </a:p>
          <a:p>
            <a:r>
              <a:rPr lang="it-IT" dirty="0">
                <a:hlinkClick r:id="rId4" tooltip="Amilopectina"/>
              </a:rPr>
              <a:t>amilopectina</a:t>
            </a:r>
            <a:r>
              <a:rPr lang="it-IT" dirty="0"/>
              <a:t> (circa l'80%): POLIMERO RAMIFICATO</a:t>
            </a:r>
          </a:p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02315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33450"/>
            <a:ext cx="74009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263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LE PROTEINE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709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albero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8386" y="1069436"/>
            <a:ext cx="417646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2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51520" y="344222"/>
            <a:ext cx="8229600" cy="553360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it-CH" dirty="0"/>
              <a:t>20 diversi amminoacidi: </a:t>
            </a:r>
          </a:p>
          <a:p>
            <a:pPr>
              <a:buNone/>
            </a:pPr>
            <a:r>
              <a:rPr lang="it-CH" dirty="0"/>
              <a:t>					</a:t>
            </a:r>
          </a:p>
        </p:txBody>
      </p:sp>
      <p:pic>
        <p:nvPicPr>
          <p:cNvPr id="4" name="Segnaposto contenuto 3" descr="..\..\..\..\Desktop\Copia di albero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7416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26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914400" y="0"/>
            <a:ext cx="7277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2100015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E46C0A"/>
                </a:solidFill>
                <a:latin typeface="Handwriting - Dakota" pitchFamily="-108" charset="0"/>
                <a:ea typeface="+mn-ea"/>
                <a:cs typeface="+mn-cs"/>
              </a:rPr>
              <a:t>Chimica della Cellula</a:t>
            </a:r>
          </a:p>
        </p:txBody>
      </p:sp>
      <p:cxnSp>
        <p:nvCxnSpPr>
          <p:cNvPr id="4" name="Connettore 1 3"/>
          <p:cNvCxnSpPr>
            <a:cxnSpLocks noChangeShapeType="1"/>
          </p:cNvCxnSpPr>
          <p:nvPr/>
        </p:nvCxnSpPr>
        <p:spPr bwMode="auto">
          <a:xfrm>
            <a:off x="457200" y="1219200"/>
            <a:ext cx="8153400" cy="158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124" name="Rettangolo 14"/>
          <p:cNvSpPr>
            <a:spLocks noChangeArrowheads="1"/>
          </p:cNvSpPr>
          <p:nvPr/>
        </p:nvSpPr>
        <p:spPr bwMode="auto">
          <a:xfrm>
            <a:off x="127000" y="1371600"/>
            <a:ext cx="9017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3600" b="1">
                <a:solidFill>
                  <a:srgbClr val="000090"/>
                </a:solidFill>
                <a:latin typeface="Handwriting - Dakota" charset="0"/>
              </a:rPr>
              <a:t>Principali atomi dei composti biologici</a:t>
            </a:r>
            <a:endParaRPr lang="it-IT" sz="3600">
              <a:latin typeface="Calibri" charset="0"/>
            </a:endParaRPr>
          </a:p>
        </p:txBody>
      </p:sp>
      <p:grpSp>
        <p:nvGrpSpPr>
          <p:cNvPr id="5125" name="Gruppo 12"/>
          <p:cNvGrpSpPr>
            <a:grpSpLocks/>
          </p:cNvGrpSpPr>
          <p:nvPr/>
        </p:nvGrpSpPr>
        <p:grpSpPr bwMode="auto">
          <a:xfrm>
            <a:off x="76200" y="2209800"/>
            <a:ext cx="4419600" cy="2362200"/>
            <a:chOff x="0" y="2286000"/>
            <a:chExt cx="4724400" cy="2362200"/>
          </a:xfrm>
        </p:grpSpPr>
        <p:grpSp>
          <p:nvGrpSpPr>
            <p:cNvPr id="5128" name="Gruppo 9"/>
            <p:cNvGrpSpPr>
              <a:grpSpLocks/>
            </p:cNvGrpSpPr>
            <p:nvPr/>
          </p:nvGrpSpPr>
          <p:grpSpPr bwMode="auto">
            <a:xfrm>
              <a:off x="228600" y="2362200"/>
              <a:ext cx="4227384" cy="2286000"/>
              <a:chOff x="228600" y="2286000"/>
              <a:chExt cx="4227384" cy="2286000"/>
            </a:xfrm>
          </p:grpSpPr>
          <p:pic>
            <p:nvPicPr>
              <p:cNvPr id="513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lum bright="-12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57" b="44615"/>
              <a:stretch>
                <a:fillRect/>
              </a:stretch>
            </p:blipFill>
            <p:spPr bwMode="auto">
              <a:xfrm>
                <a:off x="228600" y="2286000"/>
                <a:ext cx="33528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1" name="Rettangolo 5"/>
              <p:cNvSpPr>
                <a:spLocks noChangeArrowheads="1"/>
              </p:cNvSpPr>
              <p:nvPr/>
            </p:nvSpPr>
            <p:spPr bwMode="auto">
              <a:xfrm>
                <a:off x="1231900" y="2336800"/>
                <a:ext cx="3121367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8 - Azoto    (N)</a:t>
                </a:r>
                <a:endParaRPr lang="it-IT">
                  <a:latin typeface="Calibri" charset="0"/>
                </a:endParaRPr>
              </a:p>
            </p:txBody>
          </p:sp>
          <p:sp>
            <p:nvSpPr>
              <p:cNvPr id="5132" name="Rettangolo 6"/>
              <p:cNvSpPr>
                <a:spLocks noChangeArrowheads="1"/>
              </p:cNvSpPr>
              <p:nvPr/>
            </p:nvSpPr>
            <p:spPr bwMode="auto">
              <a:xfrm>
                <a:off x="1219200" y="2842280"/>
                <a:ext cx="3236784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7 – Ossigeno (O)</a:t>
                </a:r>
                <a:endParaRPr lang="it-IT">
                  <a:latin typeface="Calibri" charset="0"/>
                </a:endParaRPr>
              </a:p>
            </p:txBody>
          </p:sp>
          <p:sp>
            <p:nvSpPr>
              <p:cNvPr id="5133" name="Rettangolo 7"/>
              <p:cNvSpPr>
                <a:spLocks noChangeArrowheads="1"/>
              </p:cNvSpPr>
              <p:nvPr/>
            </p:nvSpPr>
            <p:spPr bwMode="auto">
              <a:xfrm>
                <a:off x="1219200" y="3337580"/>
                <a:ext cx="3082895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6 – Carbonio (C)</a:t>
                </a:r>
                <a:endParaRPr lang="it-IT">
                  <a:latin typeface="Calibri" charset="0"/>
                </a:endParaRPr>
              </a:p>
            </p:txBody>
          </p:sp>
          <p:sp>
            <p:nvSpPr>
              <p:cNvPr id="5134" name="Rettangolo 8"/>
              <p:cNvSpPr>
                <a:spLocks noChangeArrowheads="1"/>
              </p:cNvSpPr>
              <p:nvPr/>
            </p:nvSpPr>
            <p:spPr bwMode="auto">
              <a:xfrm>
                <a:off x="1193800" y="3832880"/>
                <a:ext cx="3057247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1 – Idrogeno (H)</a:t>
                </a:r>
                <a:endParaRPr lang="it-IT">
                  <a:latin typeface="Calibri" charset="0"/>
                </a:endParaRPr>
              </a:p>
            </p:txBody>
          </p:sp>
        </p:grpSp>
        <p:sp>
          <p:nvSpPr>
            <p:cNvPr id="9" name="Rettangolo 8"/>
            <p:cNvSpPr>
              <a:spLocks noChangeArrowheads="1"/>
            </p:cNvSpPr>
            <p:nvPr/>
          </p:nvSpPr>
          <p:spPr bwMode="auto">
            <a:xfrm>
              <a:off x="0" y="2286000"/>
              <a:ext cx="4724400" cy="2286000"/>
            </a:xfrm>
            <a:prstGeom prst="rect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>
              <a:outerShdw dist="88900" dir="2700000" rotWithShape="0">
                <a:srgbClr val="808080">
                  <a:alpha val="42999"/>
                </a:srgbClr>
              </a:outerShdw>
            </a:effectLst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126" name="CasellaDiTesto 14"/>
          <p:cNvSpPr txBox="1">
            <a:spLocks noChangeArrowheads="1"/>
          </p:cNvSpPr>
          <p:nvPr/>
        </p:nvSpPr>
        <p:spPr bwMode="auto">
          <a:xfrm rot="-5400000">
            <a:off x="-274638" y="5227638"/>
            <a:ext cx="1558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it-IT" sz="2000">
                <a:latin typeface="Calibri" charset="0"/>
              </a:rPr>
              <a:t>Peso atomico</a:t>
            </a:r>
          </a:p>
        </p:txBody>
      </p:sp>
      <p:sp>
        <p:nvSpPr>
          <p:cNvPr id="5127" name="CasellaDiTesto 16"/>
          <p:cNvSpPr txBox="1">
            <a:spLocks noChangeArrowheads="1"/>
          </p:cNvSpPr>
          <p:nvPr/>
        </p:nvSpPr>
        <p:spPr bwMode="auto">
          <a:xfrm rot="-5400000">
            <a:off x="365918" y="5406232"/>
            <a:ext cx="1916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it-IT" sz="2000">
                <a:latin typeface="Calibri" charset="0"/>
              </a:rPr>
              <a:t>Numero atomico</a:t>
            </a:r>
          </a:p>
        </p:txBody>
      </p:sp>
    </p:spTree>
    <p:extLst>
      <p:ext uri="{BB962C8B-B14F-4D97-AF65-F5344CB8AC3E}">
        <p14:creationId xmlns:p14="http://schemas.microsoft.com/office/powerpoint/2010/main" val="412978202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vialattea.net/spaw/image/biologia/aminoaci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611684" cy="6381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83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85838"/>
            <a:ext cx="76200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518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egnaposto contenuto 2"/>
          <p:cNvSpPr>
            <a:spLocks noGrp="1"/>
          </p:cNvSpPr>
          <p:nvPr>
            <p:ph idx="4294967295"/>
          </p:nvPr>
        </p:nvSpPr>
        <p:spPr>
          <a:xfrm>
            <a:off x="250825" y="1628801"/>
            <a:ext cx="7777559" cy="3384376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it-IT" dirty="0"/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250825" y="2060575"/>
            <a:ext cx="7777559" cy="2448545"/>
            <a:chOff x="239" y="1377"/>
            <a:chExt cx="5334" cy="1331"/>
          </a:xfrm>
        </p:grpSpPr>
        <p:pic>
          <p:nvPicPr>
            <p:cNvPr id="70661" name="Picture 10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1765"/>
              <a:ext cx="4992" cy="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2" name="Text Box 1030"/>
            <p:cNvSpPr txBox="1">
              <a:spLocks noChangeArrowheads="1"/>
            </p:cNvSpPr>
            <p:nvPr/>
          </p:nvSpPr>
          <p:spPr bwMode="auto">
            <a:xfrm>
              <a:off x="239" y="1838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63" name="Text Box 1031"/>
            <p:cNvSpPr txBox="1">
              <a:spLocks noChangeArrowheads="1"/>
            </p:cNvSpPr>
            <p:nvPr/>
          </p:nvSpPr>
          <p:spPr bwMode="auto">
            <a:xfrm>
              <a:off x="239" y="218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64" name="Text Box 1032"/>
            <p:cNvSpPr txBox="1">
              <a:spLocks noChangeArrowheads="1"/>
            </p:cNvSpPr>
            <p:nvPr/>
          </p:nvSpPr>
          <p:spPr bwMode="auto">
            <a:xfrm>
              <a:off x="419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65" name="Text Box 1033"/>
            <p:cNvSpPr txBox="1">
              <a:spLocks noChangeArrowheads="1"/>
            </p:cNvSpPr>
            <p:nvPr/>
          </p:nvSpPr>
          <p:spPr bwMode="auto">
            <a:xfrm>
              <a:off x="654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66" name="Text Box 1034"/>
            <p:cNvSpPr txBox="1">
              <a:spLocks noChangeArrowheads="1"/>
            </p:cNvSpPr>
            <p:nvPr/>
          </p:nvSpPr>
          <p:spPr bwMode="auto">
            <a:xfrm>
              <a:off x="895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67" name="Text Box 1035"/>
            <p:cNvSpPr txBox="1">
              <a:spLocks noChangeArrowheads="1"/>
            </p:cNvSpPr>
            <p:nvPr/>
          </p:nvSpPr>
          <p:spPr bwMode="auto">
            <a:xfrm>
              <a:off x="1076" y="186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68" name="Text Box 1036"/>
            <p:cNvSpPr txBox="1">
              <a:spLocks noChangeArrowheads="1"/>
            </p:cNvSpPr>
            <p:nvPr/>
          </p:nvSpPr>
          <p:spPr bwMode="auto">
            <a:xfrm>
              <a:off x="1089" y="2180"/>
              <a:ext cx="2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OH</a:t>
              </a:r>
            </a:p>
          </p:txBody>
        </p:sp>
        <p:sp>
          <p:nvSpPr>
            <p:cNvPr id="70669" name="Text Box 1037"/>
            <p:cNvSpPr txBox="1">
              <a:spLocks noChangeArrowheads="1"/>
            </p:cNvSpPr>
            <p:nvPr/>
          </p:nvSpPr>
          <p:spPr bwMode="auto">
            <a:xfrm>
              <a:off x="1755" y="216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70" name="Text Box 1038"/>
            <p:cNvSpPr txBox="1">
              <a:spLocks noChangeArrowheads="1"/>
            </p:cNvSpPr>
            <p:nvPr/>
          </p:nvSpPr>
          <p:spPr bwMode="auto">
            <a:xfrm>
              <a:off x="1755" y="1883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71" name="Text Box 1039"/>
            <p:cNvSpPr txBox="1">
              <a:spLocks noChangeArrowheads="1"/>
            </p:cNvSpPr>
            <p:nvPr/>
          </p:nvSpPr>
          <p:spPr bwMode="auto">
            <a:xfrm>
              <a:off x="1911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72" name="Text Box 1040"/>
            <p:cNvSpPr txBox="1">
              <a:spLocks noChangeArrowheads="1"/>
            </p:cNvSpPr>
            <p:nvPr/>
          </p:nvSpPr>
          <p:spPr bwMode="auto">
            <a:xfrm>
              <a:off x="1472" y="2014"/>
              <a:ext cx="1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+</a:t>
              </a:r>
            </a:p>
          </p:txBody>
        </p:sp>
        <p:sp>
          <p:nvSpPr>
            <p:cNvPr id="70673" name="Text Box 1041"/>
            <p:cNvSpPr txBox="1">
              <a:spLocks noChangeArrowheads="1"/>
            </p:cNvSpPr>
            <p:nvPr/>
          </p:nvSpPr>
          <p:spPr bwMode="auto">
            <a:xfrm>
              <a:off x="2148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74" name="Text Box 1042"/>
            <p:cNvSpPr txBox="1">
              <a:spLocks noChangeArrowheads="1"/>
            </p:cNvSpPr>
            <p:nvPr/>
          </p:nvSpPr>
          <p:spPr bwMode="auto">
            <a:xfrm>
              <a:off x="2155" y="1737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75" name="Text Box 1043"/>
            <p:cNvSpPr txBox="1">
              <a:spLocks noChangeArrowheads="1"/>
            </p:cNvSpPr>
            <p:nvPr/>
          </p:nvSpPr>
          <p:spPr bwMode="auto">
            <a:xfrm>
              <a:off x="2148" y="2278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676" name="Text Box 1044"/>
            <p:cNvSpPr txBox="1">
              <a:spLocks noChangeArrowheads="1"/>
            </p:cNvSpPr>
            <p:nvPr/>
          </p:nvSpPr>
          <p:spPr bwMode="auto">
            <a:xfrm>
              <a:off x="2385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77" name="Text Box 1045"/>
            <p:cNvSpPr txBox="1">
              <a:spLocks noChangeArrowheads="1"/>
            </p:cNvSpPr>
            <p:nvPr/>
          </p:nvSpPr>
          <p:spPr bwMode="auto">
            <a:xfrm>
              <a:off x="2568" y="186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78" name="Text Box 1046"/>
            <p:cNvSpPr txBox="1">
              <a:spLocks noChangeArrowheads="1"/>
            </p:cNvSpPr>
            <p:nvPr/>
          </p:nvSpPr>
          <p:spPr bwMode="auto">
            <a:xfrm>
              <a:off x="2536" y="2172"/>
              <a:ext cx="2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OH</a:t>
              </a:r>
            </a:p>
          </p:txBody>
        </p:sp>
        <p:sp>
          <p:nvSpPr>
            <p:cNvPr id="70679" name="Text Box 1047"/>
            <p:cNvSpPr txBox="1">
              <a:spLocks noChangeArrowheads="1"/>
            </p:cNvSpPr>
            <p:nvPr/>
          </p:nvSpPr>
          <p:spPr bwMode="auto">
            <a:xfrm>
              <a:off x="3583" y="2299"/>
              <a:ext cx="2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  <a:r>
                <a:rPr lang="it-IT" sz="1200" baseline="-25000">
                  <a:latin typeface="Calibri" pitchFamily="34" charset="0"/>
                </a:rPr>
                <a:t>2</a:t>
              </a:r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80" name="Text Box 1048"/>
            <p:cNvSpPr txBox="1">
              <a:spLocks noChangeArrowheads="1"/>
            </p:cNvSpPr>
            <p:nvPr/>
          </p:nvSpPr>
          <p:spPr bwMode="auto">
            <a:xfrm>
              <a:off x="4024" y="184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81" name="Text Box 1049"/>
            <p:cNvSpPr txBox="1">
              <a:spLocks noChangeArrowheads="1"/>
            </p:cNvSpPr>
            <p:nvPr/>
          </p:nvSpPr>
          <p:spPr bwMode="auto">
            <a:xfrm>
              <a:off x="4019" y="2211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82" name="Text Box 1050"/>
            <p:cNvSpPr txBox="1">
              <a:spLocks noChangeArrowheads="1"/>
            </p:cNvSpPr>
            <p:nvPr/>
          </p:nvSpPr>
          <p:spPr bwMode="auto">
            <a:xfrm>
              <a:off x="4195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83" name="Text Box 1051"/>
            <p:cNvSpPr txBox="1">
              <a:spLocks noChangeArrowheads="1"/>
            </p:cNvSpPr>
            <p:nvPr/>
          </p:nvSpPr>
          <p:spPr bwMode="auto">
            <a:xfrm>
              <a:off x="4383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4" name="Text Box 1052"/>
            <p:cNvSpPr txBox="1">
              <a:spLocks noChangeArrowheads="1"/>
            </p:cNvSpPr>
            <p:nvPr/>
          </p:nvSpPr>
          <p:spPr bwMode="auto">
            <a:xfrm>
              <a:off x="4578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5" name="Text Box 1053"/>
            <p:cNvSpPr txBox="1">
              <a:spLocks noChangeArrowheads="1"/>
            </p:cNvSpPr>
            <p:nvPr/>
          </p:nvSpPr>
          <p:spPr bwMode="auto">
            <a:xfrm>
              <a:off x="4781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86" name="Text Box 1054"/>
            <p:cNvSpPr txBox="1">
              <a:spLocks noChangeArrowheads="1"/>
            </p:cNvSpPr>
            <p:nvPr/>
          </p:nvSpPr>
          <p:spPr bwMode="auto">
            <a:xfrm>
              <a:off x="4977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7" name="Text Box 1055"/>
            <p:cNvSpPr txBox="1">
              <a:spLocks noChangeArrowheads="1"/>
            </p:cNvSpPr>
            <p:nvPr/>
          </p:nvSpPr>
          <p:spPr bwMode="auto">
            <a:xfrm>
              <a:off x="5168" y="2021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8" name="Text Box 1056"/>
            <p:cNvSpPr txBox="1">
              <a:spLocks noChangeArrowheads="1"/>
            </p:cNvSpPr>
            <p:nvPr/>
          </p:nvSpPr>
          <p:spPr bwMode="auto">
            <a:xfrm>
              <a:off x="4393" y="2236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689" name="Text Box 1057"/>
            <p:cNvSpPr txBox="1">
              <a:spLocks noChangeArrowheads="1"/>
            </p:cNvSpPr>
            <p:nvPr/>
          </p:nvSpPr>
          <p:spPr bwMode="auto">
            <a:xfrm>
              <a:off x="4783" y="2229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90" name="Text Box 1058"/>
            <p:cNvSpPr txBox="1">
              <a:spLocks noChangeArrowheads="1"/>
            </p:cNvSpPr>
            <p:nvPr/>
          </p:nvSpPr>
          <p:spPr bwMode="auto">
            <a:xfrm>
              <a:off x="4976" y="2229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691" name="Text Box 1059"/>
            <p:cNvSpPr txBox="1">
              <a:spLocks noChangeArrowheads="1"/>
            </p:cNvSpPr>
            <p:nvPr/>
          </p:nvSpPr>
          <p:spPr bwMode="auto">
            <a:xfrm>
              <a:off x="5313" y="2184"/>
              <a:ext cx="2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OH</a:t>
              </a:r>
            </a:p>
          </p:txBody>
        </p:sp>
        <p:sp>
          <p:nvSpPr>
            <p:cNvPr id="70692" name="Text Box 1060"/>
            <p:cNvSpPr txBox="1">
              <a:spLocks noChangeArrowheads="1"/>
            </p:cNvSpPr>
            <p:nvPr/>
          </p:nvSpPr>
          <p:spPr bwMode="auto">
            <a:xfrm>
              <a:off x="5337" y="184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93" name="Text Box 1061"/>
            <p:cNvSpPr txBox="1">
              <a:spLocks noChangeArrowheads="1"/>
            </p:cNvSpPr>
            <p:nvPr/>
          </p:nvSpPr>
          <p:spPr bwMode="auto">
            <a:xfrm>
              <a:off x="4526" y="1377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Legame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peptidico</a:t>
              </a:r>
            </a:p>
          </p:txBody>
        </p:sp>
        <p:sp>
          <p:nvSpPr>
            <p:cNvPr id="70694" name="Text Box 1062"/>
            <p:cNvSpPr txBox="1">
              <a:spLocks noChangeArrowheads="1"/>
            </p:cNvSpPr>
            <p:nvPr/>
          </p:nvSpPr>
          <p:spPr bwMode="auto">
            <a:xfrm>
              <a:off x="4514" y="2535"/>
              <a:ext cx="5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Dipeptide</a:t>
              </a:r>
            </a:p>
          </p:txBody>
        </p:sp>
        <p:sp>
          <p:nvSpPr>
            <p:cNvPr id="70695" name="Text Box 1063"/>
            <p:cNvSpPr txBox="1">
              <a:spLocks noChangeArrowheads="1"/>
            </p:cNvSpPr>
            <p:nvPr/>
          </p:nvSpPr>
          <p:spPr bwMode="auto">
            <a:xfrm>
              <a:off x="1893" y="2528"/>
              <a:ext cx="7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Amminoacido</a:t>
              </a:r>
            </a:p>
          </p:txBody>
        </p:sp>
        <p:sp>
          <p:nvSpPr>
            <p:cNvPr id="70696" name="Text Box 1064"/>
            <p:cNvSpPr txBox="1">
              <a:spLocks noChangeArrowheads="1"/>
            </p:cNvSpPr>
            <p:nvPr/>
          </p:nvSpPr>
          <p:spPr bwMode="auto">
            <a:xfrm>
              <a:off x="2831" y="1772"/>
              <a:ext cx="8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Reazione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di condensazione</a:t>
              </a:r>
            </a:p>
          </p:txBody>
        </p:sp>
        <p:sp>
          <p:nvSpPr>
            <p:cNvPr id="70697" name="Text Box 1065"/>
            <p:cNvSpPr txBox="1">
              <a:spLocks noChangeArrowheads="1"/>
            </p:cNvSpPr>
            <p:nvPr/>
          </p:nvSpPr>
          <p:spPr bwMode="auto">
            <a:xfrm>
              <a:off x="1612" y="1446"/>
              <a:ext cx="5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Gruppo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amminico</a:t>
              </a:r>
            </a:p>
          </p:txBody>
        </p:sp>
        <p:sp>
          <p:nvSpPr>
            <p:cNvPr id="70698" name="Text Box 1066"/>
            <p:cNvSpPr txBox="1">
              <a:spLocks noChangeArrowheads="1"/>
            </p:cNvSpPr>
            <p:nvPr/>
          </p:nvSpPr>
          <p:spPr bwMode="auto">
            <a:xfrm>
              <a:off x="661" y="1738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99" name="Text Box 1067"/>
            <p:cNvSpPr txBox="1">
              <a:spLocks noChangeArrowheads="1"/>
            </p:cNvSpPr>
            <p:nvPr/>
          </p:nvSpPr>
          <p:spPr bwMode="auto">
            <a:xfrm>
              <a:off x="650" y="2271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700" name="Text Box 1068"/>
            <p:cNvSpPr txBox="1">
              <a:spLocks noChangeArrowheads="1"/>
            </p:cNvSpPr>
            <p:nvPr/>
          </p:nvSpPr>
          <p:spPr bwMode="auto">
            <a:xfrm>
              <a:off x="389" y="2535"/>
              <a:ext cx="7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Amminoacido</a:t>
              </a:r>
            </a:p>
          </p:txBody>
        </p:sp>
        <p:sp>
          <p:nvSpPr>
            <p:cNvPr id="70701" name="Text Box 1069"/>
            <p:cNvSpPr txBox="1">
              <a:spLocks noChangeArrowheads="1"/>
            </p:cNvSpPr>
            <p:nvPr/>
          </p:nvSpPr>
          <p:spPr bwMode="auto">
            <a:xfrm>
              <a:off x="831" y="1446"/>
              <a:ext cx="6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Gruppo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carbossilico</a:t>
              </a:r>
            </a:p>
          </p:txBody>
        </p:sp>
        <p:sp>
          <p:nvSpPr>
            <p:cNvPr id="70702" name="Text Box 1070"/>
            <p:cNvSpPr txBox="1">
              <a:spLocks noChangeArrowheads="1"/>
            </p:cNvSpPr>
            <p:nvPr/>
          </p:nvSpPr>
          <p:spPr bwMode="auto">
            <a:xfrm>
              <a:off x="4387" y="178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703" name="Text Box 1071"/>
            <p:cNvSpPr txBox="1">
              <a:spLocks noChangeArrowheads="1"/>
            </p:cNvSpPr>
            <p:nvPr/>
          </p:nvSpPr>
          <p:spPr bwMode="auto">
            <a:xfrm>
              <a:off x="4578" y="178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704" name="Text Box 1072"/>
            <p:cNvSpPr txBox="1">
              <a:spLocks noChangeArrowheads="1"/>
            </p:cNvSpPr>
            <p:nvPr/>
          </p:nvSpPr>
          <p:spPr bwMode="auto">
            <a:xfrm>
              <a:off x="4969" y="1792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015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endParaRPr lang="it-CH"/>
          </a:p>
        </p:txBody>
      </p:sp>
      <p:pic>
        <p:nvPicPr>
          <p:cNvPr id="2050" name="Picture 2" descr="http://image.slidesharecdn.com/macromolecolebiologiche4-140402092240-phpapp02/95/macromolecole-biologiche-4-proteine-30-638.jpg?cb=139971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13064" cy="60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6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762000"/>
            <a:ext cx="76295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7238" y="1426029"/>
            <a:ext cx="3205162" cy="13280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4" name="Rettangolo 3"/>
          <p:cNvSpPr/>
          <p:nvPr/>
        </p:nvSpPr>
        <p:spPr>
          <a:xfrm>
            <a:off x="5181601" y="1426029"/>
            <a:ext cx="3205162" cy="13280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" name="Rettangolo 4"/>
          <p:cNvSpPr/>
          <p:nvPr/>
        </p:nvSpPr>
        <p:spPr>
          <a:xfrm>
            <a:off x="1954668" y="4751616"/>
            <a:ext cx="1441675" cy="4680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6" name="Rettangolo 5"/>
          <p:cNvSpPr/>
          <p:nvPr/>
        </p:nvSpPr>
        <p:spPr>
          <a:xfrm>
            <a:off x="7310440" y="4985659"/>
            <a:ext cx="1076323" cy="4680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623448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3"/>
          <a:stretch/>
        </p:blipFill>
        <p:spPr bwMode="auto">
          <a:xfrm>
            <a:off x="963089" y="1888124"/>
            <a:ext cx="7496410" cy="297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72009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291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 LIPIDI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231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33400" y="0"/>
            <a:ext cx="7594600" cy="533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it-CH" dirty="0"/>
          </a:p>
          <a:p>
            <a:pPr marL="45720" indent="0">
              <a:buNone/>
            </a:pPr>
            <a:r>
              <a:rPr lang="it-CH" dirty="0"/>
              <a:t>Sostanze chimiche formate dagli atomi degli elementi C, H e O; alcuni contengono P</a:t>
            </a:r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r>
              <a:rPr lang="it-IT" dirty="0"/>
              <a:t>Diverse categorie di lipidi:</a:t>
            </a:r>
          </a:p>
          <a:p>
            <a:endParaRPr lang="it-IT" dirty="0"/>
          </a:p>
          <a:p>
            <a:r>
              <a:rPr lang="it-IT" dirty="0"/>
              <a:t> </a:t>
            </a:r>
            <a:r>
              <a:rPr lang="it-IT" b="1" dirty="0">
                <a:solidFill>
                  <a:srgbClr val="008000"/>
                </a:solidFill>
              </a:rPr>
              <a:t>TRIGLICERIDI</a:t>
            </a:r>
            <a:endParaRPr lang="it-IT" dirty="0"/>
          </a:p>
          <a:p>
            <a:pPr marL="45720" indent="0">
              <a:buNone/>
            </a:pPr>
            <a:endParaRPr lang="it-IT" dirty="0"/>
          </a:p>
          <a:p>
            <a:r>
              <a:rPr lang="it-IT" dirty="0"/>
              <a:t> </a:t>
            </a:r>
            <a:r>
              <a:rPr lang="it-IT" b="1" dirty="0">
                <a:solidFill>
                  <a:srgbClr val="008000"/>
                </a:solidFill>
              </a:rPr>
              <a:t>FOSFOLIPIDI</a:t>
            </a:r>
          </a:p>
          <a:p>
            <a:pPr marL="45720" indent="0">
              <a:buNone/>
            </a:pPr>
            <a:endParaRPr lang="it-IT" b="1" dirty="0">
              <a:solidFill>
                <a:srgbClr val="008000"/>
              </a:solidFill>
            </a:endParaRPr>
          </a:p>
          <a:p>
            <a:r>
              <a:rPr lang="it-IT" dirty="0"/>
              <a:t> </a:t>
            </a:r>
            <a:r>
              <a:rPr lang="it-IT" b="1" dirty="0">
                <a:solidFill>
                  <a:srgbClr val="008000"/>
                </a:solidFill>
              </a:rPr>
              <a:t>STEROIDI</a:t>
            </a:r>
          </a:p>
          <a:p>
            <a:pPr marL="45720" indent="0">
              <a:buNone/>
            </a:pPr>
            <a:endParaRPr lang="it-IT" b="1" dirty="0">
              <a:solidFill>
                <a:srgbClr val="008000"/>
              </a:solidFill>
            </a:endParaRPr>
          </a:p>
          <a:p>
            <a:r>
              <a:rPr lang="it-IT" b="1" dirty="0">
                <a:solidFill>
                  <a:srgbClr val="008000"/>
                </a:solidFill>
              </a:rPr>
              <a:t>CERE</a:t>
            </a:r>
          </a:p>
          <a:p>
            <a:pPr marL="45720" indent="0">
              <a:buNone/>
            </a:pPr>
            <a:endParaRPr lang="it-IT" b="1" dirty="0">
              <a:solidFill>
                <a:srgbClr val="008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33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85800"/>
            <a:ext cx="8534400" cy="965200"/>
          </a:xfrm>
          <a:prstGeom prst="rect">
            <a:avLst/>
          </a:prstGeom>
        </p:spPr>
        <p:txBody>
          <a:bodyPr/>
          <a:lstStyle/>
          <a:p>
            <a:pPr marL="45720" indent="0" algn="ctr">
              <a:buNone/>
            </a:pPr>
            <a:r>
              <a:rPr lang="it-IT" b="1" dirty="0"/>
              <a:t>idrofobi </a:t>
            </a:r>
          </a:p>
          <a:p>
            <a:pPr marL="45720" indent="0" algn="ctr">
              <a:buNone/>
            </a:pPr>
            <a:r>
              <a:rPr lang="it-IT" dirty="0"/>
              <a:t>(non si </a:t>
            </a:r>
            <a:r>
              <a:rPr lang="en-US" dirty="0">
                <a:cs typeface="Arial" charset="0"/>
              </a:rPr>
              <a:t>«</a:t>
            </a:r>
            <a:r>
              <a:rPr lang="it-IT" dirty="0"/>
              <a:t>mescolano</a:t>
            </a:r>
            <a:r>
              <a:rPr lang="en-US" dirty="0">
                <a:cs typeface="Arial" charset="0"/>
              </a:rPr>
              <a:t>»</a:t>
            </a:r>
            <a:r>
              <a:rPr lang="it-IT" dirty="0"/>
              <a:t> con l’acqua).</a:t>
            </a:r>
            <a:endParaRPr lang="it-IT" sz="2200" dirty="0"/>
          </a:p>
        </p:txBody>
      </p:sp>
      <p:sp>
        <p:nvSpPr>
          <p:cNvPr id="48640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latin typeface="Tahoma" charset="0"/>
              </a:rPr>
              <a:t>0</a:t>
            </a:r>
          </a:p>
        </p:txBody>
      </p:sp>
      <p:pic>
        <p:nvPicPr>
          <p:cNvPr id="4864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879600"/>
            <a:ext cx="6794500" cy="42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6406" name="Text Box 6"/>
          <p:cNvSpPr txBox="1">
            <a:spLocks noChangeArrowheads="1"/>
          </p:cNvSpPr>
          <p:nvPr/>
        </p:nvSpPr>
        <p:spPr bwMode="auto">
          <a:xfrm>
            <a:off x="2028825" y="5895975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400"/>
              <a:t>Figura 3.8A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401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r="13933" b="36520"/>
          <a:stretch/>
        </p:blipFill>
        <p:spPr bwMode="auto">
          <a:xfrm>
            <a:off x="2808514" y="457882"/>
            <a:ext cx="3897086" cy="57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0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2563"/>
            <a:ext cx="8537575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ttangolo 2"/>
          <p:cNvSpPr>
            <a:spLocks noChangeArrowheads="1"/>
          </p:cNvSpPr>
          <p:nvPr/>
        </p:nvSpPr>
        <p:spPr bwMode="auto">
          <a:xfrm>
            <a:off x="0" y="6488113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CH">
                <a:latin typeface="Calibri" charset="0"/>
              </a:rPr>
              <a:t>web.unife.it_utenti_mauro.tognon_biologia_genetica.htm</a:t>
            </a:r>
          </a:p>
        </p:txBody>
      </p:sp>
    </p:spTree>
    <p:extLst>
      <p:ext uri="{BB962C8B-B14F-4D97-AF65-F5344CB8AC3E}">
        <p14:creationId xmlns:p14="http://schemas.microsoft.com/office/powerpoint/2010/main" val="2588282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85800"/>
            <a:ext cx="8648700" cy="1938338"/>
          </a:xfrm>
          <a:prstGeom prst="rect">
            <a:avLst/>
          </a:prstGeom>
        </p:spPr>
        <p:txBody>
          <a:bodyPr/>
          <a:lstStyle/>
          <a:p>
            <a:pPr marL="449263" lvl="1" indent="-334963">
              <a:spcBef>
                <a:spcPct val="25000"/>
              </a:spcBef>
            </a:pPr>
            <a:r>
              <a:rPr lang="it-IT" dirty="0"/>
              <a:t>I grassi, chiamati anche </a:t>
            </a:r>
            <a:r>
              <a:rPr lang="it-IT" b="1" dirty="0"/>
              <a:t>trigliceridi</a:t>
            </a:r>
            <a:r>
              <a:rPr lang="it-IT" dirty="0"/>
              <a:t>, sono lipidi la cui funzione principale è quella di immagazzinare energia.</a:t>
            </a:r>
          </a:p>
          <a:p>
            <a:pPr marL="449263" lvl="1" indent="-334963">
              <a:spcBef>
                <a:spcPct val="25000"/>
              </a:spcBef>
            </a:pPr>
            <a:r>
              <a:rPr lang="it-IT" dirty="0"/>
              <a:t>I trigliceridi sono formati dalla condensazione di tre </a:t>
            </a:r>
            <a:r>
              <a:rPr lang="it-IT" b="1" dirty="0"/>
              <a:t>acidi grassi</a:t>
            </a:r>
            <a:r>
              <a:rPr lang="it-IT" dirty="0"/>
              <a:t> con i tre gruppi ossidrilici del </a:t>
            </a:r>
            <a:r>
              <a:rPr lang="it-IT" b="1" dirty="0"/>
              <a:t>glicerolo</a:t>
            </a:r>
            <a:r>
              <a:rPr lang="it-IT" dirty="0"/>
              <a:t>. </a:t>
            </a:r>
          </a:p>
        </p:txBody>
      </p:sp>
      <p:sp>
        <p:nvSpPr>
          <p:cNvPr id="487428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latin typeface="Tahoma" charset="0"/>
              </a:rPr>
              <a:t>0</a:t>
            </a:r>
          </a:p>
        </p:txBody>
      </p:sp>
      <p:pic>
        <p:nvPicPr>
          <p:cNvPr id="4874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855913"/>
            <a:ext cx="1100138" cy="35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31" name="Text Box 7"/>
          <p:cNvSpPr txBox="1">
            <a:spLocks noChangeArrowheads="1"/>
          </p:cNvSpPr>
          <p:nvPr/>
        </p:nvSpPr>
        <p:spPr bwMode="auto">
          <a:xfrm>
            <a:off x="2701925" y="383063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2" name="Text Box 8"/>
          <p:cNvSpPr txBox="1">
            <a:spLocks noChangeArrowheads="1"/>
          </p:cNvSpPr>
          <p:nvPr/>
        </p:nvSpPr>
        <p:spPr bwMode="auto">
          <a:xfrm>
            <a:off x="2709863" y="399573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3" name="Text Box 9"/>
          <p:cNvSpPr txBox="1">
            <a:spLocks noChangeArrowheads="1"/>
          </p:cNvSpPr>
          <p:nvPr/>
        </p:nvSpPr>
        <p:spPr bwMode="auto">
          <a:xfrm>
            <a:off x="2701925" y="416083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4" name="Text Box 10"/>
          <p:cNvSpPr txBox="1">
            <a:spLocks noChangeArrowheads="1"/>
          </p:cNvSpPr>
          <p:nvPr/>
        </p:nvSpPr>
        <p:spPr bwMode="auto">
          <a:xfrm>
            <a:off x="2700338" y="432752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5" name="Text Box 11"/>
          <p:cNvSpPr txBox="1">
            <a:spLocks noChangeArrowheads="1"/>
          </p:cNvSpPr>
          <p:nvPr/>
        </p:nvSpPr>
        <p:spPr bwMode="auto">
          <a:xfrm>
            <a:off x="2714625" y="59848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6" name="Text Box 12"/>
          <p:cNvSpPr txBox="1">
            <a:spLocks noChangeArrowheads="1"/>
          </p:cNvSpPr>
          <p:nvPr/>
        </p:nvSpPr>
        <p:spPr bwMode="auto">
          <a:xfrm>
            <a:off x="2700338" y="449262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7" name="Text Box 13"/>
          <p:cNvSpPr txBox="1">
            <a:spLocks noChangeArrowheads="1"/>
          </p:cNvSpPr>
          <p:nvPr/>
        </p:nvSpPr>
        <p:spPr bwMode="auto">
          <a:xfrm>
            <a:off x="2701925" y="497998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8" name="Text Box 14"/>
          <p:cNvSpPr txBox="1">
            <a:spLocks noChangeArrowheads="1"/>
          </p:cNvSpPr>
          <p:nvPr/>
        </p:nvSpPr>
        <p:spPr bwMode="auto">
          <a:xfrm>
            <a:off x="2714625" y="54895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9" name="Text Box 15"/>
          <p:cNvSpPr txBox="1">
            <a:spLocks noChangeArrowheads="1"/>
          </p:cNvSpPr>
          <p:nvPr/>
        </p:nvSpPr>
        <p:spPr bwMode="auto">
          <a:xfrm>
            <a:off x="2700338" y="48164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0" name="Text Box 16"/>
          <p:cNvSpPr txBox="1">
            <a:spLocks noChangeArrowheads="1"/>
          </p:cNvSpPr>
          <p:nvPr/>
        </p:nvSpPr>
        <p:spPr bwMode="auto">
          <a:xfrm>
            <a:off x="2700338" y="4659313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1" name="Text Box 17"/>
          <p:cNvSpPr txBox="1">
            <a:spLocks noChangeArrowheads="1"/>
          </p:cNvSpPr>
          <p:nvPr/>
        </p:nvSpPr>
        <p:spPr bwMode="auto">
          <a:xfrm>
            <a:off x="2713038" y="5149850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2" name="Text Box 18"/>
          <p:cNvSpPr txBox="1">
            <a:spLocks noChangeArrowheads="1"/>
          </p:cNvSpPr>
          <p:nvPr/>
        </p:nvSpPr>
        <p:spPr bwMode="auto">
          <a:xfrm>
            <a:off x="2714625" y="531812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3" name="Text Box 19"/>
          <p:cNvSpPr txBox="1">
            <a:spLocks noChangeArrowheads="1"/>
          </p:cNvSpPr>
          <p:nvPr/>
        </p:nvSpPr>
        <p:spPr bwMode="auto">
          <a:xfrm>
            <a:off x="2722563" y="56546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4" name="Text Box 20"/>
          <p:cNvSpPr txBox="1">
            <a:spLocks noChangeArrowheads="1"/>
          </p:cNvSpPr>
          <p:nvPr/>
        </p:nvSpPr>
        <p:spPr bwMode="auto">
          <a:xfrm>
            <a:off x="2714625" y="5821363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5" name="Text Box 21"/>
          <p:cNvSpPr txBox="1">
            <a:spLocks noChangeArrowheads="1"/>
          </p:cNvSpPr>
          <p:nvPr/>
        </p:nvSpPr>
        <p:spPr bwMode="auto">
          <a:xfrm>
            <a:off x="2714625" y="6159500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3</a:t>
            </a:r>
            <a:endParaRPr lang="en-US" sz="1000" b="0"/>
          </a:p>
        </p:txBody>
      </p:sp>
      <p:sp>
        <p:nvSpPr>
          <p:cNvPr id="487446" name="Text Box 22"/>
          <p:cNvSpPr txBox="1">
            <a:spLocks noChangeArrowheads="1"/>
          </p:cNvSpPr>
          <p:nvPr/>
        </p:nvSpPr>
        <p:spPr bwMode="auto">
          <a:xfrm>
            <a:off x="3187700" y="3736975"/>
            <a:ext cx="425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  <a:r>
              <a:rPr lang="en-US" sz="1000" b="0" baseline="-25000"/>
              <a:t>2</a:t>
            </a:r>
            <a:r>
              <a:rPr lang="en-US" sz="1000" b="0"/>
              <a:t>O</a:t>
            </a:r>
          </a:p>
        </p:txBody>
      </p:sp>
      <p:sp>
        <p:nvSpPr>
          <p:cNvPr id="487447" name="Text Box 23"/>
          <p:cNvSpPr txBox="1">
            <a:spLocks noChangeArrowheads="1"/>
          </p:cNvSpPr>
          <p:nvPr/>
        </p:nvSpPr>
        <p:spPr bwMode="auto">
          <a:xfrm>
            <a:off x="2641600" y="28194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48" name="Text Box 24"/>
          <p:cNvSpPr txBox="1">
            <a:spLocks noChangeArrowheads="1"/>
          </p:cNvSpPr>
          <p:nvPr/>
        </p:nvSpPr>
        <p:spPr bwMode="auto">
          <a:xfrm>
            <a:off x="2947988" y="28194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49" name="Text Box 25"/>
          <p:cNvSpPr txBox="1">
            <a:spLocks noChangeArrowheads="1"/>
          </p:cNvSpPr>
          <p:nvPr/>
        </p:nvSpPr>
        <p:spPr bwMode="auto">
          <a:xfrm>
            <a:off x="3438525" y="30099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50" name="Text Box 26"/>
          <p:cNvSpPr txBox="1">
            <a:spLocks noChangeArrowheads="1"/>
          </p:cNvSpPr>
          <p:nvPr/>
        </p:nvSpPr>
        <p:spPr bwMode="auto">
          <a:xfrm>
            <a:off x="2460625" y="30099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51" name="Text Box 27"/>
          <p:cNvSpPr txBox="1">
            <a:spLocks noChangeArrowheads="1"/>
          </p:cNvSpPr>
          <p:nvPr/>
        </p:nvSpPr>
        <p:spPr bwMode="auto">
          <a:xfrm>
            <a:off x="3211513" y="3201988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OH</a:t>
            </a:r>
          </a:p>
        </p:txBody>
      </p:sp>
      <p:sp>
        <p:nvSpPr>
          <p:cNvPr id="487452" name="Text Box 28"/>
          <p:cNvSpPr txBox="1">
            <a:spLocks noChangeArrowheads="1"/>
          </p:cNvSpPr>
          <p:nvPr/>
        </p:nvSpPr>
        <p:spPr bwMode="auto">
          <a:xfrm>
            <a:off x="2581275" y="3205163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OH</a:t>
            </a:r>
          </a:p>
        </p:txBody>
      </p:sp>
      <p:sp>
        <p:nvSpPr>
          <p:cNvPr id="487453" name="Text Box 29"/>
          <p:cNvSpPr txBox="1">
            <a:spLocks noChangeArrowheads="1"/>
          </p:cNvSpPr>
          <p:nvPr/>
        </p:nvSpPr>
        <p:spPr bwMode="auto">
          <a:xfrm>
            <a:off x="2889250" y="3209925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OH</a:t>
            </a:r>
          </a:p>
        </p:txBody>
      </p:sp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3259138" y="2814638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2654300" y="3478213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HO</a:t>
            </a:r>
          </a:p>
        </p:txBody>
      </p:sp>
      <p:sp>
        <p:nvSpPr>
          <p:cNvPr id="487456" name="Text Box 32"/>
          <p:cNvSpPr txBox="1">
            <a:spLocks noChangeArrowheads="1"/>
          </p:cNvSpPr>
          <p:nvPr/>
        </p:nvSpPr>
        <p:spPr bwMode="auto">
          <a:xfrm>
            <a:off x="2727325" y="3665538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57" name="Text Box 33"/>
          <p:cNvSpPr txBox="1">
            <a:spLocks noChangeArrowheads="1"/>
          </p:cNvSpPr>
          <p:nvPr/>
        </p:nvSpPr>
        <p:spPr bwMode="auto">
          <a:xfrm>
            <a:off x="2903538" y="3665538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</a:t>
            </a:r>
          </a:p>
        </p:txBody>
      </p:sp>
      <p:sp>
        <p:nvSpPr>
          <p:cNvPr id="487458" name="Text Box 34"/>
          <p:cNvSpPr txBox="1">
            <a:spLocks noChangeArrowheads="1"/>
          </p:cNvSpPr>
          <p:nvPr/>
        </p:nvSpPr>
        <p:spPr bwMode="auto">
          <a:xfrm>
            <a:off x="2643188" y="30226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59" name="Text Box 35"/>
          <p:cNvSpPr txBox="1">
            <a:spLocks noChangeArrowheads="1"/>
          </p:cNvSpPr>
          <p:nvPr/>
        </p:nvSpPr>
        <p:spPr bwMode="auto">
          <a:xfrm>
            <a:off x="2954338" y="3013075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60" name="Text Box 36"/>
          <p:cNvSpPr txBox="1">
            <a:spLocks noChangeArrowheads="1"/>
          </p:cNvSpPr>
          <p:nvPr/>
        </p:nvSpPr>
        <p:spPr bwMode="auto">
          <a:xfrm>
            <a:off x="3259138" y="3013075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61" name="Text Box 37"/>
          <p:cNvSpPr txBox="1">
            <a:spLocks noChangeArrowheads="1"/>
          </p:cNvSpPr>
          <p:nvPr/>
        </p:nvSpPr>
        <p:spPr bwMode="auto">
          <a:xfrm>
            <a:off x="3084513" y="4567238"/>
            <a:ext cx="946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000" b="0"/>
              <a:t>Acido grasso</a:t>
            </a:r>
          </a:p>
        </p:txBody>
      </p:sp>
      <p:sp>
        <p:nvSpPr>
          <p:cNvPr id="487462" name="Text Box 38"/>
          <p:cNvSpPr txBox="1">
            <a:spLocks noChangeArrowheads="1"/>
          </p:cNvSpPr>
          <p:nvPr/>
        </p:nvSpPr>
        <p:spPr bwMode="auto">
          <a:xfrm>
            <a:off x="2962275" y="3435350"/>
            <a:ext cx="74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000" b="0"/>
              <a:t>Glicerolo</a:t>
            </a:r>
          </a:p>
        </p:txBody>
      </p:sp>
      <p:grpSp>
        <p:nvGrpSpPr>
          <p:cNvPr id="487529" name="Group 105"/>
          <p:cNvGrpSpPr>
            <a:grpSpLocks/>
          </p:cNvGrpSpPr>
          <p:nvPr/>
        </p:nvGrpSpPr>
        <p:grpSpPr bwMode="auto">
          <a:xfrm>
            <a:off x="5699125" y="2700338"/>
            <a:ext cx="1714500" cy="3679825"/>
            <a:chOff x="2910" y="1701"/>
            <a:chExt cx="1080" cy="2318"/>
          </a:xfrm>
        </p:grpSpPr>
        <p:pic>
          <p:nvPicPr>
            <p:cNvPr id="487465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1706"/>
              <a:ext cx="1024" cy="2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7466" name="Text Box 42"/>
            <p:cNvSpPr txBox="1">
              <a:spLocks noChangeArrowheads="1"/>
            </p:cNvSpPr>
            <p:nvPr/>
          </p:nvSpPr>
          <p:spPr bwMode="auto">
            <a:xfrm>
              <a:off x="3028" y="1701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67" name="Text Box 43"/>
            <p:cNvSpPr txBox="1">
              <a:spLocks noChangeArrowheads="1"/>
            </p:cNvSpPr>
            <p:nvPr/>
          </p:nvSpPr>
          <p:spPr bwMode="auto">
            <a:xfrm>
              <a:off x="3468" y="1706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68" name="Text Box 44"/>
            <p:cNvSpPr txBox="1">
              <a:spLocks noChangeArrowheads="1"/>
            </p:cNvSpPr>
            <p:nvPr/>
          </p:nvSpPr>
          <p:spPr bwMode="auto">
            <a:xfrm>
              <a:off x="3243" y="1706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69" name="Text Box 45"/>
            <p:cNvSpPr txBox="1">
              <a:spLocks noChangeArrowheads="1"/>
            </p:cNvSpPr>
            <p:nvPr/>
          </p:nvSpPr>
          <p:spPr bwMode="auto">
            <a:xfrm>
              <a:off x="2910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70" name="Text Box 46"/>
            <p:cNvSpPr txBox="1">
              <a:spLocks noChangeArrowheads="1"/>
            </p:cNvSpPr>
            <p:nvPr/>
          </p:nvSpPr>
          <p:spPr bwMode="auto">
            <a:xfrm>
              <a:off x="3601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71" name="Text Box 47"/>
            <p:cNvSpPr txBox="1">
              <a:spLocks noChangeArrowheads="1"/>
            </p:cNvSpPr>
            <p:nvPr/>
          </p:nvSpPr>
          <p:spPr bwMode="auto">
            <a:xfrm>
              <a:off x="3022" y="221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2" name="Text Box 48"/>
            <p:cNvSpPr txBox="1">
              <a:spLocks noChangeArrowheads="1"/>
            </p:cNvSpPr>
            <p:nvPr/>
          </p:nvSpPr>
          <p:spPr bwMode="auto">
            <a:xfrm>
              <a:off x="3039" y="195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473" name="Text Box 49"/>
            <p:cNvSpPr txBox="1">
              <a:spLocks noChangeArrowheads="1"/>
            </p:cNvSpPr>
            <p:nvPr/>
          </p:nvSpPr>
          <p:spPr bwMode="auto">
            <a:xfrm>
              <a:off x="3252" y="195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474" name="Text Box 50"/>
            <p:cNvSpPr txBox="1">
              <a:spLocks noChangeArrowheads="1"/>
            </p:cNvSpPr>
            <p:nvPr/>
          </p:nvSpPr>
          <p:spPr bwMode="auto">
            <a:xfrm>
              <a:off x="3467" y="1963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475" name="Text Box 51"/>
            <p:cNvSpPr txBox="1">
              <a:spLocks noChangeArrowheads="1"/>
            </p:cNvSpPr>
            <p:nvPr/>
          </p:nvSpPr>
          <p:spPr bwMode="auto">
            <a:xfrm>
              <a:off x="3030" y="303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6" name="Text Box 52"/>
            <p:cNvSpPr txBox="1">
              <a:spLocks noChangeArrowheads="1"/>
            </p:cNvSpPr>
            <p:nvPr/>
          </p:nvSpPr>
          <p:spPr bwMode="auto">
            <a:xfrm>
              <a:off x="3022" y="245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7" name="Text Box 53"/>
            <p:cNvSpPr txBox="1">
              <a:spLocks noChangeArrowheads="1"/>
            </p:cNvSpPr>
            <p:nvPr/>
          </p:nvSpPr>
          <p:spPr bwMode="auto">
            <a:xfrm>
              <a:off x="3030" y="25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8" name="Text Box 54"/>
            <p:cNvSpPr txBox="1">
              <a:spLocks noChangeArrowheads="1"/>
            </p:cNvSpPr>
            <p:nvPr/>
          </p:nvSpPr>
          <p:spPr bwMode="auto">
            <a:xfrm>
              <a:off x="3022" y="268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9" name="Text Box 55"/>
            <p:cNvSpPr txBox="1">
              <a:spLocks noChangeArrowheads="1"/>
            </p:cNvSpPr>
            <p:nvPr/>
          </p:nvSpPr>
          <p:spPr bwMode="auto">
            <a:xfrm>
              <a:off x="3024" y="280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0" name="Text Box 56"/>
            <p:cNvSpPr txBox="1">
              <a:spLocks noChangeArrowheads="1"/>
            </p:cNvSpPr>
            <p:nvPr/>
          </p:nvSpPr>
          <p:spPr bwMode="auto">
            <a:xfrm>
              <a:off x="3022" y="292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1" name="Text Box 57"/>
            <p:cNvSpPr txBox="1">
              <a:spLocks noChangeArrowheads="1"/>
            </p:cNvSpPr>
            <p:nvPr/>
          </p:nvSpPr>
          <p:spPr bwMode="auto">
            <a:xfrm>
              <a:off x="3022" y="236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2" name="Text Box 58"/>
            <p:cNvSpPr txBox="1">
              <a:spLocks noChangeArrowheads="1"/>
            </p:cNvSpPr>
            <p:nvPr/>
          </p:nvSpPr>
          <p:spPr bwMode="auto">
            <a:xfrm>
              <a:off x="3028" y="3156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3" name="Text Box 59"/>
            <p:cNvSpPr txBox="1">
              <a:spLocks noChangeArrowheads="1"/>
            </p:cNvSpPr>
            <p:nvPr/>
          </p:nvSpPr>
          <p:spPr bwMode="auto">
            <a:xfrm>
              <a:off x="3022" y="326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4" name="Text Box 60"/>
            <p:cNvSpPr txBox="1">
              <a:spLocks noChangeArrowheads="1"/>
            </p:cNvSpPr>
            <p:nvPr/>
          </p:nvSpPr>
          <p:spPr bwMode="auto">
            <a:xfrm>
              <a:off x="3022" y="339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5" name="Text Box 61"/>
            <p:cNvSpPr txBox="1">
              <a:spLocks noChangeArrowheads="1"/>
            </p:cNvSpPr>
            <p:nvPr/>
          </p:nvSpPr>
          <p:spPr bwMode="auto">
            <a:xfrm>
              <a:off x="3022" y="3627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6" name="Text Box 62"/>
            <p:cNvSpPr txBox="1">
              <a:spLocks noChangeArrowheads="1"/>
            </p:cNvSpPr>
            <p:nvPr/>
          </p:nvSpPr>
          <p:spPr bwMode="auto">
            <a:xfrm>
              <a:off x="3022" y="374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7" name="Text Box 63"/>
            <p:cNvSpPr txBox="1">
              <a:spLocks noChangeArrowheads="1"/>
            </p:cNvSpPr>
            <p:nvPr/>
          </p:nvSpPr>
          <p:spPr bwMode="auto">
            <a:xfrm>
              <a:off x="3028" y="3506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8" name="Text Box 64"/>
            <p:cNvSpPr txBox="1">
              <a:spLocks noChangeArrowheads="1"/>
            </p:cNvSpPr>
            <p:nvPr/>
          </p:nvSpPr>
          <p:spPr bwMode="auto">
            <a:xfrm>
              <a:off x="3030" y="386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3</a:t>
              </a:r>
              <a:endParaRPr lang="en-US" sz="800" b="0"/>
            </a:p>
          </p:txBody>
        </p:sp>
        <p:sp>
          <p:nvSpPr>
            <p:cNvPr id="487489" name="Text Box 65"/>
            <p:cNvSpPr txBox="1">
              <a:spLocks noChangeArrowheads="1"/>
            </p:cNvSpPr>
            <p:nvPr/>
          </p:nvSpPr>
          <p:spPr bwMode="auto">
            <a:xfrm>
              <a:off x="3242" y="221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0" name="Text Box 66"/>
            <p:cNvSpPr txBox="1">
              <a:spLocks noChangeArrowheads="1"/>
            </p:cNvSpPr>
            <p:nvPr/>
          </p:nvSpPr>
          <p:spPr bwMode="auto">
            <a:xfrm>
              <a:off x="3242" y="236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1" name="Text Box 67"/>
            <p:cNvSpPr txBox="1">
              <a:spLocks noChangeArrowheads="1"/>
            </p:cNvSpPr>
            <p:nvPr/>
          </p:nvSpPr>
          <p:spPr bwMode="auto">
            <a:xfrm>
              <a:off x="3242" y="245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2" name="Text Box 68"/>
            <p:cNvSpPr txBox="1">
              <a:spLocks noChangeArrowheads="1"/>
            </p:cNvSpPr>
            <p:nvPr/>
          </p:nvSpPr>
          <p:spPr bwMode="auto">
            <a:xfrm>
              <a:off x="3242" y="25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3" name="Text Box 69"/>
            <p:cNvSpPr txBox="1">
              <a:spLocks noChangeArrowheads="1"/>
            </p:cNvSpPr>
            <p:nvPr/>
          </p:nvSpPr>
          <p:spPr bwMode="auto">
            <a:xfrm>
              <a:off x="3242" y="268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4" name="Text Box 70"/>
            <p:cNvSpPr txBox="1">
              <a:spLocks noChangeArrowheads="1"/>
            </p:cNvSpPr>
            <p:nvPr/>
          </p:nvSpPr>
          <p:spPr bwMode="auto">
            <a:xfrm>
              <a:off x="3242" y="281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5" name="Text Box 71"/>
            <p:cNvSpPr txBox="1">
              <a:spLocks noChangeArrowheads="1"/>
            </p:cNvSpPr>
            <p:nvPr/>
          </p:nvSpPr>
          <p:spPr bwMode="auto">
            <a:xfrm>
              <a:off x="3242" y="292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6" name="Text Box 72"/>
            <p:cNvSpPr txBox="1">
              <a:spLocks noChangeArrowheads="1"/>
            </p:cNvSpPr>
            <p:nvPr/>
          </p:nvSpPr>
          <p:spPr bwMode="auto">
            <a:xfrm>
              <a:off x="3242" y="303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7" name="Text Box 73"/>
            <p:cNvSpPr txBox="1">
              <a:spLocks noChangeArrowheads="1"/>
            </p:cNvSpPr>
            <p:nvPr/>
          </p:nvSpPr>
          <p:spPr bwMode="auto">
            <a:xfrm>
              <a:off x="3242" y="316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8" name="Text Box 74"/>
            <p:cNvSpPr txBox="1">
              <a:spLocks noChangeArrowheads="1"/>
            </p:cNvSpPr>
            <p:nvPr/>
          </p:nvSpPr>
          <p:spPr bwMode="auto">
            <a:xfrm>
              <a:off x="3242" y="327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9" name="Text Box 75"/>
            <p:cNvSpPr txBox="1">
              <a:spLocks noChangeArrowheads="1"/>
            </p:cNvSpPr>
            <p:nvPr/>
          </p:nvSpPr>
          <p:spPr bwMode="auto">
            <a:xfrm>
              <a:off x="3242" y="339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0" name="Text Box 76"/>
            <p:cNvSpPr txBox="1">
              <a:spLocks noChangeArrowheads="1"/>
            </p:cNvSpPr>
            <p:nvPr/>
          </p:nvSpPr>
          <p:spPr bwMode="auto">
            <a:xfrm>
              <a:off x="3242" y="3506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1" name="Text Box 77"/>
            <p:cNvSpPr txBox="1">
              <a:spLocks noChangeArrowheads="1"/>
            </p:cNvSpPr>
            <p:nvPr/>
          </p:nvSpPr>
          <p:spPr bwMode="auto">
            <a:xfrm>
              <a:off x="3242" y="362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2" name="Text Box 78"/>
            <p:cNvSpPr txBox="1">
              <a:spLocks noChangeArrowheads="1"/>
            </p:cNvSpPr>
            <p:nvPr/>
          </p:nvSpPr>
          <p:spPr bwMode="auto">
            <a:xfrm>
              <a:off x="3242" y="374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3" name="Text Box 79"/>
            <p:cNvSpPr txBox="1">
              <a:spLocks noChangeArrowheads="1"/>
            </p:cNvSpPr>
            <p:nvPr/>
          </p:nvSpPr>
          <p:spPr bwMode="auto">
            <a:xfrm>
              <a:off x="3237" y="385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3</a:t>
              </a:r>
              <a:endParaRPr lang="en-US" sz="800" b="0"/>
            </a:p>
          </p:txBody>
        </p:sp>
        <p:sp>
          <p:nvSpPr>
            <p:cNvPr id="487504" name="Text Box 80"/>
            <p:cNvSpPr txBox="1">
              <a:spLocks noChangeArrowheads="1"/>
            </p:cNvSpPr>
            <p:nvPr/>
          </p:nvSpPr>
          <p:spPr bwMode="auto">
            <a:xfrm>
              <a:off x="3462" y="221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5" name="Text Box 81"/>
            <p:cNvSpPr txBox="1">
              <a:spLocks noChangeArrowheads="1"/>
            </p:cNvSpPr>
            <p:nvPr/>
          </p:nvSpPr>
          <p:spPr bwMode="auto">
            <a:xfrm>
              <a:off x="3462" y="236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6" name="Text Box 82"/>
            <p:cNvSpPr txBox="1">
              <a:spLocks noChangeArrowheads="1"/>
            </p:cNvSpPr>
            <p:nvPr/>
          </p:nvSpPr>
          <p:spPr bwMode="auto">
            <a:xfrm>
              <a:off x="3462" y="246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7" name="Text Box 83"/>
            <p:cNvSpPr txBox="1">
              <a:spLocks noChangeArrowheads="1"/>
            </p:cNvSpPr>
            <p:nvPr/>
          </p:nvSpPr>
          <p:spPr bwMode="auto">
            <a:xfrm>
              <a:off x="3462" y="25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8" name="Text Box 84"/>
            <p:cNvSpPr txBox="1">
              <a:spLocks noChangeArrowheads="1"/>
            </p:cNvSpPr>
            <p:nvPr/>
          </p:nvSpPr>
          <p:spPr bwMode="auto">
            <a:xfrm>
              <a:off x="3457" y="268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9" name="Text Box 85"/>
            <p:cNvSpPr txBox="1">
              <a:spLocks noChangeArrowheads="1"/>
            </p:cNvSpPr>
            <p:nvPr/>
          </p:nvSpPr>
          <p:spPr bwMode="auto">
            <a:xfrm>
              <a:off x="3462" y="280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0" name="Text Box 86"/>
            <p:cNvSpPr txBox="1">
              <a:spLocks noChangeArrowheads="1"/>
            </p:cNvSpPr>
            <p:nvPr/>
          </p:nvSpPr>
          <p:spPr bwMode="auto">
            <a:xfrm>
              <a:off x="3463" y="2923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</a:p>
          </p:txBody>
        </p:sp>
        <p:sp>
          <p:nvSpPr>
            <p:cNvPr id="487511" name="Text Box 87"/>
            <p:cNvSpPr txBox="1">
              <a:spLocks noChangeArrowheads="1"/>
            </p:cNvSpPr>
            <p:nvPr/>
          </p:nvSpPr>
          <p:spPr bwMode="auto">
            <a:xfrm>
              <a:off x="3497" y="3043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</a:p>
          </p:txBody>
        </p:sp>
        <p:sp>
          <p:nvSpPr>
            <p:cNvPr id="487512" name="Text Box 88"/>
            <p:cNvSpPr txBox="1">
              <a:spLocks noChangeArrowheads="1"/>
            </p:cNvSpPr>
            <p:nvPr/>
          </p:nvSpPr>
          <p:spPr bwMode="auto">
            <a:xfrm>
              <a:off x="3534" y="31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3" name="Text Box 89"/>
            <p:cNvSpPr txBox="1">
              <a:spLocks noChangeArrowheads="1"/>
            </p:cNvSpPr>
            <p:nvPr/>
          </p:nvSpPr>
          <p:spPr bwMode="auto">
            <a:xfrm>
              <a:off x="3567" y="329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4" name="Text Box 90"/>
            <p:cNvSpPr txBox="1">
              <a:spLocks noChangeArrowheads="1"/>
            </p:cNvSpPr>
            <p:nvPr/>
          </p:nvSpPr>
          <p:spPr bwMode="auto">
            <a:xfrm>
              <a:off x="3605" y="340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5" name="Text Box 91"/>
            <p:cNvSpPr txBox="1">
              <a:spLocks noChangeArrowheads="1"/>
            </p:cNvSpPr>
            <p:nvPr/>
          </p:nvSpPr>
          <p:spPr bwMode="auto">
            <a:xfrm>
              <a:off x="3633" y="352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6" name="Text Box 92"/>
            <p:cNvSpPr txBox="1">
              <a:spLocks noChangeArrowheads="1"/>
            </p:cNvSpPr>
            <p:nvPr/>
          </p:nvSpPr>
          <p:spPr bwMode="auto">
            <a:xfrm>
              <a:off x="3671" y="363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7" name="Text Box 93"/>
            <p:cNvSpPr txBox="1">
              <a:spLocks noChangeArrowheads="1"/>
            </p:cNvSpPr>
            <p:nvPr/>
          </p:nvSpPr>
          <p:spPr bwMode="auto">
            <a:xfrm>
              <a:off x="3710" y="375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8" name="Text Box 94"/>
            <p:cNvSpPr txBox="1">
              <a:spLocks noChangeArrowheads="1"/>
            </p:cNvSpPr>
            <p:nvPr/>
          </p:nvSpPr>
          <p:spPr bwMode="auto">
            <a:xfrm>
              <a:off x="3754" y="38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3</a:t>
              </a:r>
              <a:endParaRPr lang="en-US" sz="800" b="0"/>
            </a:p>
          </p:txBody>
        </p:sp>
        <p:sp>
          <p:nvSpPr>
            <p:cNvPr id="487519" name="Text Box 95"/>
            <p:cNvSpPr txBox="1">
              <a:spLocks noChangeArrowheads="1"/>
            </p:cNvSpPr>
            <p:nvPr/>
          </p:nvSpPr>
          <p:spPr bwMode="auto">
            <a:xfrm>
              <a:off x="3025" y="209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0" name="Text Box 96"/>
            <p:cNvSpPr txBox="1">
              <a:spLocks noChangeArrowheads="1"/>
            </p:cNvSpPr>
            <p:nvPr/>
          </p:nvSpPr>
          <p:spPr bwMode="auto">
            <a:xfrm>
              <a:off x="3246" y="209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1" name="Text Box 97"/>
            <p:cNvSpPr txBox="1">
              <a:spLocks noChangeArrowheads="1"/>
            </p:cNvSpPr>
            <p:nvPr/>
          </p:nvSpPr>
          <p:spPr bwMode="auto">
            <a:xfrm>
              <a:off x="3465" y="209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2" name="Text Box 98"/>
            <p:cNvSpPr txBox="1">
              <a:spLocks noChangeArrowheads="1"/>
            </p:cNvSpPr>
            <p:nvPr/>
          </p:nvSpPr>
          <p:spPr bwMode="auto">
            <a:xfrm>
              <a:off x="3600" y="2100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523" name="Text Box 99"/>
            <p:cNvSpPr txBox="1">
              <a:spLocks noChangeArrowheads="1"/>
            </p:cNvSpPr>
            <p:nvPr/>
          </p:nvSpPr>
          <p:spPr bwMode="auto">
            <a:xfrm>
              <a:off x="3374" y="2103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524" name="Text Box 100"/>
            <p:cNvSpPr txBox="1">
              <a:spLocks noChangeArrowheads="1"/>
            </p:cNvSpPr>
            <p:nvPr/>
          </p:nvSpPr>
          <p:spPr bwMode="auto">
            <a:xfrm>
              <a:off x="3161" y="2103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525" name="Text Box 101"/>
            <p:cNvSpPr txBox="1">
              <a:spLocks noChangeArrowheads="1"/>
            </p:cNvSpPr>
            <p:nvPr/>
          </p:nvSpPr>
          <p:spPr bwMode="auto">
            <a:xfrm>
              <a:off x="3039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6" name="Text Box 102"/>
            <p:cNvSpPr txBox="1">
              <a:spLocks noChangeArrowheads="1"/>
            </p:cNvSpPr>
            <p:nvPr/>
          </p:nvSpPr>
          <p:spPr bwMode="auto">
            <a:xfrm>
              <a:off x="3253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7" name="Text Box 103"/>
            <p:cNvSpPr txBox="1">
              <a:spLocks noChangeArrowheads="1"/>
            </p:cNvSpPr>
            <p:nvPr/>
          </p:nvSpPr>
          <p:spPr bwMode="auto">
            <a:xfrm>
              <a:off x="3468" y="1822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8" name="Text Box 104"/>
            <p:cNvSpPr txBox="1">
              <a:spLocks noChangeArrowheads="1"/>
            </p:cNvSpPr>
            <p:nvPr/>
          </p:nvSpPr>
          <p:spPr bwMode="auto">
            <a:xfrm>
              <a:off x="3029" y="1701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</p:grpSp>
      <p:sp>
        <p:nvSpPr>
          <p:cNvPr id="487530" name="Text Box 106"/>
          <p:cNvSpPr txBox="1">
            <a:spLocks noChangeArrowheads="1"/>
          </p:cNvSpPr>
          <p:nvPr/>
        </p:nvSpPr>
        <p:spPr bwMode="auto">
          <a:xfrm>
            <a:off x="1482725" y="5997575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400"/>
              <a:t>Figura</a:t>
            </a:r>
            <a:r>
              <a:rPr lang="en-US" sz="1400"/>
              <a:t> 3.8B</a:t>
            </a:r>
          </a:p>
        </p:txBody>
      </p:sp>
      <p:sp>
        <p:nvSpPr>
          <p:cNvPr id="487531" name="Text Box 107"/>
          <p:cNvSpPr txBox="1">
            <a:spLocks noChangeArrowheads="1"/>
          </p:cNvSpPr>
          <p:nvPr/>
        </p:nvSpPr>
        <p:spPr bwMode="auto">
          <a:xfrm>
            <a:off x="4687888" y="5997575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400"/>
              <a:t>Figura 3.8C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892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ttotitolo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817581" y="1598868"/>
            <a:ext cx="7175351" cy="3326589"/>
          </a:xfrm>
        </p:spPr>
        <p:txBody>
          <a:bodyPr/>
          <a:lstStyle/>
          <a:p>
            <a:pPr marL="182880" indent="0">
              <a:buNone/>
            </a:pPr>
            <a:r>
              <a:rPr lang="it-IT" sz="3200" dirty="0">
                <a:solidFill>
                  <a:srgbClr val="FF0000"/>
                </a:solidFill>
                <a:effectLst/>
              </a:rPr>
              <a:t>INSATURI</a:t>
            </a:r>
            <a:r>
              <a:rPr lang="it-IT" sz="3200" dirty="0">
                <a:effectLst/>
              </a:rPr>
              <a:t>: sono definiti così gli acidi grassi che hanno legami doppi.</a:t>
            </a:r>
            <a:br>
              <a:rPr lang="it-IT" sz="3200" dirty="0">
                <a:effectLst/>
              </a:rPr>
            </a:br>
            <a:br>
              <a:rPr lang="it-IT" sz="3200" dirty="0">
                <a:effectLst/>
              </a:rPr>
            </a:br>
            <a:r>
              <a:rPr lang="it-IT" sz="3200" dirty="0">
                <a:solidFill>
                  <a:srgbClr val="FF0000"/>
                </a:solidFill>
                <a:effectLst/>
              </a:rPr>
              <a:t>SATURI</a:t>
            </a:r>
            <a:r>
              <a:rPr lang="it-IT" sz="3200" dirty="0">
                <a:effectLst/>
              </a:rPr>
              <a:t>: grassi che hanno il massimo numero di atomi di idrogeno.</a:t>
            </a:r>
          </a:p>
        </p:txBody>
      </p:sp>
    </p:spTree>
    <p:extLst>
      <p:ext uri="{BB962C8B-B14F-4D97-AF65-F5344CB8AC3E}">
        <p14:creationId xmlns:p14="http://schemas.microsoft.com/office/powerpoint/2010/main" val="1001124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85863"/>
            <a:ext cx="76009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139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429446" y="3809872"/>
            <a:ext cx="8342215" cy="2521644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Ogni acido grasso </a:t>
            </a:r>
            <a:r>
              <a:rPr lang="it-IT" sz="1600" b="1" u="sng" dirty="0">
                <a:solidFill>
                  <a:schemeClr val="accent3">
                    <a:lumMod val="50000"/>
                  </a:schemeClr>
                </a:solidFill>
              </a:rPr>
              <a:t>polinsaturo</a:t>
            </a:r>
            <a:r>
              <a:rPr lang="it-IT" sz="1600" dirty="0"/>
              <a:t> può esistere sotto forma di due isomeri, cioè due molecole che hanno la stessa formula. La differenza tra la forma cis e trans è solo nella forma spaziale della molecola.</a:t>
            </a:r>
          </a:p>
          <a:p>
            <a:endParaRPr lang="it-IT" sz="1600" dirty="0"/>
          </a:p>
          <a:p>
            <a:r>
              <a:rPr lang="it-IT" sz="1600" dirty="0"/>
              <a:t>In natura gli isomeri trans sono presenti nella misura del 5-8% rispetto al quantitativo totale di grassi.</a:t>
            </a:r>
          </a:p>
          <a:p>
            <a:endParaRPr lang="it-IT" sz="1600" dirty="0"/>
          </a:p>
          <a:p>
            <a:r>
              <a:rPr lang="it-IT" sz="1600" dirty="0"/>
              <a:t>L’idrogenazione dei grassi polinsaturi aumenta notevolmente la quantità degli isomeri trans, nocivi per la salute ……….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cis_tra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0" y="329776"/>
            <a:ext cx="5180762" cy="32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56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172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6752" y="1665717"/>
            <a:ext cx="7281792" cy="379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827314" y="511629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FOSFOLIPIDI</a:t>
            </a:r>
          </a:p>
        </p:txBody>
      </p:sp>
    </p:spTree>
    <p:extLst>
      <p:ext uri="{BB962C8B-B14F-4D97-AF65-F5344CB8AC3E}">
        <p14:creationId xmlns:p14="http://schemas.microsoft.com/office/powerpoint/2010/main" val="405398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5813"/>
            <a:ext cx="74009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999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305800" cy="1384995"/>
          </a:xfrm>
          <a:prstGeom prst="rect">
            <a:avLst/>
          </a:prstGeom>
          <a:solidFill>
            <a:schemeClr val="accent1"/>
          </a:solidFill>
          <a:ln w="76200">
            <a:solidFill>
              <a:srgbClr val="FF127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it-IT" sz="2800" b="0" dirty="0">
                <a:latin typeface="Comic Sans MS" charset="0"/>
                <a:cs typeface="+mn-cs"/>
              </a:rPr>
              <a:t>Conseguenze della lunghezza della catena e della presenza di doppi legami sulla fluidità della membrana?</a:t>
            </a:r>
          </a:p>
        </p:txBody>
      </p:sp>
    </p:spTree>
    <p:extLst>
      <p:ext uri="{BB962C8B-B14F-4D97-AF65-F5344CB8AC3E}">
        <p14:creationId xmlns:p14="http://schemas.microsoft.com/office/powerpoint/2010/main" val="458592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"/>
          <p:cNvGrpSpPr>
            <a:grpSpLocks/>
          </p:cNvGrpSpPr>
          <p:nvPr/>
        </p:nvGrpSpPr>
        <p:grpSpPr bwMode="auto">
          <a:xfrm>
            <a:off x="228600" y="1206500"/>
            <a:ext cx="8839200" cy="4595813"/>
            <a:chOff x="144" y="760"/>
            <a:chExt cx="5568" cy="2895"/>
          </a:xfrm>
        </p:grpSpPr>
        <p:grpSp>
          <p:nvGrpSpPr>
            <p:cNvPr id="33795" name="Group 4"/>
            <p:cNvGrpSpPr>
              <a:grpSpLocks/>
            </p:cNvGrpSpPr>
            <p:nvPr/>
          </p:nvGrpSpPr>
          <p:grpSpPr bwMode="auto">
            <a:xfrm>
              <a:off x="144" y="760"/>
              <a:ext cx="5568" cy="2895"/>
              <a:chOff x="96" y="624"/>
              <a:chExt cx="5568" cy="2895"/>
            </a:xfrm>
          </p:grpSpPr>
          <p:sp>
            <p:nvSpPr>
              <p:cNvPr id="694274" name="Text Box 2"/>
              <p:cNvSpPr txBox="1">
                <a:spLocks noChangeArrowheads="1"/>
              </p:cNvSpPr>
              <p:nvPr/>
            </p:nvSpPr>
            <p:spPr bwMode="auto">
              <a:xfrm>
                <a:off x="96" y="2606"/>
                <a:ext cx="5568" cy="913"/>
              </a:xfrm>
              <a:prstGeom prst="rect">
                <a:avLst/>
              </a:prstGeom>
              <a:solidFill>
                <a:srgbClr val="D2FF7C"/>
              </a:solidFill>
              <a:ln w="76200">
                <a:solidFill>
                  <a:srgbClr val="FCFF0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it-IT" sz="2800" b="0">
                    <a:latin typeface="Comic Sans MS" charset="0"/>
                    <a:cs typeface="+mn-cs"/>
                  </a:rPr>
                  <a:t>La fluidità della membrana aumenta progressivamente con le catene brevi sature e le catene insature (&lt; Densità ossia &gt; Fluidità) !</a:t>
                </a:r>
              </a:p>
            </p:txBody>
          </p:sp>
          <p:pic>
            <p:nvPicPr>
              <p:cNvPr id="6942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624"/>
                <a:ext cx="4512" cy="1776"/>
              </a:xfrm>
              <a:prstGeom prst="rect">
                <a:avLst/>
              </a:prstGeom>
              <a:noFill/>
              <a:ln w="76200">
                <a:solidFill>
                  <a:srgbClr val="FF060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94278" name="Text Box 6"/>
            <p:cNvSpPr txBox="1">
              <a:spLocks noChangeArrowheads="1"/>
            </p:cNvSpPr>
            <p:nvPr/>
          </p:nvSpPr>
          <p:spPr bwMode="auto">
            <a:xfrm>
              <a:off x="960" y="1488"/>
              <a:ext cx="720" cy="260"/>
            </a:xfrm>
            <a:prstGeom prst="rect">
              <a:avLst/>
            </a:prstGeom>
            <a:solidFill>
              <a:srgbClr val="D2FF7C"/>
            </a:solidFill>
            <a:ln w="76200">
              <a:solidFill>
                <a:srgbClr val="FCFF0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600" b="0">
                  <a:latin typeface="Comic Sans MS" charset="0"/>
                  <a:cs typeface="+mn-cs"/>
                </a:rPr>
                <a:t>DENSO</a:t>
              </a:r>
            </a:p>
          </p:txBody>
        </p:sp>
        <p:sp>
          <p:nvSpPr>
            <p:cNvPr id="694280" name="Text Box 8"/>
            <p:cNvSpPr txBox="1">
              <a:spLocks noChangeArrowheads="1"/>
            </p:cNvSpPr>
            <p:nvPr/>
          </p:nvSpPr>
          <p:spPr bwMode="auto">
            <a:xfrm>
              <a:off x="2448" y="1488"/>
              <a:ext cx="1152" cy="260"/>
            </a:xfrm>
            <a:prstGeom prst="rect">
              <a:avLst/>
            </a:prstGeom>
            <a:solidFill>
              <a:srgbClr val="D2FF7C"/>
            </a:solidFill>
            <a:ln w="76200">
              <a:solidFill>
                <a:srgbClr val="FCFF0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600" b="0">
                  <a:latin typeface="Comic Sans MS" charset="0"/>
                  <a:cs typeface="+mn-cs"/>
                </a:rPr>
                <a:t>-- DENSO</a:t>
              </a:r>
            </a:p>
          </p:txBody>
        </p:sp>
        <p:sp>
          <p:nvSpPr>
            <p:cNvPr id="694281" name="Text Box 9"/>
            <p:cNvSpPr txBox="1">
              <a:spLocks noChangeArrowheads="1"/>
            </p:cNvSpPr>
            <p:nvPr/>
          </p:nvSpPr>
          <p:spPr bwMode="auto">
            <a:xfrm>
              <a:off x="4080" y="1488"/>
              <a:ext cx="1008" cy="260"/>
            </a:xfrm>
            <a:prstGeom prst="rect">
              <a:avLst/>
            </a:prstGeom>
            <a:solidFill>
              <a:srgbClr val="D2FF7C"/>
            </a:solidFill>
            <a:ln w="76200">
              <a:solidFill>
                <a:srgbClr val="FCFF0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600" b="0">
                  <a:latin typeface="Comic Sans MS" charset="0"/>
                  <a:cs typeface="+mn-cs"/>
                </a:rPr>
                <a:t>---DENSO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863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4"/>
          <p:cNvGrpSpPr>
            <a:grpSpLocks/>
          </p:cNvGrpSpPr>
          <p:nvPr/>
        </p:nvGrpSpPr>
        <p:grpSpPr bwMode="auto">
          <a:xfrm>
            <a:off x="1524000" y="228600"/>
            <a:ext cx="6172200" cy="6038850"/>
            <a:chOff x="960" y="144"/>
            <a:chExt cx="3888" cy="3804"/>
          </a:xfrm>
        </p:grpSpPr>
        <p:sp>
          <p:nvSpPr>
            <p:cNvPr id="839682" name="Rectangle 2"/>
            <p:cNvSpPr>
              <a:spLocks noChangeArrowheads="1"/>
            </p:cNvSpPr>
            <p:nvPr/>
          </p:nvSpPr>
          <p:spPr bwMode="auto">
            <a:xfrm>
              <a:off x="960" y="144"/>
              <a:ext cx="3888" cy="375"/>
            </a:xfrm>
            <a:prstGeom prst="rect">
              <a:avLst/>
            </a:prstGeom>
            <a:solidFill>
              <a:srgbClr val="FFFC7E"/>
            </a:solidFill>
            <a:ln w="76200">
              <a:solidFill>
                <a:srgbClr val="16E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457200" indent="-457200">
                <a:buFont typeface="Times" charset="0"/>
                <a:buNone/>
                <a:defRPr/>
              </a:pPr>
              <a:r>
                <a:rPr lang="it-IT" sz="2800" u="sng">
                  <a:latin typeface="Comic Sans MS" charset="0"/>
                  <a:cs typeface="+mn-cs"/>
                </a:rPr>
                <a:t>	Mobilità delle Proteine</a:t>
              </a:r>
            </a:p>
          </p:txBody>
        </p:sp>
        <p:pic>
          <p:nvPicPr>
            <p:cNvPr id="8396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816"/>
              <a:ext cx="2748" cy="3132"/>
            </a:xfrm>
            <a:prstGeom prst="rect">
              <a:avLst/>
            </a:prstGeom>
            <a:noFill/>
            <a:ln w="76200">
              <a:solidFill>
                <a:srgbClr val="16E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720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59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366838"/>
            <a:ext cx="75247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992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ACIDI NUCLEICI</a:t>
            </a:r>
          </a:p>
        </p:txBody>
      </p:sp>
    </p:spTree>
    <p:extLst>
      <p:ext uri="{BB962C8B-B14F-4D97-AF65-F5344CB8AC3E}">
        <p14:creationId xmlns:p14="http://schemas.microsoft.com/office/powerpoint/2010/main" val="397084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4800" dirty="0"/>
              <a:t>STRUTTURA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6914" y="-115694"/>
            <a:ext cx="8229600" cy="504031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100" dirty="0"/>
              <a:t>2 tipi:  DNA e RNA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it-IT" sz="41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it-IT" sz="4100" dirty="0"/>
              <a:t>Polimeri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41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100" dirty="0"/>
              <a:t>Monomeri sono chiamati NUCLEOTIDI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41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 </a:t>
            </a: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C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Un nucleotide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 descr="albero 0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47" y="512272"/>
            <a:ext cx="4576142" cy="36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 cstate="print"/>
          <a:stretch/>
        </p:blipFill>
        <p:spPr>
          <a:xfrm>
            <a:off x="1421005" y="409602"/>
            <a:ext cx="5698885" cy="4588526"/>
          </a:xfrm>
        </p:spPr>
      </p:pic>
    </p:spTree>
    <p:extLst>
      <p:ext uri="{BB962C8B-B14F-4D97-AF65-F5344CB8AC3E}">
        <p14:creationId xmlns:p14="http://schemas.microsoft.com/office/powerpoint/2010/main" val="6984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0"/>
            <a:ext cx="3904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3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685800"/>
            <a:ext cx="8534400" cy="1223963"/>
          </a:xfrm>
          <a:prstGeom prst="rect">
            <a:avLst/>
          </a:prstGeom>
        </p:spPr>
        <p:txBody>
          <a:bodyPr/>
          <a:lstStyle/>
          <a:p>
            <a:r>
              <a:rPr lang="it-IT" sz="2600"/>
              <a:t>Il DNA ha quattro tipi di basi azotate:</a:t>
            </a:r>
          </a:p>
          <a:p>
            <a:r>
              <a:rPr lang="it-IT" sz="2600"/>
              <a:t>adenina (A), timina (T), citosina (C) e guanina (G)</a:t>
            </a:r>
          </a:p>
        </p:txBody>
      </p:sp>
      <p:grpSp>
        <p:nvGrpSpPr>
          <p:cNvPr id="628809" name="Group 73"/>
          <p:cNvGrpSpPr>
            <a:grpSpLocks/>
          </p:cNvGrpSpPr>
          <p:nvPr/>
        </p:nvGrpSpPr>
        <p:grpSpPr bwMode="auto">
          <a:xfrm>
            <a:off x="98425" y="2373313"/>
            <a:ext cx="8947150" cy="2870200"/>
            <a:chOff x="62" y="1495"/>
            <a:chExt cx="5636" cy="1808"/>
          </a:xfrm>
        </p:grpSpPr>
        <p:grpSp>
          <p:nvGrpSpPr>
            <p:cNvPr id="628741" name="Group 5"/>
            <p:cNvGrpSpPr>
              <a:grpSpLocks/>
            </p:cNvGrpSpPr>
            <p:nvPr/>
          </p:nvGrpSpPr>
          <p:grpSpPr bwMode="auto">
            <a:xfrm>
              <a:off x="62" y="1495"/>
              <a:ext cx="5636" cy="1107"/>
              <a:chOff x="38" y="1215"/>
              <a:chExt cx="5636" cy="1107"/>
            </a:xfrm>
          </p:grpSpPr>
          <p:pic>
            <p:nvPicPr>
              <p:cNvPr id="628742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215"/>
                <a:ext cx="5519" cy="1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8743" name="Rectangle 7"/>
              <p:cNvSpPr>
                <a:spLocks noChangeArrowheads="1"/>
              </p:cNvSpPr>
              <p:nvPr/>
            </p:nvSpPr>
            <p:spPr bwMode="auto">
              <a:xfrm>
                <a:off x="318" y="163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4" name="Rectangle 8"/>
              <p:cNvSpPr>
                <a:spLocks noChangeArrowheads="1"/>
              </p:cNvSpPr>
              <p:nvPr/>
            </p:nvSpPr>
            <p:spPr bwMode="auto">
              <a:xfrm>
                <a:off x="510" y="15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5" name="Rectangle 9"/>
              <p:cNvSpPr>
                <a:spLocks noChangeArrowheads="1"/>
              </p:cNvSpPr>
              <p:nvPr/>
            </p:nvSpPr>
            <p:spPr bwMode="auto">
              <a:xfrm>
                <a:off x="326" y="18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6" name="Rectangle 10"/>
              <p:cNvSpPr>
                <a:spLocks noChangeArrowheads="1"/>
              </p:cNvSpPr>
              <p:nvPr/>
            </p:nvSpPr>
            <p:spPr bwMode="auto">
              <a:xfrm>
                <a:off x="1782" y="163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7" name="Rectangle 11"/>
              <p:cNvSpPr>
                <a:spLocks noChangeArrowheads="1"/>
              </p:cNvSpPr>
              <p:nvPr/>
            </p:nvSpPr>
            <p:spPr bwMode="auto">
              <a:xfrm>
                <a:off x="1974" y="15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8" name="Rectangle 12"/>
              <p:cNvSpPr>
                <a:spLocks noChangeArrowheads="1"/>
              </p:cNvSpPr>
              <p:nvPr/>
            </p:nvSpPr>
            <p:spPr bwMode="auto">
              <a:xfrm>
                <a:off x="1790" y="18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9" name="Rectangle 13"/>
              <p:cNvSpPr>
                <a:spLocks noChangeArrowheads="1"/>
              </p:cNvSpPr>
              <p:nvPr/>
            </p:nvSpPr>
            <p:spPr bwMode="auto">
              <a:xfrm>
                <a:off x="502" y="130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</a:p>
            </p:txBody>
          </p:sp>
          <p:sp>
            <p:nvSpPr>
              <p:cNvPr id="628750" name="Rectangle 14"/>
              <p:cNvSpPr>
                <a:spLocks noChangeArrowheads="1"/>
              </p:cNvSpPr>
              <p:nvPr/>
            </p:nvSpPr>
            <p:spPr bwMode="auto">
              <a:xfrm>
                <a:off x="702" y="16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</a:p>
            </p:txBody>
          </p:sp>
          <p:sp>
            <p:nvSpPr>
              <p:cNvPr id="628751" name="Rectangle 15"/>
              <p:cNvSpPr>
                <a:spLocks noChangeArrowheads="1"/>
              </p:cNvSpPr>
              <p:nvPr/>
            </p:nvSpPr>
            <p:spPr bwMode="auto">
              <a:xfrm>
                <a:off x="686" y="18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52" name="Rectangle 16"/>
              <p:cNvSpPr>
                <a:spLocks noChangeArrowheads="1"/>
              </p:cNvSpPr>
              <p:nvPr/>
            </p:nvSpPr>
            <p:spPr bwMode="auto">
              <a:xfrm>
                <a:off x="886" y="15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</a:p>
            </p:txBody>
          </p:sp>
          <p:sp>
            <p:nvSpPr>
              <p:cNvPr id="628753" name="Rectangle 17"/>
              <p:cNvSpPr>
                <a:spLocks noChangeArrowheads="1"/>
              </p:cNvSpPr>
              <p:nvPr/>
            </p:nvSpPr>
            <p:spPr bwMode="auto">
              <a:xfrm>
                <a:off x="494" y="21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</a:p>
            </p:txBody>
          </p:sp>
          <p:sp>
            <p:nvSpPr>
              <p:cNvPr id="628754" name="Rectangle 18"/>
              <p:cNvSpPr>
                <a:spLocks noChangeArrowheads="1"/>
              </p:cNvSpPr>
              <p:nvPr/>
            </p:nvSpPr>
            <p:spPr bwMode="auto">
              <a:xfrm>
                <a:off x="894" y="19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</a:p>
            </p:txBody>
          </p:sp>
          <p:sp>
            <p:nvSpPr>
              <p:cNvPr id="628755" name="Rectangle 19"/>
              <p:cNvSpPr>
                <a:spLocks noChangeArrowheads="1"/>
              </p:cNvSpPr>
              <p:nvPr/>
            </p:nvSpPr>
            <p:spPr bwMode="auto">
              <a:xfrm>
                <a:off x="502" y="19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</a:p>
            </p:txBody>
          </p:sp>
          <p:sp>
            <p:nvSpPr>
              <p:cNvPr id="628756" name="Rectangle 20"/>
              <p:cNvSpPr>
                <a:spLocks noChangeArrowheads="1"/>
              </p:cNvSpPr>
              <p:nvPr/>
            </p:nvSpPr>
            <p:spPr bwMode="auto">
              <a:xfrm>
                <a:off x="117" y="196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</a:p>
            </p:txBody>
          </p:sp>
          <p:sp>
            <p:nvSpPr>
              <p:cNvPr id="628757" name="Rectangle 21"/>
              <p:cNvSpPr>
                <a:spLocks noChangeArrowheads="1"/>
              </p:cNvSpPr>
              <p:nvPr/>
            </p:nvSpPr>
            <p:spPr bwMode="auto">
              <a:xfrm>
                <a:off x="38" y="1557"/>
                <a:ext cx="2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r>
                  <a:rPr lang="en-US" sz="1200" baseline="-25000"/>
                  <a:t>3</a:t>
                </a:r>
                <a:r>
                  <a:rPr lang="en-US" sz="1200"/>
                  <a:t>C</a:t>
                </a:r>
              </a:p>
            </p:txBody>
          </p:sp>
          <p:sp>
            <p:nvSpPr>
              <p:cNvPr id="628758" name="Rectangle 22"/>
              <p:cNvSpPr>
                <a:spLocks noChangeArrowheads="1"/>
              </p:cNvSpPr>
              <p:nvPr/>
            </p:nvSpPr>
            <p:spPr bwMode="auto">
              <a:xfrm>
                <a:off x="1766" y="12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59" name="Rectangle 23"/>
              <p:cNvSpPr>
                <a:spLocks noChangeArrowheads="1"/>
              </p:cNvSpPr>
              <p:nvPr/>
            </p:nvSpPr>
            <p:spPr bwMode="auto">
              <a:xfrm>
                <a:off x="2166" y="12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0" name="Rectangle 24"/>
              <p:cNvSpPr>
                <a:spLocks noChangeArrowheads="1"/>
              </p:cNvSpPr>
              <p:nvPr/>
            </p:nvSpPr>
            <p:spPr bwMode="auto">
              <a:xfrm>
                <a:off x="1590" y="15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1" name="Rectangle 25"/>
              <p:cNvSpPr>
                <a:spLocks noChangeArrowheads="1"/>
              </p:cNvSpPr>
              <p:nvPr/>
            </p:nvSpPr>
            <p:spPr bwMode="auto">
              <a:xfrm>
                <a:off x="1590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2" name="Rectangle 26"/>
              <p:cNvSpPr>
                <a:spLocks noChangeArrowheads="1"/>
              </p:cNvSpPr>
              <p:nvPr/>
            </p:nvSpPr>
            <p:spPr bwMode="auto">
              <a:xfrm>
                <a:off x="1966" y="13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63" name="Rectangle 27"/>
              <p:cNvSpPr>
                <a:spLocks noChangeArrowheads="1"/>
              </p:cNvSpPr>
              <p:nvPr/>
            </p:nvSpPr>
            <p:spPr bwMode="auto">
              <a:xfrm>
                <a:off x="2158" y="162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64" name="Rectangle 28"/>
              <p:cNvSpPr>
                <a:spLocks noChangeArrowheads="1"/>
              </p:cNvSpPr>
              <p:nvPr/>
            </p:nvSpPr>
            <p:spPr bwMode="auto">
              <a:xfrm>
                <a:off x="1974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65" name="Rectangle 29"/>
              <p:cNvSpPr>
                <a:spLocks noChangeArrowheads="1"/>
              </p:cNvSpPr>
              <p:nvPr/>
            </p:nvSpPr>
            <p:spPr bwMode="auto">
              <a:xfrm>
                <a:off x="1966" y="21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6" name="Rectangle 30"/>
              <p:cNvSpPr>
                <a:spLocks noChangeArrowheads="1"/>
              </p:cNvSpPr>
              <p:nvPr/>
            </p:nvSpPr>
            <p:spPr bwMode="auto">
              <a:xfrm>
                <a:off x="2350" y="192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  <a:endParaRPr lang="en-US" sz="1600"/>
              </a:p>
            </p:txBody>
          </p:sp>
          <p:sp>
            <p:nvSpPr>
              <p:cNvPr id="628767" name="Rectangle 31"/>
              <p:cNvSpPr>
                <a:spLocks noChangeArrowheads="1"/>
              </p:cNvSpPr>
              <p:nvPr/>
            </p:nvSpPr>
            <p:spPr bwMode="auto">
              <a:xfrm>
                <a:off x="2150" y="184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68" name="Rectangle 32"/>
              <p:cNvSpPr>
                <a:spLocks noChangeArrowheads="1"/>
              </p:cNvSpPr>
              <p:nvPr/>
            </p:nvSpPr>
            <p:spPr bwMode="auto">
              <a:xfrm>
                <a:off x="3182" y="12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9" name="Rectangle 33"/>
              <p:cNvSpPr>
                <a:spLocks noChangeArrowheads="1"/>
              </p:cNvSpPr>
              <p:nvPr/>
            </p:nvSpPr>
            <p:spPr bwMode="auto">
              <a:xfrm>
                <a:off x="3582" y="12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70" name="Rectangle 34"/>
              <p:cNvSpPr>
                <a:spLocks noChangeArrowheads="1"/>
              </p:cNvSpPr>
              <p:nvPr/>
            </p:nvSpPr>
            <p:spPr bwMode="auto">
              <a:xfrm>
                <a:off x="3390" y="13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1" name="Rectangle 35"/>
              <p:cNvSpPr>
                <a:spLocks noChangeArrowheads="1"/>
              </p:cNvSpPr>
              <p:nvPr/>
            </p:nvSpPr>
            <p:spPr bwMode="auto">
              <a:xfrm>
                <a:off x="2678" y="17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72" name="Rectangle 36"/>
              <p:cNvSpPr>
                <a:spLocks noChangeArrowheads="1"/>
              </p:cNvSpPr>
              <p:nvPr/>
            </p:nvSpPr>
            <p:spPr bwMode="auto">
              <a:xfrm>
                <a:off x="2878" y="178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73" name="Rectangle 37"/>
              <p:cNvSpPr>
                <a:spLocks noChangeArrowheads="1"/>
              </p:cNvSpPr>
              <p:nvPr/>
            </p:nvSpPr>
            <p:spPr bwMode="auto">
              <a:xfrm>
                <a:off x="3014" y="162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4" name="Rectangle 38"/>
              <p:cNvSpPr>
                <a:spLocks noChangeArrowheads="1"/>
              </p:cNvSpPr>
              <p:nvPr/>
            </p:nvSpPr>
            <p:spPr bwMode="auto">
              <a:xfrm>
                <a:off x="3014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5" name="Rectangle 39"/>
              <p:cNvSpPr>
                <a:spLocks noChangeArrowheads="1"/>
              </p:cNvSpPr>
              <p:nvPr/>
            </p:nvSpPr>
            <p:spPr bwMode="auto">
              <a:xfrm>
                <a:off x="3382" y="19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6" name="Rectangle 40"/>
              <p:cNvSpPr>
                <a:spLocks noChangeArrowheads="1"/>
              </p:cNvSpPr>
              <p:nvPr/>
            </p:nvSpPr>
            <p:spPr bwMode="auto">
              <a:xfrm>
                <a:off x="3566" y="16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7" name="Rectangle 41"/>
              <p:cNvSpPr>
                <a:spLocks noChangeArrowheads="1"/>
              </p:cNvSpPr>
              <p:nvPr/>
            </p:nvSpPr>
            <p:spPr bwMode="auto">
              <a:xfrm>
                <a:off x="3566" y="18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78" name="Rectangle 42"/>
              <p:cNvSpPr>
                <a:spLocks noChangeArrowheads="1"/>
              </p:cNvSpPr>
              <p:nvPr/>
            </p:nvSpPr>
            <p:spPr bwMode="auto">
              <a:xfrm>
                <a:off x="3382" y="15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79" name="Rectangle 43"/>
              <p:cNvSpPr>
                <a:spLocks noChangeArrowheads="1"/>
              </p:cNvSpPr>
              <p:nvPr/>
            </p:nvSpPr>
            <p:spPr bwMode="auto">
              <a:xfrm>
                <a:off x="3198" y="16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0" name="Rectangle 44"/>
              <p:cNvSpPr>
                <a:spLocks noChangeArrowheads="1"/>
              </p:cNvSpPr>
              <p:nvPr/>
            </p:nvSpPr>
            <p:spPr bwMode="auto">
              <a:xfrm>
                <a:off x="3206" y="187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1" name="Rectangle 45"/>
              <p:cNvSpPr>
                <a:spLocks noChangeArrowheads="1"/>
              </p:cNvSpPr>
              <p:nvPr/>
            </p:nvSpPr>
            <p:spPr bwMode="auto">
              <a:xfrm>
                <a:off x="3014" y="21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82" name="Rectangle 46"/>
              <p:cNvSpPr>
                <a:spLocks noChangeArrowheads="1"/>
              </p:cNvSpPr>
              <p:nvPr/>
            </p:nvSpPr>
            <p:spPr bwMode="auto">
              <a:xfrm>
                <a:off x="3758" y="19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83" name="Rectangle 47"/>
              <p:cNvSpPr>
                <a:spLocks noChangeArrowheads="1"/>
              </p:cNvSpPr>
              <p:nvPr/>
            </p:nvSpPr>
            <p:spPr bwMode="auto">
              <a:xfrm>
                <a:off x="4550" y="162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84" name="Rectangle 48"/>
              <p:cNvSpPr>
                <a:spLocks noChangeArrowheads="1"/>
              </p:cNvSpPr>
              <p:nvPr/>
            </p:nvSpPr>
            <p:spPr bwMode="auto">
              <a:xfrm>
                <a:off x="4550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85" name="Rectangle 49"/>
              <p:cNvSpPr>
                <a:spLocks noChangeArrowheads="1"/>
              </p:cNvSpPr>
              <p:nvPr/>
            </p:nvSpPr>
            <p:spPr bwMode="auto">
              <a:xfrm>
                <a:off x="4550" y="21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86" name="Rectangle 50"/>
              <p:cNvSpPr>
                <a:spLocks noChangeArrowheads="1"/>
              </p:cNvSpPr>
              <p:nvPr/>
            </p:nvSpPr>
            <p:spPr bwMode="auto">
              <a:xfrm>
                <a:off x="4742" y="167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7" name="Rectangle 51"/>
              <p:cNvSpPr>
                <a:spLocks noChangeArrowheads="1"/>
              </p:cNvSpPr>
              <p:nvPr/>
            </p:nvSpPr>
            <p:spPr bwMode="auto">
              <a:xfrm>
                <a:off x="4750" y="188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8" name="Rectangle 52"/>
              <p:cNvSpPr>
                <a:spLocks noChangeArrowheads="1"/>
              </p:cNvSpPr>
              <p:nvPr/>
            </p:nvSpPr>
            <p:spPr bwMode="auto">
              <a:xfrm>
                <a:off x="4926" y="196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89" name="Rectangle 53"/>
              <p:cNvSpPr>
                <a:spLocks noChangeArrowheads="1"/>
              </p:cNvSpPr>
              <p:nvPr/>
            </p:nvSpPr>
            <p:spPr bwMode="auto">
              <a:xfrm>
                <a:off x="4934" y="15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90" name="Rectangle 54"/>
              <p:cNvSpPr>
                <a:spLocks noChangeArrowheads="1"/>
              </p:cNvSpPr>
              <p:nvPr/>
            </p:nvSpPr>
            <p:spPr bwMode="auto">
              <a:xfrm>
                <a:off x="5294" y="158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91" name="Rectangle 55"/>
              <p:cNvSpPr>
                <a:spLocks noChangeArrowheads="1"/>
              </p:cNvSpPr>
              <p:nvPr/>
            </p:nvSpPr>
            <p:spPr bwMode="auto">
              <a:xfrm>
                <a:off x="5102" y="16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92" name="Rectangle 56"/>
              <p:cNvSpPr>
                <a:spLocks noChangeArrowheads="1"/>
              </p:cNvSpPr>
              <p:nvPr/>
            </p:nvSpPr>
            <p:spPr bwMode="auto">
              <a:xfrm>
                <a:off x="5110" y="18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93" name="Rectangle 57"/>
              <p:cNvSpPr>
                <a:spLocks noChangeArrowheads="1"/>
              </p:cNvSpPr>
              <p:nvPr/>
            </p:nvSpPr>
            <p:spPr bwMode="auto">
              <a:xfrm>
                <a:off x="5294" y="19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94" name="Rectangle 58"/>
              <p:cNvSpPr>
                <a:spLocks noChangeArrowheads="1"/>
              </p:cNvSpPr>
              <p:nvPr/>
            </p:nvSpPr>
            <p:spPr bwMode="auto">
              <a:xfrm>
                <a:off x="4230" y="17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95" name="Rectangle 59"/>
              <p:cNvSpPr>
                <a:spLocks noChangeArrowheads="1"/>
              </p:cNvSpPr>
              <p:nvPr/>
            </p:nvSpPr>
            <p:spPr bwMode="auto">
              <a:xfrm>
                <a:off x="4430" y="17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96" name="Rectangle 60"/>
              <p:cNvSpPr>
                <a:spLocks noChangeArrowheads="1"/>
              </p:cNvSpPr>
              <p:nvPr/>
            </p:nvSpPr>
            <p:spPr bwMode="auto">
              <a:xfrm>
                <a:off x="4926" y="13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</a:p>
            </p:txBody>
          </p:sp>
          <p:sp>
            <p:nvSpPr>
              <p:cNvPr id="628797" name="Rectangle 61"/>
              <p:cNvSpPr>
                <a:spLocks noChangeArrowheads="1"/>
              </p:cNvSpPr>
              <p:nvPr/>
            </p:nvSpPr>
            <p:spPr bwMode="auto">
              <a:xfrm>
                <a:off x="5486" y="189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98" name="Rectangle 62"/>
              <p:cNvSpPr>
                <a:spLocks noChangeArrowheads="1"/>
              </p:cNvSpPr>
              <p:nvPr/>
            </p:nvSpPr>
            <p:spPr bwMode="auto">
              <a:xfrm>
                <a:off x="5294" y="21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</p:grpSp>
        <p:sp>
          <p:nvSpPr>
            <p:cNvPr id="628799" name="Rectangle 63"/>
            <p:cNvSpPr>
              <a:spLocks noChangeArrowheads="1"/>
            </p:cNvSpPr>
            <p:nvPr/>
          </p:nvSpPr>
          <p:spPr bwMode="auto">
            <a:xfrm>
              <a:off x="390" y="2669"/>
              <a:ext cx="5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Timina (T)</a:t>
              </a:r>
            </a:p>
          </p:txBody>
        </p:sp>
        <p:sp>
          <p:nvSpPr>
            <p:cNvPr id="628800" name="Rectangle 64"/>
            <p:cNvSpPr>
              <a:spLocks noChangeArrowheads="1"/>
            </p:cNvSpPr>
            <p:nvPr/>
          </p:nvSpPr>
          <p:spPr bwMode="auto">
            <a:xfrm>
              <a:off x="1806" y="2669"/>
              <a:ext cx="6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Citosina (C)</a:t>
              </a:r>
            </a:p>
          </p:txBody>
        </p:sp>
        <p:sp>
          <p:nvSpPr>
            <p:cNvPr id="628801" name="Rectangle 65"/>
            <p:cNvSpPr>
              <a:spLocks noChangeArrowheads="1"/>
            </p:cNvSpPr>
            <p:nvPr/>
          </p:nvSpPr>
          <p:spPr bwMode="auto">
            <a:xfrm>
              <a:off x="3126" y="2665"/>
              <a:ext cx="6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Adenina (A)</a:t>
              </a:r>
            </a:p>
          </p:txBody>
        </p:sp>
        <p:sp>
          <p:nvSpPr>
            <p:cNvPr id="628802" name="Rectangle 66"/>
            <p:cNvSpPr>
              <a:spLocks noChangeArrowheads="1"/>
            </p:cNvSpPr>
            <p:nvPr/>
          </p:nvSpPr>
          <p:spPr bwMode="auto">
            <a:xfrm>
              <a:off x="4630" y="2667"/>
              <a:ext cx="6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Guanina  (G)</a:t>
              </a:r>
            </a:p>
          </p:txBody>
        </p:sp>
        <p:sp>
          <p:nvSpPr>
            <p:cNvPr id="628803" name="AutoShape 67"/>
            <p:cNvSpPr>
              <a:spLocks/>
            </p:cNvSpPr>
            <p:nvPr/>
          </p:nvSpPr>
          <p:spPr bwMode="auto">
            <a:xfrm rot="16200000">
              <a:off x="1248" y="1816"/>
              <a:ext cx="200" cy="2456"/>
            </a:xfrm>
            <a:prstGeom prst="leftBrace">
              <a:avLst>
                <a:gd name="adj1" fmla="val 10233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8804" name="AutoShape 68"/>
            <p:cNvSpPr>
              <a:spLocks/>
            </p:cNvSpPr>
            <p:nvPr/>
          </p:nvSpPr>
          <p:spPr bwMode="auto">
            <a:xfrm rot="16200000">
              <a:off x="4112" y="1600"/>
              <a:ext cx="200" cy="2856"/>
            </a:xfrm>
            <a:prstGeom prst="leftBrace">
              <a:avLst>
                <a:gd name="adj1" fmla="val 119000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8805" name="Rectangle 69"/>
            <p:cNvSpPr>
              <a:spLocks noChangeArrowheads="1"/>
            </p:cNvSpPr>
            <p:nvPr/>
          </p:nvSpPr>
          <p:spPr bwMode="auto">
            <a:xfrm>
              <a:off x="3978" y="3103"/>
              <a:ext cx="4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/>
                <a:t>Purine</a:t>
              </a:r>
            </a:p>
          </p:txBody>
        </p:sp>
        <p:sp>
          <p:nvSpPr>
            <p:cNvPr id="628806" name="Rectangle 70"/>
            <p:cNvSpPr>
              <a:spLocks noChangeArrowheads="1"/>
            </p:cNvSpPr>
            <p:nvPr/>
          </p:nvSpPr>
          <p:spPr bwMode="auto">
            <a:xfrm>
              <a:off x="1034" y="3111"/>
              <a:ext cx="6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/>
                <a:t>Pirimidine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821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05210" y="462697"/>
            <a:ext cx="8486813" cy="6034744"/>
          </a:xfrm>
        </p:spPr>
        <p:txBody>
          <a:bodyPr/>
          <a:lstStyle/>
          <a:p>
            <a:pPr marL="0" indent="0" algn="l">
              <a:buNone/>
            </a:pPr>
            <a:r>
              <a:rPr lang="it-IT" sz="3200" dirty="0">
                <a:solidFill>
                  <a:schemeClr val="accent4">
                    <a:lumMod val="50000"/>
                  </a:schemeClr>
                </a:solidFill>
                <a:effectLst/>
              </a:rPr>
              <a:t>Polimeri di nucleotidi </a:t>
            </a:r>
            <a:br>
              <a:rPr lang="it-IT" sz="3200" dirty="0">
                <a:solidFill>
                  <a:schemeClr val="accent6"/>
                </a:solidFill>
                <a:effectLst/>
              </a:rPr>
            </a:br>
            <a:br>
              <a:rPr lang="it-IT" sz="2800" dirty="0">
                <a:solidFill>
                  <a:srgbClr val="0000FF"/>
                </a:solidFill>
                <a:effectLst/>
              </a:rPr>
            </a:br>
            <a:br>
              <a:rPr lang="it-IT" sz="2800" dirty="0">
                <a:solidFill>
                  <a:srgbClr val="0000FF"/>
                </a:solidFill>
                <a:effectLst/>
              </a:rPr>
            </a:br>
            <a:r>
              <a:rPr lang="it-IT" dirty="0">
                <a:solidFill>
                  <a:schemeClr val="accent6"/>
                </a:solidFill>
                <a:effectLst/>
              </a:rPr>
              <a:t>DNA</a:t>
            </a:r>
            <a:r>
              <a:rPr lang="it-IT" sz="2400" dirty="0">
                <a:solidFill>
                  <a:schemeClr val="accent6"/>
                </a:solidFill>
                <a:effectLst/>
              </a:rPr>
              <a:t>:  </a:t>
            </a:r>
            <a:r>
              <a:rPr lang="it-IT" sz="2400" dirty="0">
                <a:effectLst/>
              </a:rPr>
              <a:t>* doppia catena di nucleotidi</a:t>
            </a:r>
            <a:br>
              <a:rPr lang="it-IT" sz="2400" dirty="0">
                <a:effectLst/>
              </a:rPr>
            </a:br>
            <a:r>
              <a:rPr lang="it-IT" sz="2400" dirty="0">
                <a:effectLst/>
              </a:rPr>
              <a:t>                * desossiribosio</a:t>
            </a:r>
            <a:br>
              <a:rPr lang="it-IT" sz="2400" dirty="0">
                <a:effectLst/>
              </a:rPr>
            </a:br>
            <a:r>
              <a:rPr lang="it-IT" sz="2400" dirty="0">
                <a:effectLst/>
              </a:rPr>
              <a:t>                * A,T,C,G                  </a:t>
            </a:r>
            <a:br>
              <a:rPr lang="it-IT" sz="2400" dirty="0">
                <a:effectLst/>
              </a:rPr>
            </a:br>
            <a:br>
              <a:rPr lang="it-IT" sz="2400" dirty="0">
                <a:effectLst/>
              </a:rPr>
            </a:br>
            <a:r>
              <a:rPr lang="it-IT" dirty="0">
                <a:solidFill>
                  <a:schemeClr val="accent6"/>
                </a:solidFill>
                <a:effectLst/>
              </a:rPr>
              <a:t>RNA: </a:t>
            </a:r>
            <a:r>
              <a:rPr lang="it-IT" sz="2400" dirty="0">
                <a:effectLst/>
              </a:rPr>
              <a:t>* singola catena di nucleotidi</a:t>
            </a:r>
            <a:br>
              <a:rPr lang="it-IT" sz="2400" dirty="0">
                <a:effectLst/>
              </a:rPr>
            </a:br>
            <a:r>
              <a:rPr lang="it-IT" sz="2400" dirty="0">
                <a:effectLst/>
              </a:rPr>
              <a:t>                * ribosio</a:t>
            </a:r>
            <a:br>
              <a:rPr lang="it-IT" sz="2400" dirty="0">
                <a:effectLst/>
              </a:rPr>
            </a:br>
            <a:r>
              <a:rPr lang="it-IT" sz="2400" dirty="0">
                <a:effectLst/>
              </a:rPr>
              <a:t>                * A,U,C,G</a:t>
            </a:r>
          </a:p>
        </p:txBody>
      </p:sp>
    </p:spTree>
    <p:extLst>
      <p:ext uri="{BB962C8B-B14F-4D97-AF65-F5344CB8AC3E}">
        <p14:creationId xmlns:p14="http://schemas.microsoft.com/office/powerpoint/2010/main" val="1249871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3637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85800"/>
            <a:ext cx="8534400" cy="1879600"/>
          </a:xfrm>
          <a:prstGeom prst="rect">
            <a:avLst/>
          </a:prstGeom>
        </p:spPr>
        <p:txBody>
          <a:bodyPr/>
          <a:lstStyle/>
          <a:p>
            <a:pPr marL="455613" lvl="1"/>
            <a:r>
              <a:rPr lang="it-IT" dirty="0"/>
              <a:t>I legami idrogeno tra le basi tengono uniti i filamenti. </a:t>
            </a:r>
          </a:p>
          <a:p>
            <a:pPr marL="455613" lvl="1"/>
            <a:r>
              <a:rPr lang="it-IT" dirty="0"/>
              <a:t>Ogni base è appaiata con una base complementare:</a:t>
            </a:r>
          </a:p>
          <a:p>
            <a:pPr marL="455613" lvl="1">
              <a:buFontTx/>
              <a:buNone/>
            </a:pPr>
            <a:r>
              <a:rPr lang="it-IT" dirty="0"/>
              <a:t>	A con T (due legami H), e G con C (tre legami H).</a:t>
            </a:r>
          </a:p>
        </p:txBody>
      </p:sp>
      <p:grpSp>
        <p:nvGrpSpPr>
          <p:cNvPr id="633038" name="Group 206"/>
          <p:cNvGrpSpPr>
            <a:grpSpLocks/>
          </p:cNvGrpSpPr>
          <p:nvPr/>
        </p:nvGrpSpPr>
        <p:grpSpPr bwMode="auto">
          <a:xfrm>
            <a:off x="812800" y="2674938"/>
            <a:ext cx="7294563" cy="3743325"/>
            <a:chOff x="512" y="1685"/>
            <a:chExt cx="4595" cy="2358"/>
          </a:xfrm>
        </p:grpSpPr>
        <p:grpSp>
          <p:nvGrpSpPr>
            <p:cNvPr id="633026" name="Group 194"/>
            <p:cNvGrpSpPr>
              <a:grpSpLocks/>
            </p:cNvGrpSpPr>
            <p:nvPr/>
          </p:nvGrpSpPr>
          <p:grpSpPr bwMode="auto">
            <a:xfrm>
              <a:off x="903" y="1685"/>
              <a:ext cx="4175" cy="2309"/>
              <a:chOff x="903" y="1685"/>
              <a:chExt cx="4175" cy="2309"/>
            </a:xfrm>
          </p:grpSpPr>
          <p:pic>
            <p:nvPicPr>
              <p:cNvPr id="632933" name="Picture 1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" y="1685"/>
                <a:ext cx="4175" cy="2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2934" name="Rectangle 102"/>
              <p:cNvSpPr>
                <a:spLocks noChangeArrowheads="1"/>
              </p:cNvSpPr>
              <p:nvPr/>
            </p:nvSpPr>
            <p:spPr bwMode="auto">
              <a:xfrm>
                <a:off x="1301" y="1775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G</a:t>
                </a:r>
              </a:p>
            </p:txBody>
          </p:sp>
          <p:sp>
            <p:nvSpPr>
              <p:cNvPr id="632935" name="Rectangle 103"/>
              <p:cNvSpPr>
                <a:spLocks noChangeArrowheads="1"/>
              </p:cNvSpPr>
              <p:nvPr/>
            </p:nvSpPr>
            <p:spPr bwMode="auto">
              <a:xfrm>
                <a:off x="1535" y="1775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</a:t>
                </a:r>
              </a:p>
            </p:txBody>
          </p:sp>
          <p:sp>
            <p:nvSpPr>
              <p:cNvPr id="632936" name="Rectangle 104"/>
              <p:cNvSpPr>
                <a:spLocks noChangeArrowheads="1"/>
              </p:cNvSpPr>
              <p:nvPr/>
            </p:nvSpPr>
            <p:spPr bwMode="auto">
              <a:xfrm>
                <a:off x="1374" y="1898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37" name="Rectangle 105"/>
              <p:cNvSpPr>
                <a:spLocks noChangeArrowheads="1"/>
              </p:cNvSpPr>
              <p:nvPr/>
            </p:nvSpPr>
            <p:spPr bwMode="auto">
              <a:xfrm>
                <a:off x="1654" y="1898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38" name="Rectangle 106"/>
              <p:cNvSpPr>
                <a:spLocks noChangeArrowheads="1"/>
              </p:cNvSpPr>
              <p:nvPr/>
            </p:nvSpPr>
            <p:spPr bwMode="auto">
              <a:xfrm>
                <a:off x="1508" y="2032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39" name="Rectangle 107"/>
              <p:cNvSpPr>
                <a:spLocks noChangeArrowheads="1"/>
              </p:cNvSpPr>
              <p:nvPr/>
            </p:nvSpPr>
            <p:spPr bwMode="auto">
              <a:xfrm>
                <a:off x="1728" y="2032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40" name="Rectangle 108"/>
              <p:cNvSpPr>
                <a:spLocks noChangeArrowheads="1"/>
              </p:cNvSpPr>
              <p:nvPr/>
            </p:nvSpPr>
            <p:spPr bwMode="auto">
              <a:xfrm>
                <a:off x="1587" y="2299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G</a:t>
                </a:r>
              </a:p>
            </p:txBody>
          </p:sp>
          <p:sp>
            <p:nvSpPr>
              <p:cNvPr id="632941" name="Rectangle 109"/>
              <p:cNvSpPr>
                <a:spLocks noChangeArrowheads="1"/>
              </p:cNvSpPr>
              <p:nvPr/>
            </p:nvSpPr>
            <p:spPr bwMode="auto">
              <a:xfrm>
                <a:off x="1508" y="2416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G</a:t>
                </a:r>
              </a:p>
            </p:txBody>
          </p:sp>
          <p:sp>
            <p:nvSpPr>
              <p:cNvPr id="632942" name="Rectangle 110"/>
              <p:cNvSpPr>
                <a:spLocks noChangeArrowheads="1"/>
              </p:cNvSpPr>
              <p:nvPr/>
            </p:nvSpPr>
            <p:spPr bwMode="auto">
              <a:xfrm>
                <a:off x="1763" y="2294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</a:t>
                </a:r>
              </a:p>
            </p:txBody>
          </p:sp>
          <p:sp>
            <p:nvSpPr>
              <p:cNvPr id="632943" name="Rectangle 111"/>
              <p:cNvSpPr>
                <a:spLocks noChangeArrowheads="1"/>
              </p:cNvSpPr>
              <p:nvPr/>
            </p:nvSpPr>
            <p:spPr bwMode="auto">
              <a:xfrm>
                <a:off x="1301" y="2416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</a:t>
                </a:r>
              </a:p>
            </p:txBody>
          </p:sp>
          <p:sp>
            <p:nvSpPr>
              <p:cNvPr id="632944" name="Rectangle 112"/>
              <p:cNvSpPr>
                <a:spLocks noChangeArrowheads="1"/>
              </p:cNvSpPr>
              <p:nvPr/>
            </p:nvSpPr>
            <p:spPr bwMode="auto">
              <a:xfrm>
                <a:off x="1304" y="2542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45" name="Rectangle 113"/>
              <p:cNvSpPr>
                <a:spLocks noChangeArrowheads="1"/>
              </p:cNvSpPr>
              <p:nvPr/>
            </p:nvSpPr>
            <p:spPr bwMode="auto">
              <a:xfrm>
                <a:off x="1520" y="2538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46" name="Rectangle 114"/>
              <p:cNvSpPr>
                <a:spLocks noChangeArrowheads="1"/>
              </p:cNvSpPr>
              <p:nvPr/>
            </p:nvSpPr>
            <p:spPr bwMode="auto">
              <a:xfrm>
                <a:off x="1197" y="2660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G</a:t>
                </a:r>
              </a:p>
            </p:txBody>
          </p:sp>
          <p:sp>
            <p:nvSpPr>
              <p:cNvPr id="632947" name="Rectangle 115"/>
              <p:cNvSpPr>
                <a:spLocks noChangeArrowheads="1"/>
              </p:cNvSpPr>
              <p:nvPr/>
            </p:nvSpPr>
            <p:spPr bwMode="auto">
              <a:xfrm>
                <a:off x="1015" y="2660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</a:t>
                </a:r>
              </a:p>
            </p:txBody>
          </p:sp>
          <p:sp>
            <p:nvSpPr>
              <p:cNvPr id="632948" name="Rectangle 116"/>
              <p:cNvSpPr>
                <a:spLocks noChangeArrowheads="1"/>
              </p:cNvSpPr>
              <p:nvPr/>
            </p:nvSpPr>
            <p:spPr bwMode="auto">
              <a:xfrm>
                <a:off x="1056" y="2969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49" name="Rectangle 117"/>
              <p:cNvSpPr>
                <a:spLocks noChangeArrowheads="1"/>
              </p:cNvSpPr>
              <p:nvPr/>
            </p:nvSpPr>
            <p:spPr bwMode="auto">
              <a:xfrm>
                <a:off x="1286" y="2964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50" name="Rectangle 118"/>
              <p:cNvSpPr>
                <a:spLocks noChangeArrowheads="1"/>
              </p:cNvSpPr>
              <p:nvPr/>
            </p:nvSpPr>
            <p:spPr bwMode="auto">
              <a:xfrm>
                <a:off x="1088" y="3103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51" name="Rectangle 119"/>
              <p:cNvSpPr>
                <a:spLocks noChangeArrowheads="1"/>
              </p:cNvSpPr>
              <p:nvPr/>
            </p:nvSpPr>
            <p:spPr bwMode="auto">
              <a:xfrm>
                <a:off x="1368" y="3099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52" name="Rectangle 120"/>
              <p:cNvSpPr>
                <a:spLocks noChangeArrowheads="1"/>
              </p:cNvSpPr>
              <p:nvPr/>
            </p:nvSpPr>
            <p:spPr bwMode="auto">
              <a:xfrm>
                <a:off x="1380" y="3232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53" name="Rectangle 121"/>
              <p:cNvSpPr>
                <a:spLocks noChangeArrowheads="1"/>
              </p:cNvSpPr>
              <p:nvPr/>
            </p:nvSpPr>
            <p:spPr bwMode="auto">
              <a:xfrm>
                <a:off x="1647" y="3232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54" name="Rectangle 122"/>
              <p:cNvSpPr>
                <a:spLocks noChangeArrowheads="1"/>
              </p:cNvSpPr>
              <p:nvPr/>
            </p:nvSpPr>
            <p:spPr bwMode="auto">
              <a:xfrm>
                <a:off x="1478" y="3366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55" name="Rectangle 123"/>
              <p:cNvSpPr>
                <a:spLocks noChangeArrowheads="1"/>
              </p:cNvSpPr>
              <p:nvPr/>
            </p:nvSpPr>
            <p:spPr bwMode="auto">
              <a:xfrm>
                <a:off x="1693" y="3366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56" name="Rectangle 124"/>
              <p:cNvSpPr>
                <a:spLocks noChangeArrowheads="1"/>
              </p:cNvSpPr>
              <p:nvPr/>
            </p:nvSpPr>
            <p:spPr bwMode="auto">
              <a:xfrm>
                <a:off x="1564" y="3638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G</a:t>
                </a:r>
              </a:p>
            </p:txBody>
          </p:sp>
          <p:sp>
            <p:nvSpPr>
              <p:cNvPr id="632957" name="Rectangle 125"/>
              <p:cNvSpPr>
                <a:spLocks noChangeArrowheads="1"/>
              </p:cNvSpPr>
              <p:nvPr/>
            </p:nvSpPr>
            <p:spPr bwMode="auto">
              <a:xfrm>
                <a:off x="1740" y="3638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</a:t>
                </a:r>
              </a:p>
            </p:txBody>
          </p:sp>
          <p:sp>
            <p:nvSpPr>
              <p:cNvPr id="632958" name="Rectangle 126"/>
              <p:cNvSpPr>
                <a:spLocks noChangeArrowheads="1"/>
              </p:cNvSpPr>
              <p:nvPr/>
            </p:nvSpPr>
            <p:spPr bwMode="auto">
              <a:xfrm>
                <a:off x="1456" y="3760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2959" name="Rectangle 127"/>
              <p:cNvSpPr>
                <a:spLocks noChangeArrowheads="1"/>
              </p:cNvSpPr>
              <p:nvPr/>
            </p:nvSpPr>
            <p:spPr bwMode="auto">
              <a:xfrm>
                <a:off x="1688" y="3755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2960" name="Rectangle 128"/>
              <p:cNvSpPr>
                <a:spLocks noChangeArrowheads="1"/>
              </p:cNvSpPr>
              <p:nvPr/>
            </p:nvSpPr>
            <p:spPr bwMode="auto">
              <a:xfrm>
                <a:off x="2063" y="187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61" name="Rectangle 129"/>
              <p:cNvSpPr>
                <a:spLocks noChangeArrowheads="1"/>
              </p:cNvSpPr>
              <p:nvPr/>
            </p:nvSpPr>
            <p:spPr bwMode="auto">
              <a:xfrm>
                <a:off x="2143" y="2023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62" name="Rectangle 130"/>
              <p:cNvSpPr>
                <a:spLocks noChangeArrowheads="1"/>
              </p:cNvSpPr>
              <p:nvPr/>
            </p:nvSpPr>
            <p:spPr bwMode="auto">
              <a:xfrm>
                <a:off x="2181" y="1908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OH</a:t>
                </a:r>
              </a:p>
            </p:txBody>
          </p:sp>
          <p:sp>
            <p:nvSpPr>
              <p:cNvPr id="632963" name="Rectangle 131"/>
              <p:cNvSpPr>
                <a:spLocks noChangeArrowheads="1"/>
              </p:cNvSpPr>
              <p:nvPr/>
            </p:nvSpPr>
            <p:spPr bwMode="auto">
              <a:xfrm>
                <a:off x="2006" y="2000"/>
                <a:ext cx="18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 baseline="30000"/>
                  <a:t>–</a:t>
                </a:r>
                <a:r>
                  <a:rPr lang="en-US" sz="800"/>
                  <a:t>O</a:t>
                </a:r>
              </a:p>
            </p:txBody>
          </p:sp>
          <p:sp>
            <p:nvSpPr>
              <p:cNvPr id="632964" name="Rectangle 132"/>
              <p:cNvSpPr>
                <a:spLocks noChangeArrowheads="1"/>
              </p:cNvSpPr>
              <p:nvPr/>
            </p:nvSpPr>
            <p:spPr bwMode="auto">
              <a:xfrm>
                <a:off x="2112" y="1953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2965" name="Rectangle 133"/>
              <p:cNvSpPr>
                <a:spLocks noChangeArrowheads="1"/>
              </p:cNvSpPr>
              <p:nvPr/>
            </p:nvSpPr>
            <p:spPr bwMode="auto">
              <a:xfrm>
                <a:off x="2066" y="2256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66" name="Rectangle 134"/>
              <p:cNvSpPr>
                <a:spLocks noChangeArrowheads="1"/>
              </p:cNvSpPr>
              <p:nvPr/>
            </p:nvSpPr>
            <p:spPr bwMode="auto">
              <a:xfrm>
                <a:off x="2178" y="229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67" name="Rectangle 135"/>
              <p:cNvSpPr>
                <a:spLocks noChangeArrowheads="1"/>
              </p:cNvSpPr>
              <p:nvPr/>
            </p:nvSpPr>
            <p:spPr bwMode="auto">
              <a:xfrm>
                <a:off x="2012" y="2386"/>
                <a:ext cx="18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 baseline="30000"/>
                  <a:t>–</a:t>
                </a:r>
                <a:r>
                  <a:rPr lang="en-US" sz="800"/>
                  <a:t>O</a:t>
                </a:r>
              </a:p>
            </p:txBody>
          </p:sp>
          <p:sp>
            <p:nvSpPr>
              <p:cNvPr id="632968" name="Rectangle 136"/>
              <p:cNvSpPr>
                <a:spLocks noChangeArrowheads="1"/>
              </p:cNvSpPr>
              <p:nvPr/>
            </p:nvSpPr>
            <p:spPr bwMode="auto">
              <a:xfrm>
                <a:off x="2109" y="2342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2969" name="Rectangle 137"/>
              <p:cNvSpPr>
                <a:spLocks noChangeArrowheads="1"/>
              </p:cNvSpPr>
              <p:nvPr/>
            </p:nvSpPr>
            <p:spPr bwMode="auto">
              <a:xfrm>
                <a:off x="2141" y="2417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70" name="Rectangle 138"/>
              <p:cNvSpPr>
                <a:spLocks noChangeArrowheads="1"/>
              </p:cNvSpPr>
              <p:nvPr/>
            </p:nvSpPr>
            <p:spPr bwMode="auto">
              <a:xfrm>
                <a:off x="2067" y="263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71" name="Rectangle 139"/>
              <p:cNvSpPr>
                <a:spLocks noChangeArrowheads="1"/>
              </p:cNvSpPr>
              <p:nvPr/>
            </p:nvSpPr>
            <p:spPr bwMode="auto">
              <a:xfrm>
                <a:off x="2183" y="268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72" name="Rectangle 140"/>
              <p:cNvSpPr>
                <a:spLocks noChangeArrowheads="1"/>
              </p:cNvSpPr>
              <p:nvPr/>
            </p:nvSpPr>
            <p:spPr bwMode="auto">
              <a:xfrm>
                <a:off x="2110" y="2727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2973" name="Rectangle 141"/>
              <p:cNvSpPr>
                <a:spLocks noChangeArrowheads="1"/>
              </p:cNvSpPr>
              <p:nvPr/>
            </p:nvSpPr>
            <p:spPr bwMode="auto">
              <a:xfrm>
                <a:off x="1998" y="2768"/>
                <a:ext cx="19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 baseline="30000"/>
                  <a:t>– </a:t>
                </a:r>
                <a:r>
                  <a:rPr lang="en-US" sz="800"/>
                  <a:t>O</a:t>
                </a:r>
              </a:p>
            </p:txBody>
          </p:sp>
          <p:sp>
            <p:nvSpPr>
              <p:cNvPr id="632974" name="Rectangle 142"/>
              <p:cNvSpPr>
                <a:spLocks noChangeArrowheads="1"/>
              </p:cNvSpPr>
              <p:nvPr/>
            </p:nvSpPr>
            <p:spPr bwMode="auto">
              <a:xfrm>
                <a:off x="1998" y="3150"/>
                <a:ext cx="19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 baseline="30000"/>
                  <a:t>– </a:t>
                </a:r>
                <a:r>
                  <a:rPr lang="en-US" sz="800"/>
                  <a:t>O</a:t>
                </a:r>
              </a:p>
            </p:txBody>
          </p:sp>
          <p:sp>
            <p:nvSpPr>
              <p:cNvPr id="632975" name="Rectangle 143"/>
              <p:cNvSpPr>
                <a:spLocks noChangeArrowheads="1"/>
              </p:cNvSpPr>
              <p:nvPr/>
            </p:nvSpPr>
            <p:spPr bwMode="auto">
              <a:xfrm>
                <a:off x="2139" y="3180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76" name="Rectangle 144"/>
              <p:cNvSpPr>
                <a:spLocks noChangeArrowheads="1"/>
              </p:cNvSpPr>
              <p:nvPr/>
            </p:nvSpPr>
            <p:spPr bwMode="auto">
              <a:xfrm>
                <a:off x="2108" y="3110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2977" name="Rectangle 145"/>
              <p:cNvSpPr>
                <a:spLocks noChangeArrowheads="1"/>
              </p:cNvSpPr>
              <p:nvPr/>
            </p:nvSpPr>
            <p:spPr bwMode="auto">
              <a:xfrm>
                <a:off x="2064" y="3017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78" name="Rectangle 146"/>
              <p:cNvSpPr>
                <a:spLocks noChangeArrowheads="1"/>
              </p:cNvSpPr>
              <p:nvPr/>
            </p:nvSpPr>
            <p:spPr bwMode="auto">
              <a:xfrm>
                <a:off x="2181" y="306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79" name="Rectangle 147"/>
              <p:cNvSpPr>
                <a:spLocks noChangeArrowheads="1"/>
              </p:cNvSpPr>
              <p:nvPr/>
            </p:nvSpPr>
            <p:spPr bwMode="auto">
              <a:xfrm>
                <a:off x="2143" y="2795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80" name="Rectangle 148"/>
              <p:cNvSpPr>
                <a:spLocks noChangeArrowheads="1"/>
              </p:cNvSpPr>
              <p:nvPr/>
            </p:nvSpPr>
            <p:spPr bwMode="auto">
              <a:xfrm>
                <a:off x="2240" y="3489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OH</a:t>
                </a:r>
              </a:p>
            </p:txBody>
          </p:sp>
          <p:sp>
            <p:nvSpPr>
              <p:cNvPr id="632981" name="Rectangle 149"/>
              <p:cNvSpPr>
                <a:spLocks noChangeArrowheads="1"/>
              </p:cNvSpPr>
              <p:nvPr/>
            </p:nvSpPr>
            <p:spPr bwMode="auto">
              <a:xfrm>
                <a:off x="2098" y="2113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H</a:t>
                </a:r>
                <a:r>
                  <a:rPr lang="en-US" sz="800" baseline="-25000"/>
                  <a:t>2</a:t>
                </a:r>
                <a:r>
                  <a:rPr lang="en-US" sz="800"/>
                  <a:t>C</a:t>
                </a:r>
              </a:p>
            </p:txBody>
          </p:sp>
          <p:sp>
            <p:nvSpPr>
              <p:cNvPr id="632982" name="Rectangle 150"/>
              <p:cNvSpPr>
                <a:spLocks noChangeArrowheads="1"/>
              </p:cNvSpPr>
              <p:nvPr/>
            </p:nvSpPr>
            <p:spPr bwMode="auto">
              <a:xfrm>
                <a:off x="2100" y="2497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H</a:t>
                </a:r>
                <a:r>
                  <a:rPr lang="en-US" sz="800" baseline="-25000"/>
                  <a:t>2</a:t>
                </a:r>
                <a:r>
                  <a:rPr lang="en-US" sz="800"/>
                  <a:t>C</a:t>
                </a:r>
              </a:p>
            </p:txBody>
          </p:sp>
          <p:sp>
            <p:nvSpPr>
              <p:cNvPr id="632983" name="Rectangle 151"/>
              <p:cNvSpPr>
                <a:spLocks noChangeArrowheads="1"/>
              </p:cNvSpPr>
              <p:nvPr/>
            </p:nvSpPr>
            <p:spPr bwMode="auto">
              <a:xfrm>
                <a:off x="2102" y="2875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H</a:t>
                </a:r>
                <a:r>
                  <a:rPr lang="en-US" sz="800" baseline="-25000"/>
                  <a:t>2</a:t>
                </a:r>
                <a:r>
                  <a:rPr lang="en-US" sz="800"/>
                  <a:t>C</a:t>
                </a:r>
              </a:p>
            </p:txBody>
          </p:sp>
          <p:sp>
            <p:nvSpPr>
              <p:cNvPr id="632984" name="Rectangle 152"/>
              <p:cNvSpPr>
                <a:spLocks noChangeArrowheads="1"/>
              </p:cNvSpPr>
              <p:nvPr/>
            </p:nvSpPr>
            <p:spPr bwMode="auto">
              <a:xfrm>
                <a:off x="2094" y="3265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H</a:t>
                </a:r>
                <a:r>
                  <a:rPr lang="en-US" sz="800" baseline="-25000"/>
                  <a:t>2</a:t>
                </a:r>
                <a:r>
                  <a:rPr lang="en-US" sz="800"/>
                  <a:t>C</a:t>
                </a:r>
              </a:p>
            </p:txBody>
          </p:sp>
          <p:sp>
            <p:nvSpPr>
              <p:cNvPr id="632985" name="Rectangle 153"/>
              <p:cNvSpPr>
                <a:spLocks noChangeArrowheads="1"/>
              </p:cNvSpPr>
              <p:nvPr/>
            </p:nvSpPr>
            <p:spPr bwMode="auto">
              <a:xfrm>
                <a:off x="3628" y="2354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86" name="Rectangle 154"/>
              <p:cNvSpPr>
                <a:spLocks noChangeArrowheads="1"/>
              </p:cNvSpPr>
              <p:nvPr/>
            </p:nvSpPr>
            <p:spPr bwMode="auto">
              <a:xfrm>
                <a:off x="3711" y="2527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87" name="Rectangle 155"/>
              <p:cNvSpPr>
                <a:spLocks noChangeArrowheads="1"/>
              </p:cNvSpPr>
              <p:nvPr/>
            </p:nvSpPr>
            <p:spPr bwMode="auto">
              <a:xfrm>
                <a:off x="3630" y="2741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88" name="Rectangle 156"/>
              <p:cNvSpPr>
                <a:spLocks noChangeArrowheads="1"/>
              </p:cNvSpPr>
              <p:nvPr/>
            </p:nvSpPr>
            <p:spPr bwMode="auto">
              <a:xfrm>
                <a:off x="3709" y="2901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89" name="Rectangle 157"/>
              <p:cNvSpPr>
                <a:spLocks noChangeArrowheads="1"/>
              </p:cNvSpPr>
              <p:nvPr/>
            </p:nvSpPr>
            <p:spPr bwMode="auto">
              <a:xfrm>
                <a:off x="3630" y="3127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90" name="Rectangle 158"/>
              <p:cNvSpPr>
                <a:spLocks noChangeArrowheads="1"/>
              </p:cNvSpPr>
              <p:nvPr/>
            </p:nvSpPr>
            <p:spPr bwMode="auto">
              <a:xfrm>
                <a:off x="3709" y="328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91" name="Rectangle 159"/>
              <p:cNvSpPr>
                <a:spLocks noChangeArrowheads="1"/>
              </p:cNvSpPr>
              <p:nvPr/>
            </p:nvSpPr>
            <p:spPr bwMode="auto">
              <a:xfrm>
                <a:off x="3630" y="3507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92" name="Rectangle 160"/>
              <p:cNvSpPr>
                <a:spLocks noChangeArrowheads="1"/>
              </p:cNvSpPr>
              <p:nvPr/>
            </p:nvSpPr>
            <p:spPr bwMode="auto">
              <a:xfrm>
                <a:off x="3709" y="3667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2993" name="Rectangle 161"/>
              <p:cNvSpPr>
                <a:spLocks noChangeArrowheads="1"/>
              </p:cNvSpPr>
              <p:nvPr/>
            </p:nvSpPr>
            <p:spPr bwMode="auto">
              <a:xfrm>
                <a:off x="3674" y="2430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2994" name="Rectangle 162"/>
              <p:cNvSpPr>
                <a:spLocks noChangeArrowheads="1"/>
              </p:cNvSpPr>
              <p:nvPr/>
            </p:nvSpPr>
            <p:spPr bwMode="auto">
              <a:xfrm>
                <a:off x="3747" y="2383"/>
                <a:ext cx="18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  <a:r>
                  <a:rPr lang="en-US" sz="800" baseline="30000"/>
                  <a:t>–</a:t>
                </a:r>
              </a:p>
            </p:txBody>
          </p:sp>
          <p:sp>
            <p:nvSpPr>
              <p:cNvPr id="632995" name="Rectangle 163"/>
              <p:cNvSpPr>
                <a:spLocks noChangeArrowheads="1"/>
              </p:cNvSpPr>
              <p:nvPr/>
            </p:nvSpPr>
            <p:spPr bwMode="auto">
              <a:xfrm>
                <a:off x="3744" y="2767"/>
                <a:ext cx="18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  <a:r>
                  <a:rPr lang="en-US" sz="800" baseline="30000"/>
                  <a:t>–</a:t>
                </a:r>
              </a:p>
            </p:txBody>
          </p:sp>
          <p:sp>
            <p:nvSpPr>
              <p:cNvPr id="632996" name="Rectangle 164"/>
              <p:cNvSpPr>
                <a:spLocks noChangeArrowheads="1"/>
              </p:cNvSpPr>
              <p:nvPr/>
            </p:nvSpPr>
            <p:spPr bwMode="auto">
              <a:xfrm>
                <a:off x="3750" y="3163"/>
                <a:ext cx="18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  <a:r>
                  <a:rPr lang="en-US" sz="800" baseline="30000"/>
                  <a:t>–</a:t>
                </a:r>
              </a:p>
            </p:txBody>
          </p:sp>
          <p:sp>
            <p:nvSpPr>
              <p:cNvPr id="632997" name="Rectangle 165"/>
              <p:cNvSpPr>
                <a:spLocks noChangeArrowheads="1"/>
              </p:cNvSpPr>
              <p:nvPr/>
            </p:nvSpPr>
            <p:spPr bwMode="auto">
              <a:xfrm>
                <a:off x="3747" y="3547"/>
                <a:ext cx="18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  <a:r>
                  <a:rPr lang="en-US" sz="800" baseline="30000"/>
                  <a:t>–</a:t>
                </a:r>
              </a:p>
            </p:txBody>
          </p:sp>
          <p:sp>
            <p:nvSpPr>
              <p:cNvPr id="632998" name="Rectangle 166"/>
              <p:cNvSpPr>
                <a:spLocks noChangeArrowheads="1"/>
              </p:cNvSpPr>
              <p:nvPr/>
            </p:nvSpPr>
            <p:spPr bwMode="auto">
              <a:xfrm>
                <a:off x="3525" y="2052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OH</a:t>
                </a:r>
              </a:p>
            </p:txBody>
          </p:sp>
          <p:sp>
            <p:nvSpPr>
              <p:cNvPr id="632999" name="Rectangle 167"/>
              <p:cNvSpPr>
                <a:spLocks noChangeArrowheads="1"/>
              </p:cNvSpPr>
              <p:nvPr/>
            </p:nvSpPr>
            <p:spPr bwMode="auto">
              <a:xfrm>
                <a:off x="3540" y="3638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HO</a:t>
                </a:r>
              </a:p>
            </p:txBody>
          </p:sp>
          <p:sp>
            <p:nvSpPr>
              <p:cNvPr id="633000" name="Rectangle 168"/>
              <p:cNvSpPr>
                <a:spLocks noChangeArrowheads="1"/>
              </p:cNvSpPr>
              <p:nvPr/>
            </p:nvSpPr>
            <p:spPr bwMode="auto">
              <a:xfrm>
                <a:off x="3590" y="2475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01" name="Rectangle 169"/>
              <p:cNvSpPr>
                <a:spLocks noChangeArrowheads="1"/>
              </p:cNvSpPr>
              <p:nvPr/>
            </p:nvSpPr>
            <p:spPr bwMode="auto">
              <a:xfrm>
                <a:off x="3590" y="2851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02" name="Rectangle 170"/>
              <p:cNvSpPr>
                <a:spLocks noChangeArrowheads="1"/>
              </p:cNvSpPr>
              <p:nvPr/>
            </p:nvSpPr>
            <p:spPr bwMode="auto">
              <a:xfrm>
                <a:off x="3594" y="3243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03" name="Rectangle 171"/>
              <p:cNvSpPr>
                <a:spLocks noChangeArrowheads="1"/>
              </p:cNvSpPr>
              <p:nvPr/>
            </p:nvSpPr>
            <p:spPr bwMode="auto">
              <a:xfrm>
                <a:off x="3674" y="2821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3004" name="Rectangle 172"/>
              <p:cNvSpPr>
                <a:spLocks noChangeArrowheads="1"/>
              </p:cNvSpPr>
              <p:nvPr/>
            </p:nvSpPr>
            <p:spPr bwMode="auto">
              <a:xfrm>
                <a:off x="3675" y="3206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3005" name="Rectangle 173"/>
              <p:cNvSpPr>
                <a:spLocks noChangeArrowheads="1"/>
              </p:cNvSpPr>
              <p:nvPr/>
            </p:nvSpPr>
            <p:spPr bwMode="auto">
              <a:xfrm>
                <a:off x="3678" y="3588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P</a:t>
                </a:r>
              </a:p>
            </p:txBody>
          </p:sp>
          <p:sp>
            <p:nvSpPr>
              <p:cNvPr id="633006" name="Rectangle 174"/>
              <p:cNvSpPr>
                <a:spLocks noChangeArrowheads="1"/>
              </p:cNvSpPr>
              <p:nvPr/>
            </p:nvSpPr>
            <p:spPr bwMode="auto">
              <a:xfrm>
                <a:off x="2324" y="2111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07" name="Rectangle 175"/>
              <p:cNvSpPr>
                <a:spLocks noChangeArrowheads="1"/>
              </p:cNvSpPr>
              <p:nvPr/>
            </p:nvSpPr>
            <p:spPr bwMode="auto">
              <a:xfrm>
                <a:off x="2324" y="250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08" name="Rectangle 176"/>
              <p:cNvSpPr>
                <a:spLocks noChangeArrowheads="1"/>
              </p:cNvSpPr>
              <p:nvPr/>
            </p:nvSpPr>
            <p:spPr bwMode="auto">
              <a:xfrm>
                <a:off x="2322" y="2882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09" name="Rectangle 177"/>
              <p:cNvSpPr>
                <a:spLocks noChangeArrowheads="1"/>
              </p:cNvSpPr>
              <p:nvPr/>
            </p:nvSpPr>
            <p:spPr bwMode="auto">
              <a:xfrm>
                <a:off x="3450" y="2275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10" name="Rectangle 178"/>
              <p:cNvSpPr>
                <a:spLocks noChangeArrowheads="1"/>
              </p:cNvSpPr>
              <p:nvPr/>
            </p:nvSpPr>
            <p:spPr bwMode="auto">
              <a:xfrm>
                <a:off x="3445" y="2666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11" name="Rectangle 179"/>
              <p:cNvSpPr>
                <a:spLocks noChangeArrowheads="1"/>
              </p:cNvSpPr>
              <p:nvPr/>
            </p:nvSpPr>
            <p:spPr bwMode="auto">
              <a:xfrm>
                <a:off x="3448" y="3045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12" name="Rectangle 180"/>
              <p:cNvSpPr>
                <a:spLocks noChangeArrowheads="1"/>
              </p:cNvSpPr>
              <p:nvPr/>
            </p:nvSpPr>
            <p:spPr bwMode="auto">
              <a:xfrm>
                <a:off x="2325" y="3264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13" name="Rectangle 181"/>
              <p:cNvSpPr>
                <a:spLocks noChangeArrowheads="1"/>
              </p:cNvSpPr>
              <p:nvPr/>
            </p:nvSpPr>
            <p:spPr bwMode="auto">
              <a:xfrm>
                <a:off x="3450" y="3429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O</a:t>
                </a:r>
              </a:p>
            </p:txBody>
          </p:sp>
          <p:sp>
            <p:nvSpPr>
              <p:cNvPr id="633014" name="Rectangle 182"/>
              <p:cNvSpPr>
                <a:spLocks noChangeArrowheads="1"/>
              </p:cNvSpPr>
              <p:nvPr/>
            </p:nvSpPr>
            <p:spPr bwMode="auto">
              <a:xfrm>
                <a:off x="2637" y="2158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3015" name="Rectangle 183"/>
              <p:cNvSpPr>
                <a:spLocks noChangeArrowheads="1"/>
              </p:cNvSpPr>
              <p:nvPr/>
            </p:nvSpPr>
            <p:spPr bwMode="auto">
              <a:xfrm>
                <a:off x="2993" y="2153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3016" name="Rectangle 184"/>
              <p:cNvSpPr>
                <a:spLocks noChangeArrowheads="1"/>
              </p:cNvSpPr>
              <p:nvPr/>
            </p:nvSpPr>
            <p:spPr bwMode="auto">
              <a:xfrm>
                <a:off x="2768" y="2538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G</a:t>
                </a:r>
              </a:p>
            </p:txBody>
          </p:sp>
          <p:sp>
            <p:nvSpPr>
              <p:cNvPr id="633017" name="Rectangle 185"/>
              <p:cNvSpPr>
                <a:spLocks noChangeArrowheads="1"/>
              </p:cNvSpPr>
              <p:nvPr/>
            </p:nvSpPr>
            <p:spPr bwMode="auto">
              <a:xfrm>
                <a:off x="3122" y="2537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</a:t>
                </a:r>
              </a:p>
            </p:txBody>
          </p:sp>
          <p:sp>
            <p:nvSpPr>
              <p:cNvPr id="633018" name="Rectangle 186"/>
              <p:cNvSpPr>
                <a:spLocks noChangeArrowheads="1"/>
              </p:cNvSpPr>
              <p:nvPr/>
            </p:nvSpPr>
            <p:spPr bwMode="auto">
              <a:xfrm>
                <a:off x="2630" y="2921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</a:t>
                </a:r>
              </a:p>
            </p:txBody>
          </p:sp>
          <p:sp>
            <p:nvSpPr>
              <p:cNvPr id="633019" name="Rectangle 187"/>
              <p:cNvSpPr>
                <a:spLocks noChangeArrowheads="1"/>
              </p:cNvSpPr>
              <p:nvPr/>
            </p:nvSpPr>
            <p:spPr bwMode="auto">
              <a:xfrm>
                <a:off x="2989" y="2920"/>
                <a:ext cx="16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G</a:t>
                </a:r>
              </a:p>
            </p:txBody>
          </p:sp>
          <p:sp>
            <p:nvSpPr>
              <p:cNvPr id="633020" name="Rectangle 188"/>
              <p:cNvSpPr>
                <a:spLocks noChangeArrowheads="1"/>
              </p:cNvSpPr>
              <p:nvPr/>
            </p:nvSpPr>
            <p:spPr bwMode="auto">
              <a:xfrm>
                <a:off x="2783" y="3304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A</a:t>
                </a:r>
              </a:p>
            </p:txBody>
          </p:sp>
          <p:sp>
            <p:nvSpPr>
              <p:cNvPr id="633021" name="Rectangle 189"/>
              <p:cNvSpPr>
                <a:spLocks noChangeArrowheads="1"/>
              </p:cNvSpPr>
              <p:nvPr/>
            </p:nvSpPr>
            <p:spPr bwMode="auto">
              <a:xfrm>
                <a:off x="3126" y="3304"/>
                <a:ext cx="15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T</a:t>
                </a:r>
              </a:p>
            </p:txBody>
          </p:sp>
          <p:sp>
            <p:nvSpPr>
              <p:cNvPr id="633022" name="Rectangle 190"/>
              <p:cNvSpPr>
                <a:spLocks noChangeArrowheads="1"/>
              </p:cNvSpPr>
              <p:nvPr/>
            </p:nvSpPr>
            <p:spPr bwMode="auto">
              <a:xfrm>
                <a:off x="3592" y="3424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CH</a:t>
                </a:r>
                <a:r>
                  <a:rPr lang="en-US" sz="800" baseline="-25000"/>
                  <a:t>2</a:t>
                </a:r>
                <a:endParaRPr lang="en-US" sz="800"/>
              </a:p>
            </p:txBody>
          </p:sp>
          <p:sp>
            <p:nvSpPr>
              <p:cNvPr id="633023" name="Rectangle 191"/>
              <p:cNvSpPr>
                <a:spLocks noChangeArrowheads="1"/>
              </p:cNvSpPr>
              <p:nvPr/>
            </p:nvSpPr>
            <p:spPr bwMode="auto">
              <a:xfrm>
                <a:off x="3591" y="2271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CH</a:t>
                </a:r>
                <a:r>
                  <a:rPr lang="en-US" sz="800" baseline="-25000"/>
                  <a:t>2</a:t>
                </a:r>
                <a:endParaRPr lang="en-US" sz="800"/>
              </a:p>
            </p:txBody>
          </p:sp>
          <p:sp>
            <p:nvSpPr>
              <p:cNvPr id="633024" name="Rectangle 192"/>
              <p:cNvSpPr>
                <a:spLocks noChangeArrowheads="1"/>
              </p:cNvSpPr>
              <p:nvPr/>
            </p:nvSpPr>
            <p:spPr bwMode="auto">
              <a:xfrm>
                <a:off x="3595" y="2653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CH</a:t>
                </a:r>
                <a:r>
                  <a:rPr lang="en-US" sz="800" baseline="-25000"/>
                  <a:t>2</a:t>
                </a:r>
                <a:endParaRPr lang="en-US" sz="800"/>
              </a:p>
            </p:txBody>
          </p:sp>
          <p:sp>
            <p:nvSpPr>
              <p:cNvPr id="633025" name="Rectangle 193"/>
              <p:cNvSpPr>
                <a:spLocks noChangeArrowheads="1"/>
              </p:cNvSpPr>
              <p:nvPr/>
            </p:nvSpPr>
            <p:spPr bwMode="auto">
              <a:xfrm>
                <a:off x="3582" y="3041"/>
                <a:ext cx="2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800"/>
                  <a:t>CH</a:t>
                </a:r>
                <a:r>
                  <a:rPr lang="en-US" sz="800" baseline="-25000"/>
                  <a:t>2</a:t>
                </a:r>
                <a:endParaRPr lang="en-US" sz="800"/>
              </a:p>
            </p:txBody>
          </p:sp>
        </p:grpSp>
        <p:sp>
          <p:nvSpPr>
            <p:cNvPr id="633027" name="AutoShape 195"/>
            <p:cNvSpPr>
              <a:spLocks/>
            </p:cNvSpPr>
            <p:nvPr/>
          </p:nvSpPr>
          <p:spPr bwMode="auto">
            <a:xfrm rot="16200000">
              <a:off x="2875" y="2047"/>
              <a:ext cx="43" cy="130"/>
            </a:xfrm>
            <a:prstGeom prst="rightBrace">
              <a:avLst>
                <a:gd name="adj1" fmla="val 25194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33028" name="Text Box 196"/>
            <p:cNvSpPr txBox="1">
              <a:spLocks noChangeArrowheads="1"/>
            </p:cNvSpPr>
            <p:nvPr/>
          </p:nvSpPr>
          <p:spPr bwMode="auto">
            <a:xfrm>
              <a:off x="2449" y="1921"/>
              <a:ext cx="9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200"/>
                <a:t>Legame idrogeno</a:t>
              </a:r>
            </a:p>
          </p:txBody>
        </p:sp>
        <p:sp>
          <p:nvSpPr>
            <p:cNvPr id="633029" name="Text Box 197"/>
            <p:cNvSpPr txBox="1">
              <a:spLocks noChangeArrowheads="1"/>
            </p:cNvSpPr>
            <p:nvPr/>
          </p:nvSpPr>
          <p:spPr bwMode="auto">
            <a:xfrm>
              <a:off x="512" y="2100"/>
              <a:ext cx="7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it-IT" sz="1200"/>
                <a:t>Coppie di basi </a:t>
              </a:r>
            </a:p>
            <a:p>
              <a:pPr algn="l"/>
              <a:r>
                <a:rPr lang="it-IT" sz="1200"/>
                <a:t>appaiate</a:t>
              </a:r>
            </a:p>
          </p:txBody>
        </p:sp>
        <p:sp>
          <p:nvSpPr>
            <p:cNvPr id="633030" name="Line 198"/>
            <p:cNvSpPr>
              <a:spLocks noChangeShapeType="1"/>
            </p:cNvSpPr>
            <p:nvPr/>
          </p:nvSpPr>
          <p:spPr bwMode="auto">
            <a:xfrm>
              <a:off x="969" y="2300"/>
              <a:ext cx="388" cy="2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33031" name="Text Box 199"/>
            <p:cNvSpPr txBox="1">
              <a:spLocks noChangeArrowheads="1"/>
            </p:cNvSpPr>
            <p:nvPr/>
          </p:nvSpPr>
          <p:spPr bwMode="auto">
            <a:xfrm>
              <a:off x="1042" y="3867"/>
              <a:ext cx="8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it-IT" sz="1200"/>
                <a:t>Modello a nastro</a:t>
              </a:r>
            </a:p>
          </p:txBody>
        </p:sp>
        <p:sp>
          <p:nvSpPr>
            <p:cNvPr id="633032" name="Text Box 200"/>
            <p:cNvSpPr txBox="1">
              <a:spLocks noChangeArrowheads="1"/>
            </p:cNvSpPr>
            <p:nvPr/>
          </p:nvSpPr>
          <p:spPr bwMode="auto">
            <a:xfrm>
              <a:off x="2456" y="3864"/>
              <a:ext cx="8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200"/>
                <a:t>Struttura chimica</a:t>
              </a:r>
            </a:p>
          </p:txBody>
        </p:sp>
        <p:sp>
          <p:nvSpPr>
            <p:cNvPr id="633033" name="Text Box 201"/>
            <p:cNvSpPr txBox="1">
              <a:spLocks noChangeArrowheads="1"/>
            </p:cNvSpPr>
            <p:nvPr/>
          </p:nvSpPr>
          <p:spPr bwMode="auto">
            <a:xfrm>
              <a:off x="3967" y="3870"/>
              <a:ext cx="11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it-IT" sz="1200"/>
                <a:t>Modello computerizzato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36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8900"/>
            <a:ext cx="8170863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856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59" y="551793"/>
            <a:ext cx="7543871" cy="57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06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95536" y="476672"/>
            <a:ext cx="7300664" cy="597906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it-CH" sz="2400" b="1" dirty="0"/>
              <a:t>Doppia elica di nucleotidi: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CH" sz="2400" dirty="0"/>
              <a:t>Le basi si trovano all’interno dell’elica, zuccheri e gruppi fosfato all’esterno</a:t>
            </a:r>
          </a:p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endParaRPr lang="it-CH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CH" sz="2400" dirty="0"/>
              <a:t>Le basi si accoppiano sempre allo stesso modo: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CH" sz="2400" dirty="0"/>
              <a:t>			A –T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CH" sz="2400" dirty="0"/>
              <a:t>			C –G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CH" sz="2400" dirty="0"/>
              <a:t>	È il principio delle BASI COMPLEMENTARI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CH" sz="2400" dirty="0"/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CH" sz="2400" dirty="0"/>
              <a:t>si formano dei legami deboli Tra le basi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CH" sz="2400" dirty="0"/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CH" sz="2400" dirty="0"/>
              <a:t>Le eliche sono antiparallele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CH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C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58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CH" sz="4800" dirty="0"/>
              <a:t>FUNZIONI</a:t>
            </a:r>
            <a:endParaRPr lang="it-IT" sz="4800" dirty="0"/>
          </a:p>
        </p:txBody>
      </p:sp>
      <p:sp>
        <p:nvSpPr>
          <p:cNvPr id="6246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it-CH" b="1" dirty="0"/>
              <a:t>INFORMAZIONE</a:t>
            </a:r>
          </a:p>
          <a:p>
            <a:pPr eaLnBrk="1" hangingPunct="1"/>
            <a:r>
              <a:rPr lang="it-CH" dirty="0"/>
              <a:t>Il </a:t>
            </a:r>
            <a:r>
              <a:rPr lang="it-CH" b="1" dirty="0"/>
              <a:t>DNA</a:t>
            </a:r>
            <a:r>
              <a:rPr lang="it-CH" dirty="0"/>
              <a:t> contiene tutte le informazioni che determinano le caratteristiche di un organismo</a:t>
            </a:r>
          </a:p>
          <a:p>
            <a:pPr eaLnBrk="1" hangingPunct="1"/>
            <a:endParaRPr lang="it-CH" dirty="0"/>
          </a:p>
          <a:p>
            <a:pPr eaLnBrk="1" hangingPunct="1"/>
            <a:r>
              <a:rPr lang="it-CH" dirty="0"/>
              <a:t>L’</a:t>
            </a:r>
            <a:r>
              <a:rPr lang="it-CH" b="1" dirty="0"/>
              <a:t>RNA</a:t>
            </a:r>
            <a:r>
              <a:rPr lang="it-CH" dirty="0"/>
              <a:t> è coinvolto nell’espressione dell’informazione genetica; permettono di passare dal DNA alla caratteristica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6247" y="1772816"/>
            <a:ext cx="7620000" cy="4800600"/>
          </a:xfrm>
        </p:spPr>
        <p:txBody>
          <a:bodyPr/>
          <a:lstStyle/>
          <a:p>
            <a:endParaRPr lang="it-CH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42" y="1367084"/>
            <a:ext cx="7678220" cy="44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9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19" y="404664"/>
            <a:ext cx="677227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1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cle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14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C355DC0-083B-4C16-B9C1-85D15A066FBE}"/>
              </a:ext>
            </a:extLst>
          </p:cNvPr>
          <p:cNvSpPr txBox="1">
            <a:spLocks noChangeArrowheads="1"/>
          </p:cNvSpPr>
          <p:nvPr/>
        </p:nvSpPr>
        <p:spPr>
          <a:xfrm>
            <a:off x="544286" y="495299"/>
            <a:ext cx="7340081" cy="2238569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838200" indent="-838200" algn="l"/>
            <a:r>
              <a:rPr lang="en-US" altLang="it-CH" sz="3600" dirty="0">
                <a:latin typeface="Arial Unicode MS" pitchFamily="34" charset="-128"/>
              </a:rPr>
              <a:t>A. 2 nm di </a:t>
            </a:r>
            <a:r>
              <a:rPr lang="en-US" altLang="it-CH" sz="3600" dirty="0" err="1">
                <a:latin typeface="Arial Unicode MS" pitchFamily="34" charset="-128"/>
              </a:rPr>
              <a:t>spessore</a:t>
            </a:r>
            <a:r>
              <a:rPr lang="en-US" altLang="it-CH" sz="3600" dirty="0">
                <a:latin typeface="Arial Unicode MS" pitchFamily="34" charset="-128"/>
              </a:rPr>
              <a:t> del </a:t>
            </a:r>
            <a:r>
              <a:rPr lang="en-US" altLang="it-CH" sz="3600" dirty="0" err="1">
                <a:latin typeface="Arial Unicode MS" pitchFamily="34" charset="-128"/>
              </a:rPr>
              <a:t>filamento</a:t>
            </a:r>
            <a:r>
              <a:rPr lang="en-US" altLang="it-CH" sz="3600" dirty="0">
                <a:latin typeface="Arial Unicode MS" pitchFamily="34" charset="-128"/>
              </a:rPr>
              <a:t> di DNA  (</a:t>
            </a:r>
            <a:r>
              <a:rPr lang="en-US" altLang="it-CH" sz="3600" dirty="0" err="1">
                <a:latin typeface="Arial Unicode MS" pitchFamily="34" charset="-128"/>
              </a:rPr>
              <a:t>diametro</a:t>
            </a:r>
            <a:r>
              <a:rPr lang="en-US" altLang="it-CH" sz="3600" dirty="0">
                <a:latin typeface="Arial Unicode MS" pitchFamily="34" charset="-128"/>
              </a:rPr>
              <a:t> doppia </a:t>
            </a:r>
            <a:r>
              <a:rPr lang="en-US" altLang="it-CH" sz="3600" dirty="0" err="1">
                <a:latin typeface="Arial Unicode MS" pitchFamily="34" charset="-128"/>
              </a:rPr>
              <a:t>elica</a:t>
            </a:r>
            <a:r>
              <a:rPr lang="en-US" altLang="it-CH" sz="3600" dirty="0">
                <a:latin typeface="Arial Unicode MS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1440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FE7152B2-EAAF-4BFA-BAD7-A17C8604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4831" r="12794" b="3372"/>
          <a:stretch>
            <a:fillRect/>
          </a:stretch>
        </p:blipFill>
        <p:spPr bwMode="auto">
          <a:xfrm>
            <a:off x="1447800" y="0"/>
            <a:ext cx="5775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Line 3">
            <a:extLst>
              <a:ext uri="{FF2B5EF4-FFF2-40B4-BE49-F238E27FC236}">
                <a16:creationId xmlns:a16="http://schemas.microsoft.com/office/drawing/2014/main" id="{C15AF2C4-D178-4317-93DE-3D1ADB33F9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762000"/>
            <a:ext cx="1828800" cy="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B794DAC3-8A68-43EA-A049-EB19DEEEF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33400"/>
            <a:ext cx="2362200" cy="85725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CH" sz="2400">
                <a:latin typeface="Times New Roman" panose="02020603050405020304" pitchFamily="18" charset="0"/>
              </a:rPr>
              <a:t>Diametro doppia elica: 2nm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5" descr="ctw00386">
            <a:extLst>
              <a:ext uri="{FF2B5EF4-FFF2-40B4-BE49-F238E27FC236}">
                <a16:creationId xmlns:a16="http://schemas.microsoft.com/office/drawing/2014/main" id="{654977B6-F5DB-4E94-B9C3-14B51F8C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25838"/>
            <a:ext cx="4210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Line 6">
            <a:extLst>
              <a:ext uri="{FF2B5EF4-FFF2-40B4-BE49-F238E27FC236}">
                <a16:creationId xmlns:a16="http://schemas.microsoft.com/office/drawing/2014/main" id="{F5AF66BA-37A2-47DC-ACED-13D5221DD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382963"/>
            <a:ext cx="0" cy="838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5606" name="Text Box 7">
            <a:extLst>
              <a:ext uri="{FF2B5EF4-FFF2-40B4-BE49-F238E27FC236}">
                <a16:creationId xmlns:a16="http://schemas.microsoft.com/office/drawing/2014/main" id="{3A277FDE-848D-4ED5-A95D-74D259FF7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687763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CH" sz="2400">
                <a:latin typeface="Times New Roman" panose="02020603050405020304" pitchFamily="18" charset="0"/>
              </a:rPr>
              <a:t>10 nm</a:t>
            </a:r>
          </a:p>
        </p:txBody>
      </p:sp>
      <p:sp>
        <p:nvSpPr>
          <p:cNvPr id="25607" name="Text Box 9">
            <a:extLst>
              <a:ext uri="{FF2B5EF4-FFF2-40B4-BE49-F238E27FC236}">
                <a16:creationId xmlns:a16="http://schemas.microsoft.com/office/drawing/2014/main" id="{8B75B2CB-014F-4B38-8ECB-3C6A6E49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29225"/>
            <a:ext cx="8820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Times New Roman" panose="02020603050405020304" pitchFamily="18" charset="0"/>
              <a:buNone/>
            </a:pPr>
            <a:r>
              <a:rPr lang="it-IT" altLang="it-CH" sz="2400" dirty="0">
                <a:latin typeface="Times New Roman" panose="02020603050405020304" pitchFamily="18" charset="0"/>
              </a:rPr>
              <a:t>Un </a:t>
            </a:r>
            <a:r>
              <a:rPr lang="it-IT" altLang="it-CH" sz="2400" b="1" dirty="0">
                <a:latin typeface="Times New Roman" panose="02020603050405020304" pitchFamily="18" charset="0"/>
              </a:rPr>
              <a:t>nucleosoma</a:t>
            </a:r>
            <a:r>
              <a:rPr lang="it-IT" altLang="it-CH" sz="2400" dirty="0">
                <a:latin typeface="Times New Roman" panose="02020603050405020304" pitchFamily="18" charset="0"/>
              </a:rPr>
              <a:t> è formato da un filamento di DNA avvolto attorno a un nucleo proteico centrale costituito da otto istoni. </a:t>
            </a:r>
          </a:p>
        </p:txBody>
      </p:sp>
      <p:sp>
        <p:nvSpPr>
          <p:cNvPr id="25608" name="Line 10">
            <a:extLst>
              <a:ext uri="{FF2B5EF4-FFF2-40B4-BE49-F238E27FC236}">
                <a16:creationId xmlns:a16="http://schemas.microsoft.com/office/drawing/2014/main" id="{2B056D11-D52C-47AC-8B02-A2233B51E3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6375" y="3933825"/>
            <a:ext cx="129540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CH"/>
          </a:p>
        </p:txBody>
      </p:sp>
      <p:sp>
        <p:nvSpPr>
          <p:cNvPr id="25609" name="Line 11">
            <a:extLst>
              <a:ext uri="{FF2B5EF4-FFF2-40B4-BE49-F238E27FC236}">
                <a16:creationId xmlns:a16="http://schemas.microsoft.com/office/drawing/2014/main" id="{7072EA54-EF50-47EC-AC25-5EC43C613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6375" y="4005263"/>
            <a:ext cx="2303463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CH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061DB051-DED5-4D9A-BE01-606213369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425" y="1557337"/>
            <a:ext cx="7772400" cy="1066800"/>
          </a:xfrm>
          <a:prstGeom prst="rect">
            <a:avLst/>
          </a:prstGeom>
          <a:noFill/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49DA9CF7-5354-491C-A2AC-03E17D6DD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1557337"/>
          </a:xfrm>
        </p:spPr>
        <p:txBody>
          <a:bodyPr/>
          <a:lstStyle/>
          <a:p>
            <a:pPr algn="l" eaLnBrk="1" hangingPunct="1"/>
            <a:r>
              <a:rPr lang="en-US" altLang="it-CH" sz="3200" b="1" dirty="0">
                <a:latin typeface="Arial" panose="020B0604020202020204" pitchFamily="34" charset="0"/>
              </a:rPr>
              <a:t>B. DNA </a:t>
            </a:r>
            <a:r>
              <a:rPr lang="en-US" altLang="it-CH" sz="3200" b="1" dirty="0" err="1">
                <a:latin typeface="Arial" panose="020B0604020202020204" pitchFamily="34" charset="0"/>
              </a:rPr>
              <a:t>compattato</a:t>
            </a:r>
            <a:r>
              <a:rPr lang="en-US" altLang="it-CH" sz="3200" b="1" dirty="0">
                <a:latin typeface="Arial" panose="020B0604020202020204" pitchFamily="34" charset="0"/>
              </a:rPr>
              <a:t> </a:t>
            </a:r>
            <a:r>
              <a:rPr lang="en-US" altLang="it-CH" sz="3200" b="1" dirty="0" err="1">
                <a:latin typeface="Arial" panose="020B0604020202020204" pitchFamily="34" charset="0"/>
              </a:rPr>
              <a:t>attorno</a:t>
            </a:r>
            <a:r>
              <a:rPr lang="en-US" altLang="it-CH" sz="3200" b="1" dirty="0">
                <a:latin typeface="Arial" panose="020B0604020202020204" pitchFamily="34" charset="0"/>
              </a:rPr>
              <a:t> a </a:t>
            </a:r>
            <a:r>
              <a:rPr lang="en-US" altLang="it-CH" sz="3200" b="1" dirty="0" err="1">
                <a:latin typeface="Arial" panose="020B0604020202020204" pitchFamily="34" charset="0"/>
              </a:rPr>
              <a:t>proteine</a:t>
            </a:r>
            <a:r>
              <a:rPr lang="en-US" altLang="it-CH" sz="3200" b="1" dirty="0">
                <a:latin typeface="Arial" panose="020B0604020202020204" pitchFamily="34" charset="0"/>
              </a:rPr>
              <a:t> (</a:t>
            </a:r>
            <a:r>
              <a:rPr lang="en-US" altLang="it-CH" sz="3200" b="1" dirty="0" err="1">
                <a:latin typeface="Arial" panose="020B0604020202020204" pitchFamily="34" charset="0"/>
              </a:rPr>
              <a:t>istoni</a:t>
            </a:r>
            <a:r>
              <a:rPr lang="en-US" altLang="it-CH" sz="3200" b="1" dirty="0">
                <a:latin typeface="Arial" panose="020B0604020202020204" pitchFamily="34" charset="0"/>
              </a:rPr>
              <a:t>): </a:t>
            </a:r>
            <a:r>
              <a:rPr lang="en-US" altLang="it-CH" sz="3200" b="1" dirty="0" err="1">
                <a:latin typeface="Arial" panose="020B0604020202020204" pitchFamily="34" charset="0"/>
              </a:rPr>
              <a:t>diametro</a:t>
            </a:r>
            <a:r>
              <a:rPr lang="en-US" altLang="it-CH" sz="3200" b="1" dirty="0">
                <a:latin typeface="Arial" panose="020B0604020202020204" pitchFamily="34" charset="0"/>
              </a:rPr>
              <a:t> 11 nm </a:t>
            </a:r>
            <a:br>
              <a:rPr lang="en-US" altLang="it-CH" sz="3200" b="1" dirty="0">
                <a:latin typeface="Arial" panose="020B0604020202020204" pitchFamily="34" charset="0"/>
              </a:rPr>
            </a:br>
            <a:endParaRPr lang="en-US" altLang="it-CH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>
              <a:ea typeface="+mn-ea"/>
              <a:cs typeface="+mn-cs"/>
            </a:endParaRPr>
          </a:p>
        </p:txBody>
      </p:sp>
      <p:sp>
        <p:nvSpPr>
          <p:cNvPr id="13313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CH" dirty="0">
                <a:latin typeface="Calibri" charset="0"/>
              </a:rPr>
              <a:t>CARBOIDRATI</a:t>
            </a:r>
          </a:p>
        </p:txBody>
      </p:sp>
    </p:spTree>
    <p:extLst>
      <p:ext uri="{BB962C8B-B14F-4D97-AF65-F5344CB8AC3E}">
        <p14:creationId xmlns:p14="http://schemas.microsoft.com/office/powerpoint/2010/main" val="4129102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ruttura_cromatina copia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48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>
            <a:extLst>
              <a:ext uri="{FF2B5EF4-FFF2-40B4-BE49-F238E27FC236}">
                <a16:creationId xmlns:a16="http://schemas.microsoft.com/office/drawing/2014/main" id="{4E74858B-7C89-47A2-999C-9BBD879BA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91600" cy="1600200"/>
          </a:xfrm>
        </p:spPr>
        <p:txBody>
          <a:bodyPr/>
          <a:lstStyle/>
          <a:p>
            <a:pPr eaLnBrk="1" hangingPunct="1"/>
            <a:r>
              <a:rPr lang="en-US" altLang="it-CH" sz="4000" b="1">
                <a:latin typeface="Arial" panose="020B0604020202020204" pitchFamily="34" charset="0"/>
              </a:rPr>
              <a:t>C. I nucleosomi si ripiegano per generare una fibra di 30 nm: </a:t>
            </a:r>
            <a:br>
              <a:rPr lang="en-US" altLang="it-CH" sz="4000" b="1">
                <a:latin typeface="Arial" panose="020B0604020202020204" pitchFamily="34" charset="0"/>
              </a:rPr>
            </a:br>
            <a:r>
              <a:rPr lang="en-US" altLang="it-CH" sz="4000" b="1">
                <a:latin typeface="Arial" panose="020B0604020202020204" pitchFamily="34" charset="0"/>
              </a:rPr>
              <a:t>i solenoidi </a:t>
            </a:r>
            <a:br>
              <a:rPr lang="en-US" altLang="it-CH" sz="4000" b="1">
                <a:latin typeface="Arial" panose="020B0604020202020204" pitchFamily="34" charset="0"/>
              </a:rPr>
            </a:br>
            <a:endParaRPr lang="en-US" altLang="it-CH" sz="4000" b="1">
              <a:latin typeface="Arial" panose="020B0604020202020204" pitchFamily="34" charset="0"/>
            </a:endParaRPr>
          </a:p>
        </p:txBody>
      </p:sp>
      <p:pic>
        <p:nvPicPr>
          <p:cNvPr id="27651" name="Picture 1027">
            <a:extLst>
              <a:ext uri="{FF2B5EF4-FFF2-40B4-BE49-F238E27FC236}">
                <a16:creationId xmlns:a16="http://schemas.microsoft.com/office/drawing/2014/main" id="{74F9E666-CCC0-4CE0-BCB2-5860E185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52197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Line 1028">
            <a:extLst>
              <a:ext uri="{FF2B5EF4-FFF2-40B4-BE49-F238E27FC236}">
                <a16:creationId xmlns:a16="http://schemas.microsoft.com/office/drawing/2014/main" id="{3758C870-C32C-42E3-949D-BC53CA07F6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962400"/>
            <a:ext cx="76200" cy="220980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7653" name="Text Box 1029">
            <a:extLst>
              <a:ext uri="{FF2B5EF4-FFF2-40B4-BE49-F238E27FC236}">
                <a16:creationId xmlns:a16="http://schemas.microsoft.com/office/drawing/2014/main" id="{10511982-A5A6-4175-A871-161D70F4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05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CH" sz="2400">
                <a:latin typeface="Times New Roman" panose="02020603050405020304" pitchFamily="18" charset="0"/>
              </a:rPr>
              <a:t>30 nm</a:t>
            </a:r>
          </a:p>
        </p:txBody>
      </p:sp>
      <p:sp>
        <p:nvSpPr>
          <p:cNvPr id="27654" name="Line 1030">
            <a:extLst>
              <a:ext uri="{FF2B5EF4-FFF2-40B4-BE49-F238E27FC236}">
                <a16:creationId xmlns:a16="http://schemas.microsoft.com/office/drawing/2014/main" id="{FD8AD64F-829B-4908-82BE-FAFFB40DAA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4953000"/>
            <a:ext cx="0" cy="81280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7655" name="Rectangle 1031">
            <a:extLst>
              <a:ext uri="{FF2B5EF4-FFF2-40B4-BE49-F238E27FC236}">
                <a16:creationId xmlns:a16="http://schemas.microsoft.com/office/drawing/2014/main" id="{5F45FA61-839A-471A-9BF7-6BE67D10E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800600"/>
            <a:ext cx="14478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CH" altLang="it-CH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cle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61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D21D2914-A42D-4D30-B397-036126595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CH" altLang="it-CH" dirty="0"/>
          </a:p>
        </p:txBody>
      </p:sp>
      <p:pic>
        <p:nvPicPr>
          <p:cNvPr id="28677" name="Picture 6">
            <a:extLst>
              <a:ext uri="{FF2B5EF4-FFF2-40B4-BE49-F238E27FC236}">
                <a16:creationId xmlns:a16="http://schemas.microsoft.com/office/drawing/2014/main" id="{57D8E70A-BC79-40FD-86C4-60980AFC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97359"/>
            <a:ext cx="9081196" cy="16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4A5377B-213E-469A-82E5-FEF80B7B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CE45B0C-49B4-4F71-8C1F-47394610F9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305800" cy="4114800"/>
          </a:xfrm>
        </p:spPr>
        <p:txBody>
          <a:bodyPr/>
          <a:lstStyle/>
          <a:p>
            <a:pPr eaLnBrk="1" hangingPunct="1"/>
            <a:r>
              <a:rPr lang="en-US" altLang="it-CH" sz="4800" b="1">
                <a:latin typeface="Arial Unicode MS" pitchFamily="34" charset="-128"/>
              </a:rPr>
              <a:t>La  cromatina è in seguito organizzata e ulteriormente compattata (per prepararsi alla fase mitotica) </a:t>
            </a:r>
            <a:endParaRPr lang="en-US" altLang="it-CH" sz="480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0285AE8-DF50-4F22-A518-E6FD774D4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143000"/>
            <a:ext cx="8382000" cy="1143000"/>
          </a:xfrm>
        </p:spPr>
        <p:txBody>
          <a:bodyPr/>
          <a:lstStyle/>
          <a:p>
            <a:pPr algn="l" eaLnBrk="1" hangingPunct="1"/>
            <a:r>
              <a:rPr lang="en-US" altLang="it-CH" sz="3600" b="1">
                <a:latin typeface="Arial Unicode MS" pitchFamily="34" charset="-128"/>
              </a:rPr>
              <a:t>D. Nei cromosomi mitotici sono formate delle anse e dei ripiegamenti</a:t>
            </a:r>
            <a:endParaRPr lang="en-US" altLang="it-CH">
              <a:latin typeface="Arial Unicode MS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B5A31DC2-A4D0-4485-9664-7A72CB6E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5791200" cy="3498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F6FDC66-C5BE-4D2B-A7B5-D7B76835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50419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B24B263B-9596-4742-94BB-8316AAF17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2"/>
          <a:stretch>
            <a:fillRect/>
          </a:stretch>
        </p:blipFill>
        <p:spPr bwMode="auto">
          <a:xfrm>
            <a:off x="304800" y="676275"/>
            <a:ext cx="84582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Line 3">
            <a:extLst>
              <a:ext uri="{FF2B5EF4-FFF2-40B4-BE49-F238E27FC236}">
                <a16:creationId xmlns:a16="http://schemas.microsoft.com/office/drawing/2014/main" id="{D70EE0E2-4CB9-4A3C-90EA-E4B4C3C6C1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05000" y="5715000"/>
            <a:ext cx="228600" cy="1143000"/>
          </a:xfrm>
          <a:prstGeom prst="line">
            <a:avLst/>
          </a:prstGeom>
          <a:noFill/>
          <a:ln w="857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27332" name="Line 4">
            <a:extLst>
              <a:ext uri="{FF2B5EF4-FFF2-40B4-BE49-F238E27FC236}">
                <a16:creationId xmlns:a16="http://schemas.microsoft.com/office/drawing/2014/main" id="{1B597209-82D3-4EFD-8D23-8EB65951C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5715000"/>
            <a:ext cx="76200" cy="1143000"/>
          </a:xfrm>
          <a:prstGeom prst="line">
            <a:avLst/>
          </a:prstGeom>
          <a:noFill/>
          <a:ln w="857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27333" name="Line 5">
            <a:extLst>
              <a:ext uri="{FF2B5EF4-FFF2-40B4-BE49-F238E27FC236}">
                <a16:creationId xmlns:a16="http://schemas.microsoft.com/office/drawing/2014/main" id="{0CC67CDA-D7F6-4269-A1BB-32C52789D2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05000" y="5715000"/>
            <a:ext cx="228600" cy="1143000"/>
          </a:xfrm>
          <a:prstGeom prst="line">
            <a:avLst/>
          </a:prstGeom>
          <a:noFill/>
          <a:ln w="857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27334" name="Line 6">
            <a:extLst>
              <a:ext uri="{FF2B5EF4-FFF2-40B4-BE49-F238E27FC236}">
                <a16:creationId xmlns:a16="http://schemas.microsoft.com/office/drawing/2014/main" id="{EF3BD547-5E63-41C1-A478-8FEF757DD0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5715000"/>
            <a:ext cx="76200" cy="1143000"/>
          </a:xfrm>
          <a:prstGeom prst="line">
            <a:avLst/>
          </a:prstGeom>
          <a:noFill/>
          <a:ln w="857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D21AF2B-1BD8-4515-A187-79C7E74A3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7075" y="743099"/>
            <a:ext cx="4572000" cy="537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45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cleo+cromatina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3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39891"/>
            <a:ext cx="7620000" cy="4121217"/>
          </a:xfrm>
          <a:prstGeom prst="rect">
            <a:avLst/>
          </a:prstGeom>
        </p:spPr>
      </p:pic>
      <p:sp>
        <p:nvSpPr>
          <p:cNvPr id="109570" name="CasellaDiTesto 4"/>
          <p:cNvSpPr txBox="1">
            <a:spLocks noChangeArrowheads="1"/>
          </p:cNvSpPr>
          <p:nvPr/>
        </p:nvSpPr>
        <p:spPr bwMode="auto">
          <a:xfrm>
            <a:off x="323850" y="549275"/>
            <a:ext cx="23764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CH" sz="2000"/>
              <a:t>MONOSACCARIDI</a:t>
            </a:r>
          </a:p>
          <a:p>
            <a:endParaRPr lang="it-CH" sz="2000"/>
          </a:p>
          <a:p>
            <a:r>
              <a:rPr lang="it-CH" sz="2000"/>
              <a:t>1 singola molecola </a:t>
            </a:r>
          </a:p>
          <a:p>
            <a:endParaRPr lang="it-CH" sz="2000"/>
          </a:p>
          <a:p>
            <a:endParaRPr lang="it-CH" sz="2000"/>
          </a:p>
          <a:p>
            <a:endParaRPr lang="it-CH" sz="2000"/>
          </a:p>
          <a:p>
            <a:r>
              <a:rPr lang="it-CH" sz="2000"/>
              <a:t>Es.: glucosio</a:t>
            </a:r>
          </a:p>
          <a:p>
            <a:endParaRPr lang="it-CH"/>
          </a:p>
          <a:p>
            <a:endParaRPr lang="it-CH"/>
          </a:p>
        </p:txBody>
      </p:sp>
      <p:sp>
        <p:nvSpPr>
          <p:cNvPr id="109571" name="CasellaDiTesto 6"/>
          <p:cNvSpPr txBox="1">
            <a:spLocks noChangeArrowheads="1"/>
          </p:cNvSpPr>
          <p:nvPr/>
        </p:nvSpPr>
        <p:spPr bwMode="auto">
          <a:xfrm>
            <a:off x="2987675" y="549275"/>
            <a:ext cx="23050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CH" sz="2000"/>
              <a:t>DISACCARIDI</a:t>
            </a:r>
          </a:p>
          <a:p>
            <a:endParaRPr lang="it-CH" sz="2000"/>
          </a:p>
          <a:p>
            <a:r>
              <a:rPr lang="it-CH" sz="2000"/>
              <a:t>2 molecole di monosaccaridi legate tra loro </a:t>
            </a:r>
          </a:p>
          <a:p>
            <a:endParaRPr lang="it-CH" sz="2000"/>
          </a:p>
          <a:p>
            <a:r>
              <a:rPr lang="it-CH" sz="2000"/>
              <a:t>Es.: saccarosio</a:t>
            </a:r>
          </a:p>
          <a:p>
            <a:endParaRPr lang="it-CH"/>
          </a:p>
          <a:p>
            <a:endParaRPr lang="it-CH"/>
          </a:p>
        </p:txBody>
      </p:sp>
      <p:sp>
        <p:nvSpPr>
          <p:cNvPr id="109572" name="CasellaDiTesto 7"/>
          <p:cNvSpPr txBox="1">
            <a:spLocks noChangeArrowheads="1"/>
          </p:cNvSpPr>
          <p:nvPr/>
        </p:nvSpPr>
        <p:spPr bwMode="auto">
          <a:xfrm>
            <a:off x="5651500" y="549275"/>
            <a:ext cx="23050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CH" sz="2000"/>
              <a:t>POLISACCARIDI</a:t>
            </a:r>
          </a:p>
          <a:p>
            <a:endParaRPr lang="it-CH" sz="2000"/>
          </a:p>
          <a:p>
            <a:r>
              <a:rPr lang="it-CH" sz="2000"/>
              <a:t>Molte molecole di monosaccaridi legate tra loro </a:t>
            </a:r>
          </a:p>
          <a:p>
            <a:endParaRPr lang="it-CH" sz="2000"/>
          </a:p>
          <a:p>
            <a:r>
              <a:rPr lang="it-CH" sz="2000"/>
              <a:t>Es.: amido</a:t>
            </a:r>
          </a:p>
          <a:p>
            <a:endParaRPr lang="it-CH"/>
          </a:p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478018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cle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29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13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28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659DBF-FF46-4BA0-808C-CCEA850A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A95BDD-443A-4533-8E20-E87EA4B203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it-CH" dirty="0"/>
              <a:t>Teoria </a:t>
            </a:r>
            <a:r>
              <a:rPr lang="it-CH" dirty="0" err="1"/>
              <a:t>endosimbiosi</a:t>
            </a:r>
            <a:endParaRPr lang="it-CH" dirty="0"/>
          </a:p>
          <a:p>
            <a:pPr marL="45720" indent="0">
              <a:buNone/>
            </a:pPr>
            <a:endParaRPr lang="it-CH" dirty="0"/>
          </a:p>
          <a:p>
            <a:pPr marL="45720" indent="0">
              <a:buNone/>
            </a:pPr>
            <a:r>
              <a:rPr lang="it-CH" dirty="0"/>
              <a:t>https://www.youtube.com/watch?v=L_QYz6-mz4w</a:t>
            </a:r>
          </a:p>
        </p:txBody>
      </p:sp>
    </p:spTree>
    <p:extLst>
      <p:ext uri="{BB962C8B-B14F-4D97-AF65-F5344CB8AC3E}">
        <p14:creationId xmlns:p14="http://schemas.microsoft.com/office/powerpoint/2010/main" val="1990587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ruttura_organizz-UNIFIRENZE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68300"/>
            <a:ext cx="86360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3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ruttura_organizz-UNIFIRENZE (trascinato)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68300"/>
            <a:ext cx="86360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14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44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MONOSACCARIDI</a:t>
            </a:r>
          </a:p>
        </p:txBody>
      </p:sp>
      <p:sp>
        <p:nvSpPr>
          <p:cNvPr id="111618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CH" dirty="0"/>
              <a:t>Composizione atomica</a:t>
            </a:r>
          </a:p>
          <a:p>
            <a:pPr lvl="1"/>
            <a:r>
              <a:rPr lang="it-CH" dirty="0"/>
              <a:t>C, H, O</a:t>
            </a:r>
          </a:p>
          <a:p>
            <a:r>
              <a:rPr lang="it-CH" dirty="0"/>
              <a:t>Molecole singole</a:t>
            </a:r>
          </a:p>
          <a:p>
            <a:pPr lvl="1"/>
            <a:r>
              <a:rPr lang="it-CH" dirty="0"/>
              <a:t>Di solito con 5 - 6 atomi di carbonio</a:t>
            </a:r>
          </a:p>
          <a:p>
            <a:pPr lvl="1">
              <a:buFont typeface="Arial" charset="0"/>
              <a:buNone/>
            </a:pPr>
            <a:endParaRPr lang="it-CH" dirty="0"/>
          </a:p>
          <a:p>
            <a:r>
              <a:rPr lang="it-CH" dirty="0"/>
              <a:t>Esempi: </a:t>
            </a:r>
          </a:p>
          <a:p>
            <a:pPr lvl="1"/>
            <a:r>
              <a:rPr lang="it-CH" dirty="0"/>
              <a:t>Glucosio</a:t>
            </a:r>
          </a:p>
          <a:p>
            <a:pPr lvl="1"/>
            <a:r>
              <a:rPr lang="it-CH" dirty="0"/>
              <a:t>Galattosio		</a:t>
            </a:r>
          </a:p>
          <a:p>
            <a:pPr lvl="1"/>
            <a:r>
              <a:rPr lang="it-CH" dirty="0"/>
              <a:t>Fruttosio	</a:t>
            </a:r>
          </a:p>
          <a:p>
            <a:pPr lvl="1"/>
            <a:r>
              <a:rPr lang="it-CH" dirty="0"/>
              <a:t>Ribosio	</a:t>
            </a:r>
          </a:p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441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1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1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1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995363"/>
            <a:ext cx="69056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1040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Elica.thmx</Template>
  <TotalTime>0</TotalTime>
  <Words>1026</Words>
  <Application>Microsoft Office PowerPoint</Application>
  <PresentationFormat>Presentazione su schermo (4:3)</PresentationFormat>
  <Paragraphs>474</Paragraphs>
  <Slides>75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75</vt:i4>
      </vt:variant>
    </vt:vector>
  </HeadingPairs>
  <TitlesOfParts>
    <vt:vector size="87" baseType="lpstr">
      <vt:lpstr>Arial Unicode MS</vt:lpstr>
      <vt:lpstr>ＭＳ Ｐゴシック</vt:lpstr>
      <vt:lpstr>Arial</vt:lpstr>
      <vt:lpstr>Calibri</vt:lpstr>
      <vt:lpstr>Comic Sans MS</vt:lpstr>
      <vt:lpstr>Georgia</vt:lpstr>
      <vt:lpstr>Handwriting - Dakota</vt:lpstr>
      <vt:lpstr>Tahoma</vt:lpstr>
      <vt:lpstr>Times</vt:lpstr>
      <vt:lpstr>Times New Roman</vt:lpstr>
      <vt:lpstr>Trebuchet MS</vt:lpstr>
      <vt:lpstr>Elica</vt:lpstr>
      <vt:lpstr>LE BIOMOLECOLE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CARBOIDRATI</vt:lpstr>
      <vt:lpstr>Presentazione standard di PowerPoint</vt:lpstr>
      <vt:lpstr>MONOSACCARIDI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PROTEINE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LIPIDI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INSATURI: sono definiti così gli acidi grassi che hanno legami doppi.  SATURI: grassi che hanno il massimo numero di atomi di idrogeno.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ACIDI NUCLEICI</vt:lpstr>
      <vt:lpstr>STRUTTURA</vt:lpstr>
      <vt:lpstr>Un nucleotide</vt:lpstr>
      <vt:lpstr>Presentazione standard di PowerPoint</vt:lpstr>
      <vt:lpstr>Presentazione standard di PowerPoint</vt:lpstr>
      <vt:lpstr>Presentazione standard di PowerPoint</vt:lpstr>
      <vt:lpstr>Polimeri di nucleotidi    DNA:  * doppia catena di nucleotidi                 * desossiribosio                 * A,T,C,G                    RNA: * singola catena di nucleotidi                 * ribosio                 * A,U,C,G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FUNZIONI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B. DNA compattato attorno a proteine (istoni): diametro 11 nm  </vt:lpstr>
      <vt:lpstr>Presentazione standard di PowerPoint</vt:lpstr>
      <vt:lpstr>C. I nucleosomi si ripiegano per generare una fibra di 30 nm:  i solenoidi  </vt:lpstr>
      <vt:lpstr>Presentazione standard di PowerPoint</vt:lpstr>
      <vt:lpstr>Presentazione standard di PowerPoint</vt:lpstr>
      <vt:lpstr>La  cromatina è in seguito organizzata e ulteriormente compattata (per prepararsi alla fase mitotica) </vt:lpstr>
      <vt:lpstr>D. Nei cromosomi mitotici sono formate delle anse e dei ripiegamenti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Monica</dc:creator>
  <cp:lastModifiedBy>Marco Briccola</cp:lastModifiedBy>
  <cp:revision>89</cp:revision>
  <dcterms:created xsi:type="dcterms:W3CDTF">2011-09-06T07:45:21Z</dcterms:created>
  <dcterms:modified xsi:type="dcterms:W3CDTF">2018-09-27T07:55:21Z</dcterms:modified>
</cp:coreProperties>
</file>