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25" r:id="rId2"/>
    <p:sldId id="290" r:id="rId3"/>
    <p:sldId id="291" r:id="rId4"/>
    <p:sldId id="292" r:id="rId5"/>
    <p:sldId id="293" r:id="rId6"/>
    <p:sldId id="316" r:id="rId7"/>
    <p:sldId id="310" r:id="rId8"/>
    <p:sldId id="317" r:id="rId9"/>
    <p:sldId id="335" r:id="rId10"/>
    <p:sldId id="326" r:id="rId11"/>
    <p:sldId id="318" r:id="rId12"/>
    <p:sldId id="319" r:id="rId13"/>
    <p:sldId id="270" r:id="rId14"/>
    <p:sldId id="343" r:id="rId15"/>
    <p:sldId id="308" r:id="rId16"/>
    <p:sldId id="321" r:id="rId17"/>
    <p:sldId id="274" r:id="rId18"/>
    <p:sldId id="344" r:id="rId19"/>
    <p:sldId id="345" r:id="rId20"/>
    <p:sldId id="322" r:id="rId21"/>
    <p:sldId id="323" r:id="rId22"/>
    <p:sldId id="311" r:id="rId23"/>
    <p:sldId id="312" r:id="rId24"/>
    <p:sldId id="324" r:id="rId25"/>
    <p:sldId id="313" r:id="rId26"/>
    <p:sldId id="328" r:id="rId27"/>
    <p:sldId id="300" r:id="rId28"/>
    <p:sldId id="320" r:id="rId29"/>
    <p:sldId id="327" r:id="rId30"/>
    <p:sldId id="336" r:id="rId31"/>
    <p:sldId id="314" r:id="rId32"/>
    <p:sldId id="315" r:id="rId33"/>
    <p:sldId id="330" r:id="rId34"/>
    <p:sldId id="338" r:id="rId35"/>
    <p:sldId id="331" r:id="rId36"/>
    <p:sldId id="329" r:id="rId37"/>
    <p:sldId id="346" r:id="rId38"/>
    <p:sldId id="264" r:id="rId39"/>
    <p:sldId id="265" r:id="rId40"/>
    <p:sldId id="266" r:id="rId41"/>
    <p:sldId id="282" r:id="rId42"/>
    <p:sldId id="281" r:id="rId43"/>
    <p:sldId id="283" r:id="rId44"/>
    <p:sldId id="299" r:id="rId45"/>
    <p:sldId id="349" r:id="rId46"/>
    <p:sldId id="333" r:id="rId47"/>
    <p:sldId id="334" r:id="rId48"/>
    <p:sldId id="350" r:id="rId49"/>
    <p:sldId id="351" r:id="rId50"/>
    <p:sldId id="284" r:id="rId51"/>
    <p:sldId id="352" r:id="rId52"/>
    <p:sldId id="298" r:id="rId53"/>
    <p:sldId id="286" r:id="rId54"/>
    <p:sldId id="287" r:id="rId55"/>
    <p:sldId id="355" r:id="rId56"/>
    <p:sldId id="353" r:id="rId57"/>
    <p:sldId id="354" r:id="rId58"/>
    <p:sldId id="301" r:id="rId59"/>
    <p:sldId id="356" r:id="rId6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AC2"/>
    <a:srgbClr val="D8F0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52"/>
    <p:restoredTop sz="94541"/>
  </p:normalViewPr>
  <p:slideViewPr>
    <p:cSldViewPr snapToGrid="0" snapToObjects="1">
      <p:cViewPr varScale="1">
        <p:scale>
          <a:sx n="124" d="100"/>
          <a:sy n="124" d="100"/>
        </p:scale>
        <p:origin x="24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57E13B-DEA7-424A-B412-5B5F8DD956BB}" type="datetimeFigureOut">
              <a:rPr lang="it-IT" smtClean="0"/>
              <a:t>03/11/19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E7C954-C508-7547-9089-DD47E7694B2A}" type="slidenum">
              <a:rPr lang="it-IT" smtClean="0"/>
              <a:t>‹n.›</a:t>
            </a:fld>
            <a:endParaRPr lang="it-IT"/>
          </a:p>
        </p:txBody>
      </p:sp>
    </p:spTree>
    <p:extLst>
      <p:ext uri="{BB962C8B-B14F-4D97-AF65-F5344CB8AC3E}">
        <p14:creationId xmlns:p14="http://schemas.microsoft.com/office/powerpoint/2010/main" val="21336054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ABEE11-9B1E-DF42-83AF-DAE4537BDCE6}" type="slidenum">
              <a:rPr lang="it-IT"/>
              <a:pPr>
                <a:defRPr/>
              </a:pPr>
              <a:t>55</a:t>
            </a:fld>
            <a:endParaRPr lang="it-IT"/>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pPr>
              <a:defRPr/>
            </a:pPr>
            <a:endParaRPr lang="it-IT" smtClean="0">
              <a:cs typeface="+mn-cs"/>
            </a:endParaRPr>
          </a:p>
        </p:txBody>
      </p:sp>
    </p:spTree>
    <p:extLst>
      <p:ext uri="{BB962C8B-B14F-4D97-AF65-F5344CB8AC3E}">
        <p14:creationId xmlns:p14="http://schemas.microsoft.com/office/powerpoint/2010/main" val="1622400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fr-CH"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H"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03/11/19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09574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03/11/19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567232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fr-CH"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03/11/19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4141289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smtClean="0"/>
              <a:t>Fare clic per modificare stile</a:t>
            </a:r>
            <a:endParaRPr lang="it-IT"/>
          </a:p>
        </p:txBody>
      </p:sp>
      <p:sp>
        <p:nvSpPr>
          <p:cNvPr id="3" name="Segnaposto contenuto 2"/>
          <p:cNvSpPr>
            <a:spLocks noGrp="1"/>
          </p:cNvSpPr>
          <p:nvPr>
            <p:ph idx="1"/>
          </p:nvPr>
        </p:nvSpPr>
        <p:spPr/>
        <p:txBody>
          <a:body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4" name="Segnaposto data 3"/>
          <p:cNvSpPr>
            <a:spLocks noGrp="1"/>
          </p:cNvSpPr>
          <p:nvPr>
            <p:ph type="dt" sz="half" idx="10"/>
          </p:nvPr>
        </p:nvSpPr>
        <p:spPr/>
        <p:txBody>
          <a:bodyPr/>
          <a:lstStyle/>
          <a:p>
            <a:fld id="{94862EF7-0FEB-6947-9617-BA2AF148D72C}" type="datetimeFigureOut">
              <a:rPr lang="it-IT" smtClean="0"/>
              <a:t>03/11/19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491230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fr-CH"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H" smtClean="0"/>
              <a:t>Fare clic per modificare gli stili del testo dello schema</a:t>
            </a:r>
          </a:p>
        </p:txBody>
      </p:sp>
      <p:sp>
        <p:nvSpPr>
          <p:cNvPr id="4" name="Segnaposto data 3"/>
          <p:cNvSpPr>
            <a:spLocks noGrp="1"/>
          </p:cNvSpPr>
          <p:nvPr>
            <p:ph type="dt" sz="half" idx="10"/>
          </p:nvPr>
        </p:nvSpPr>
        <p:spPr/>
        <p:txBody>
          <a:bodyPr/>
          <a:lstStyle/>
          <a:p>
            <a:fld id="{94862EF7-0FEB-6947-9617-BA2AF148D72C}" type="datetimeFigureOut">
              <a:rPr lang="it-IT" smtClean="0"/>
              <a:t>03/11/19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55004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5" name="Segnaposto data 4"/>
          <p:cNvSpPr>
            <a:spLocks noGrp="1"/>
          </p:cNvSpPr>
          <p:nvPr>
            <p:ph type="dt" sz="half" idx="10"/>
          </p:nvPr>
        </p:nvSpPr>
        <p:spPr/>
        <p:txBody>
          <a:bodyPr/>
          <a:lstStyle/>
          <a:p>
            <a:fld id="{94862EF7-0FEB-6947-9617-BA2AF148D72C}" type="datetimeFigureOut">
              <a:rPr lang="it-IT" smtClean="0"/>
              <a:t>03/11/19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236726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fr-CH"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H"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7" name="Segnaposto data 6"/>
          <p:cNvSpPr>
            <a:spLocks noGrp="1"/>
          </p:cNvSpPr>
          <p:nvPr>
            <p:ph type="dt" sz="half" idx="10"/>
          </p:nvPr>
        </p:nvSpPr>
        <p:spPr/>
        <p:txBody>
          <a:bodyPr/>
          <a:lstStyle/>
          <a:p>
            <a:fld id="{94862EF7-0FEB-6947-9617-BA2AF148D72C}" type="datetimeFigureOut">
              <a:rPr lang="it-IT" smtClean="0"/>
              <a:t>03/11/19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3744556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fr-CH" smtClean="0"/>
              <a:t>Fare clic per modificare stile</a:t>
            </a:r>
            <a:endParaRPr lang="it-IT"/>
          </a:p>
        </p:txBody>
      </p:sp>
      <p:sp>
        <p:nvSpPr>
          <p:cNvPr id="3" name="Segnaposto data 2"/>
          <p:cNvSpPr>
            <a:spLocks noGrp="1"/>
          </p:cNvSpPr>
          <p:nvPr>
            <p:ph type="dt" sz="half" idx="10"/>
          </p:nvPr>
        </p:nvSpPr>
        <p:spPr/>
        <p:txBody>
          <a:bodyPr/>
          <a:lstStyle/>
          <a:p>
            <a:fld id="{94862EF7-0FEB-6947-9617-BA2AF148D72C}" type="datetimeFigureOut">
              <a:rPr lang="it-IT" smtClean="0"/>
              <a:t>03/11/19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325329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4862EF7-0FEB-6947-9617-BA2AF148D72C}" type="datetimeFigureOut">
              <a:rPr lang="it-IT" smtClean="0"/>
              <a:t>03/11/19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1643356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fr-CH"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Fare clic per modificare gli stili del testo dello schema</a:t>
            </a:r>
          </a:p>
        </p:txBody>
      </p:sp>
      <p:sp>
        <p:nvSpPr>
          <p:cNvPr id="5" name="Segnaposto data 4"/>
          <p:cNvSpPr>
            <a:spLocks noGrp="1"/>
          </p:cNvSpPr>
          <p:nvPr>
            <p:ph type="dt" sz="half" idx="10"/>
          </p:nvPr>
        </p:nvSpPr>
        <p:spPr/>
        <p:txBody>
          <a:bodyPr/>
          <a:lstStyle/>
          <a:p>
            <a:fld id="{94862EF7-0FEB-6947-9617-BA2AF148D72C}" type="datetimeFigureOut">
              <a:rPr lang="it-IT" smtClean="0"/>
              <a:t>03/11/19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2173980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fr-CH"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H" smtClean="0"/>
              <a:t>Fare clic per modificare gli stili del testo dello schema</a:t>
            </a:r>
          </a:p>
        </p:txBody>
      </p:sp>
      <p:sp>
        <p:nvSpPr>
          <p:cNvPr id="5" name="Segnaposto data 4"/>
          <p:cNvSpPr>
            <a:spLocks noGrp="1"/>
          </p:cNvSpPr>
          <p:nvPr>
            <p:ph type="dt" sz="half" idx="10"/>
          </p:nvPr>
        </p:nvSpPr>
        <p:spPr/>
        <p:txBody>
          <a:bodyPr/>
          <a:lstStyle/>
          <a:p>
            <a:fld id="{94862EF7-0FEB-6947-9617-BA2AF148D72C}" type="datetimeFigureOut">
              <a:rPr lang="it-IT" smtClean="0"/>
              <a:t>03/11/19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66F9010F-F225-AF4B-9D21-B700A8D72878}" type="slidenum">
              <a:rPr lang="it-IT" smtClean="0"/>
              <a:t>‹n.›</a:t>
            </a:fld>
            <a:endParaRPr lang="it-IT"/>
          </a:p>
        </p:txBody>
      </p:sp>
    </p:spTree>
    <p:extLst>
      <p:ext uri="{BB962C8B-B14F-4D97-AF65-F5344CB8AC3E}">
        <p14:creationId xmlns:p14="http://schemas.microsoft.com/office/powerpoint/2010/main" val="724292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CH"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CH" smtClean="0"/>
              <a:t>Fare clic per modificare gli stili del testo dello schema</a:t>
            </a:r>
          </a:p>
          <a:p>
            <a:pPr lvl="1"/>
            <a:r>
              <a:rPr lang="fr-CH" smtClean="0"/>
              <a:t>Secondo livello</a:t>
            </a:r>
          </a:p>
          <a:p>
            <a:pPr lvl="2"/>
            <a:r>
              <a:rPr lang="fr-CH" smtClean="0"/>
              <a:t>Terzo livello</a:t>
            </a:r>
          </a:p>
          <a:p>
            <a:pPr lvl="3"/>
            <a:r>
              <a:rPr lang="fr-CH" smtClean="0"/>
              <a:t>Quarto livello</a:t>
            </a:r>
          </a:p>
          <a:p>
            <a:pPr lvl="4"/>
            <a:r>
              <a:rPr lang="fr-CH"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62EF7-0FEB-6947-9617-BA2AF148D72C}" type="datetimeFigureOut">
              <a:rPr lang="it-IT" smtClean="0"/>
              <a:t>03/11/19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9010F-F225-AF4B-9D21-B700A8D72878}" type="slidenum">
              <a:rPr lang="it-IT" smtClean="0"/>
              <a:t>‹n.›</a:t>
            </a:fld>
            <a:endParaRPr lang="it-IT"/>
          </a:p>
        </p:txBody>
      </p:sp>
    </p:spTree>
    <p:extLst>
      <p:ext uri="{BB962C8B-B14F-4D97-AF65-F5344CB8AC3E}">
        <p14:creationId xmlns:p14="http://schemas.microsoft.com/office/powerpoint/2010/main" val="3384446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s://it.wikipedia.org/wiki/Gene" TargetMode="External"/><Relationship Id="rId4" Type="http://schemas.openxmlformats.org/officeDocument/2006/relationships/hyperlink" Target="https://it.wikipedia.org/wiki/DNA" TargetMode="External"/><Relationship Id="rId1" Type="http://schemas.openxmlformats.org/officeDocument/2006/relationships/slideLayout" Target="../slideLayouts/slideLayout7.xml"/><Relationship Id="rId2" Type="http://schemas.openxmlformats.org/officeDocument/2006/relationships/hyperlink" Target="https://it.wikipedia.org/wiki/RNA"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emf"/><Relationship Id="rId3" Type="http://schemas.openxmlformats.org/officeDocument/2006/relationships/image" Target="../media/image11.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8375" y="2756787"/>
            <a:ext cx="8675460" cy="1143000"/>
          </a:xfrm>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a:normAutofit/>
          </a:bodyPr>
          <a:lstStyle/>
          <a:p>
            <a:r>
              <a:rPr lang="it-IT" b="1" dirty="0" smtClean="0">
                <a:solidFill>
                  <a:srgbClr val="008000"/>
                </a:solidFill>
                <a:latin typeface="BlairMdITC TT-Medium"/>
                <a:cs typeface="BlairMdITC TT-Medium"/>
              </a:rPr>
              <a:t>DAL GENE ALLA PROTEINA</a:t>
            </a:r>
            <a:endParaRPr lang="it-IT" b="1" dirty="0">
              <a:solidFill>
                <a:srgbClr val="008000"/>
              </a:solidFill>
              <a:latin typeface="BlairMdITC TT-Medium"/>
              <a:cs typeface="BlairMdITC TT-Medium"/>
            </a:endParaRPr>
          </a:p>
        </p:txBody>
      </p:sp>
    </p:spTree>
    <p:extLst>
      <p:ext uri="{BB962C8B-B14F-4D97-AF65-F5344CB8AC3E}">
        <p14:creationId xmlns:p14="http://schemas.microsoft.com/office/powerpoint/2010/main" val="4038588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1136495"/>
            <a:ext cx="8229600" cy="1143000"/>
          </a:xfrm>
        </p:spPr>
        <p:txBody>
          <a:bodyPr/>
          <a:lstStyle/>
          <a:p>
            <a:r>
              <a:rPr lang="it-IT" b="1" dirty="0" smtClean="0">
                <a:solidFill>
                  <a:srgbClr val="FF0000"/>
                </a:solidFill>
              </a:rPr>
              <a:t>FASI DELLA TRASCRIZIONE</a:t>
            </a:r>
            <a:endParaRPr lang="it-IT" b="1" dirty="0">
              <a:solidFill>
                <a:srgbClr val="FF0000"/>
              </a:solidFill>
            </a:endParaRPr>
          </a:p>
        </p:txBody>
      </p:sp>
      <p:sp>
        <p:nvSpPr>
          <p:cNvPr id="3" name="Segnaposto contenuto 2"/>
          <p:cNvSpPr>
            <a:spLocks noGrp="1"/>
          </p:cNvSpPr>
          <p:nvPr>
            <p:ph idx="1"/>
          </p:nvPr>
        </p:nvSpPr>
        <p:spPr>
          <a:xfrm>
            <a:off x="1700946" y="2961027"/>
            <a:ext cx="6985854" cy="2312177"/>
          </a:xfrm>
        </p:spPr>
        <p:txBody>
          <a:bodyPr/>
          <a:lstStyle/>
          <a:p>
            <a:r>
              <a:rPr lang="it-IT" smtClean="0"/>
              <a:t>INIZIO</a:t>
            </a:r>
            <a:endParaRPr lang="it-IT" dirty="0" smtClean="0"/>
          </a:p>
          <a:p>
            <a:r>
              <a:rPr lang="it-IT" dirty="0" smtClean="0"/>
              <a:t>ALLUNGAMENTO</a:t>
            </a:r>
          </a:p>
          <a:p>
            <a:r>
              <a:rPr lang="it-IT" dirty="0" smtClean="0"/>
              <a:t>TERMINAZIONE</a:t>
            </a:r>
            <a:endParaRPr lang="it-IT" dirty="0"/>
          </a:p>
        </p:txBody>
      </p:sp>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Tree>
    <p:extLst>
      <p:ext uri="{BB962C8B-B14F-4D97-AF65-F5344CB8AC3E}">
        <p14:creationId xmlns:p14="http://schemas.microsoft.com/office/powerpoint/2010/main" val="14818199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7210" y="1041607"/>
            <a:ext cx="8059694" cy="5816393"/>
          </a:xfrm>
          <a:prstGeom prst="rect">
            <a:avLst/>
          </a:prstGeom>
        </p:spPr>
      </p:pic>
      <p:sp>
        <p:nvSpPr>
          <p:cNvPr id="3" name="Rectangle 4"/>
          <p:cNvSpPr>
            <a:spLocks noChangeArrowheads="1"/>
          </p:cNvSpPr>
          <p:nvPr/>
        </p:nvSpPr>
        <p:spPr bwMode="auto">
          <a:xfrm rot="5400000">
            <a:off x="5514654" y="3228656"/>
            <a:ext cx="6857997" cy="40069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NEI PROCARIOTI…………….</a:t>
            </a:r>
            <a:endParaRPr lang="en-US" sz="2000" b="0" dirty="0">
              <a:solidFill>
                <a:schemeClr val="bg1"/>
              </a:solidFill>
            </a:endParaRPr>
          </a:p>
        </p:txBody>
      </p:sp>
      <p:sp>
        <p:nvSpPr>
          <p:cNvPr id="4" name="CasellaDiTesto 3"/>
          <p:cNvSpPr txBox="1"/>
          <p:nvPr/>
        </p:nvSpPr>
        <p:spPr>
          <a:xfrm>
            <a:off x="143848" y="0"/>
            <a:ext cx="313362" cy="369332"/>
          </a:xfrm>
          <a:prstGeom prst="rect">
            <a:avLst/>
          </a:prstGeom>
          <a:noFill/>
        </p:spPr>
        <p:txBody>
          <a:bodyPr wrap="square" rtlCol="0">
            <a:spAutoFit/>
          </a:bodyPr>
          <a:lstStyle/>
          <a:p>
            <a:r>
              <a:rPr lang="it-IT" dirty="0" smtClean="0"/>
              <a:t>1</a:t>
            </a:r>
            <a:endParaRPr lang="it-IT" dirty="0"/>
          </a:p>
        </p:txBody>
      </p:sp>
    </p:spTree>
    <p:extLst>
      <p:ext uri="{BB962C8B-B14F-4D97-AF65-F5344CB8AC3E}">
        <p14:creationId xmlns:p14="http://schemas.microsoft.com/office/powerpoint/2010/main" val="2920306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629892"/>
            <a:ext cx="7662022" cy="5719537"/>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5" name="Rectangle 4"/>
          <p:cNvSpPr>
            <a:spLocks noChangeArrowheads="1"/>
          </p:cNvSpPr>
          <p:nvPr/>
        </p:nvSpPr>
        <p:spPr bwMode="auto">
          <a:xfrm rot="5400000">
            <a:off x="5514654" y="3228656"/>
            <a:ext cx="6857997" cy="40069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NEI PROCARIOTI…………….</a:t>
            </a:r>
            <a:endParaRPr lang="en-US" sz="2000" b="0" dirty="0">
              <a:solidFill>
                <a:schemeClr val="bg1"/>
              </a:solidFill>
            </a:endParaRPr>
          </a:p>
        </p:txBody>
      </p:sp>
    </p:spTree>
    <p:extLst>
      <p:ext uri="{BB962C8B-B14F-4D97-AF65-F5344CB8AC3E}">
        <p14:creationId xmlns:p14="http://schemas.microsoft.com/office/powerpoint/2010/main" val="3763784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34021"/>
            <a:ext cx="6934756" cy="56398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CasellaDiTesto 1"/>
          <p:cNvSpPr txBox="1"/>
          <p:nvPr/>
        </p:nvSpPr>
        <p:spPr>
          <a:xfrm>
            <a:off x="2812230" y="280283"/>
            <a:ext cx="3197778" cy="369332"/>
          </a:xfrm>
          <a:prstGeom prst="rect">
            <a:avLst/>
          </a:prstGeom>
          <a:noFill/>
        </p:spPr>
        <p:txBody>
          <a:bodyPr wrap="square" rtlCol="0">
            <a:spAutoFit/>
          </a:bodyPr>
          <a:lstStyle/>
          <a:p>
            <a:r>
              <a:rPr lang="it-IT" b="1" u="sng" dirty="0" smtClean="0"/>
              <a:t>TRASCRIZIONE:</a:t>
            </a:r>
            <a:endParaRPr lang="it-IT" b="1" u="sng" dirty="0"/>
          </a:p>
        </p:txBody>
      </p:sp>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5" name="Rectangle 4"/>
          <p:cNvSpPr>
            <a:spLocks noChangeArrowheads="1"/>
          </p:cNvSpPr>
          <p:nvPr/>
        </p:nvSpPr>
        <p:spPr bwMode="auto">
          <a:xfrm rot="5400000">
            <a:off x="5514654" y="3228656"/>
            <a:ext cx="6857997" cy="40069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NEI PROCARIOTI…………….</a:t>
            </a:r>
            <a:endParaRPr lang="en-US" sz="2000" b="0" dirty="0">
              <a:solidFill>
                <a:schemeClr val="bg1"/>
              </a:solidFill>
            </a:endParaRPr>
          </a:p>
        </p:txBody>
      </p:sp>
    </p:spTree>
    <p:extLst>
      <p:ext uri="{BB962C8B-B14F-4D97-AF65-F5344CB8AC3E}">
        <p14:creationId xmlns:p14="http://schemas.microsoft.com/office/powerpoint/2010/main" val="177209080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4" name="Rettangolo 3"/>
          <p:cNvSpPr/>
          <p:nvPr/>
        </p:nvSpPr>
        <p:spPr>
          <a:xfrm>
            <a:off x="850900" y="1091149"/>
            <a:ext cx="7645400" cy="4524315"/>
          </a:xfrm>
          <a:prstGeom prst="rect">
            <a:avLst/>
          </a:prstGeom>
        </p:spPr>
        <p:txBody>
          <a:bodyPr wrap="square">
            <a:spAutoFit/>
          </a:bodyPr>
          <a:lstStyle/>
          <a:p>
            <a:r>
              <a:rPr lang="it-IT" dirty="0"/>
              <a:t>Il </a:t>
            </a:r>
            <a:r>
              <a:rPr lang="it-IT" b="1" dirty="0"/>
              <a:t>fattore sigma</a:t>
            </a:r>
            <a:r>
              <a:rPr lang="it-IT" dirty="0"/>
              <a:t> σ è un fattore d'inizio della sintesi dell'</a:t>
            </a:r>
            <a:r>
              <a:rPr lang="it-IT" dirty="0">
                <a:hlinkClick r:id="rId2" tooltip="RNA"/>
              </a:rPr>
              <a:t>RNA</a:t>
            </a:r>
            <a:r>
              <a:rPr lang="it-IT" dirty="0"/>
              <a:t> che si lega all'RNA polimerasi procariotica, permettendole di legarsi in maniera specifica, solo ai promotori. Questo perché da sola, l'RNA polimerasi si legherebbe indistintamente, in qualsiasi punto del </a:t>
            </a:r>
            <a:r>
              <a:rPr lang="it-IT" dirty="0">
                <a:hlinkClick r:id="rId3" tooltip="Gene"/>
              </a:rPr>
              <a:t>gene</a:t>
            </a:r>
            <a:r>
              <a:rPr lang="it-IT" dirty="0"/>
              <a:t>, trascrivendone solo una parte. Il fattore σ, infatti, possiede due domini: uno che lega il </a:t>
            </a:r>
            <a:r>
              <a:rPr lang="it-IT" dirty="0">
                <a:hlinkClick r:id="rId4" tooltip="DNA"/>
              </a:rPr>
              <a:t>DNA</a:t>
            </a:r>
            <a:r>
              <a:rPr lang="it-IT" dirty="0"/>
              <a:t> e l'altro che si ancora all'RNA polimerasi, reclutandola sul promotore. </a:t>
            </a:r>
          </a:p>
          <a:p>
            <a:r>
              <a:rPr lang="it-IT" dirty="0"/>
              <a:t>Nei procarioti sono stati individuati diversi fattori σ, che permettono di variare l'espressione genica a seconda delle condizioni ambientali: </a:t>
            </a:r>
          </a:p>
          <a:p>
            <a:r>
              <a:rPr lang="it-IT" dirty="0"/>
              <a:t>σ</a:t>
            </a:r>
            <a:r>
              <a:rPr lang="it-IT" baseline="30000" dirty="0"/>
              <a:t>70</a:t>
            </a:r>
            <a:r>
              <a:rPr lang="it-IT" dirty="0"/>
              <a:t> : usato in condizioni normali per trascrivere la maggior parte dei geni;</a:t>
            </a:r>
          </a:p>
          <a:p>
            <a:r>
              <a:rPr lang="it-IT" dirty="0" err="1"/>
              <a:t>σ</a:t>
            </a:r>
            <a:r>
              <a:rPr lang="it-IT" baseline="30000" dirty="0" err="1"/>
              <a:t>S</a:t>
            </a:r>
            <a:r>
              <a:rPr lang="it-IT" dirty="0"/>
              <a:t> : utilizzato quando la cellula è in condizioni di stress;</a:t>
            </a:r>
          </a:p>
          <a:p>
            <a:r>
              <a:rPr lang="it-IT" dirty="0"/>
              <a:t>σ</a:t>
            </a:r>
            <a:r>
              <a:rPr lang="it-IT" baseline="30000" dirty="0"/>
              <a:t>32</a:t>
            </a:r>
            <a:r>
              <a:rPr lang="it-IT" dirty="0"/>
              <a:t> : utilizzato in condizioni di shock termico; permette la trascrizione di geni che codificano per proteine che proteggono la cellula da alte e basse temperature;</a:t>
            </a:r>
          </a:p>
          <a:p>
            <a:r>
              <a:rPr lang="it-IT" dirty="0" err="1"/>
              <a:t>σ</a:t>
            </a:r>
            <a:r>
              <a:rPr lang="it-IT" baseline="30000" dirty="0" err="1"/>
              <a:t>E</a:t>
            </a:r>
            <a:r>
              <a:rPr lang="it-IT" dirty="0"/>
              <a:t> : utilizzato in condizioni di shock termico;</a:t>
            </a:r>
          </a:p>
          <a:p>
            <a:r>
              <a:rPr lang="it-IT" dirty="0"/>
              <a:t>σ</a:t>
            </a:r>
            <a:r>
              <a:rPr lang="it-IT" baseline="30000" dirty="0"/>
              <a:t>54</a:t>
            </a:r>
            <a:r>
              <a:rPr lang="it-IT" dirty="0"/>
              <a:t> : utilizzato quando nella cellula si ha una carenza d'azoto;</a:t>
            </a:r>
          </a:p>
          <a:p>
            <a:r>
              <a:rPr lang="it-IT" dirty="0"/>
              <a:t>σ</a:t>
            </a:r>
            <a:r>
              <a:rPr lang="it-IT" baseline="30000" dirty="0"/>
              <a:t>28</a:t>
            </a:r>
            <a:r>
              <a:rPr lang="it-IT" dirty="0"/>
              <a:t> (</a:t>
            </a:r>
            <a:r>
              <a:rPr lang="it-IT" dirty="0" err="1"/>
              <a:t>σ</a:t>
            </a:r>
            <a:r>
              <a:rPr lang="it-IT" baseline="30000" dirty="0" err="1"/>
              <a:t>F</a:t>
            </a:r>
            <a:r>
              <a:rPr lang="it-IT" dirty="0"/>
              <a:t>) : utilizzato per l'espressione dell'operone dei flagelli.</a:t>
            </a:r>
            <a:endParaRPr lang="it-IT" dirty="0">
              <a:effectLst/>
            </a:endParaRPr>
          </a:p>
        </p:txBody>
      </p:sp>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5" name="Rectangle 4"/>
          <p:cNvSpPr>
            <a:spLocks noChangeArrowheads="1"/>
          </p:cNvSpPr>
          <p:nvPr/>
        </p:nvSpPr>
        <p:spPr bwMode="auto">
          <a:xfrm rot="5400000">
            <a:off x="5514654" y="3228656"/>
            <a:ext cx="6857997" cy="40069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NEI PROCARIOTI…………….</a:t>
            </a:r>
            <a:endParaRPr lang="en-US" sz="2000" b="0" dirty="0">
              <a:solidFill>
                <a:schemeClr val="bg1"/>
              </a:solidFill>
            </a:endParaRPr>
          </a:p>
        </p:txBody>
      </p:sp>
    </p:spTree>
    <p:extLst>
      <p:ext uri="{BB962C8B-B14F-4D97-AF65-F5344CB8AC3E}">
        <p14:creationId xmlns:p14="http://schemas.microsoft.com/office/powerpoint/2010/main" val="18171295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92472" y="292100"/>
            <a:ext cx="6191683" cy="4436773"/>
          </a:xfrm>
          <a:prstGeom prst="rect">
            <a:avLst/>
          </a:prstGeom>
        </p:spPr>
      </p:pic>
      <p:pic>
        <p:nvPicPr>
          <p:cNvPr id="3" name="Immagine 2"/>
          <p:cNvPicPr>
            <a:picLocks noChangeAspect="1"/>
          </p:cNvPicPr>
          <p:nvPr/>
        </p:nvPicPr>
        <p:blipFill>
          <a:blip r:embed="rId3"/>
          <a:stretch>
            <a:fillRect/>
          </a:stretch>
        </p:blipFill>
        <p:spPr>
          <a:xfrm>
            <a:off x="50800" y="4867466"/>
            <a:ext cx="7733355" cy="1466296"/>
          </a:xfrm>
          <a:prstGeom prst="rect">
            <a:avLst/>
          </a:prstGeom>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5" name="Rectangle 4"/>
          <p:cNvSpPr>
            <a:spLocks noChangeArrowheads="1"/>
          </p:cNvSpPr>
          <p:nvPr/>
        </p:nvSpPr>
        <p:spPr bwMode="auto">
          <a:xfrm rot="5400000">
            <a:off x="5514654" y="3228656"/>
            <a:ext cx="6857997" cy="40069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NEI PROCARIOTI…………….</a:t>
            </a:r>
            <a:endParaRPr lang="en-US" sz="2000" b="0" dirty="0">
              <a:solidFill>
                <a:schemeClr val="bg1"/>
              </a:solidFill>
            </a:endParaRPr>
          </a:p>
        </p:txBody>
      </p:sp>
    </p:spTree>
    <p:extLst>
      <p:ext uri="{BB962C8B-B14F-4D97-AF65-F5344CB8AC3E}">
        <p14:creationId xmlns:p14="http://schemas.microsoft.com/office/powerpoint/2010/main" val="1149073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1076931"/>
            <a:ext cx="8219326" cy="4614949"/>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4" name="Rectangle 4"/>
          <p:cNvSpPr>
            <a:spLocks noChangeArrowheads="1"/>
          </p:cNvSpPr>
          <p:nvPr/>
        </p:nvSpPr>
        <p:spPr bwMode="auto">
          <a:xfrm rot="5400000">
            <a:off x="5514654" y="3228656"/>
            <a:ext cx="6857997" cy="400691"/>
          </a:xfrm>
          <a:prstGeom prst="rect">
            <a:avLst/>
          </a:prstGeom>
          <a:solidFill>
            <a:srgbClr val="0099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NEI PROCARIOTI…………….</a:t>
            </a:r>
            <a:endParaRPr lang="en-US" sz="2000" b="0" dirty="0">
              <a:solidFill>
                <a:schemeClr val="bg1"/>
              </a:solidFill>
            </a:endParaRPr>
          </a:p>
        </p:txBody>
      </p:sp>
    </p:spTree>
    <p:extLst>
      <p:ext uri="{BB962C8B-B14F-4D97-AF65-F5344CB8AC3E}">
        <p14:creationId xmlns:p14="http://schemas.microsoft.com/office/powerpoint/2010/main" val="2648520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147459" name="Rectangle 3"/>
          <p:cNvSpPr>
            <a:spLocks noChangeArrowheads="1"/>
          </p:cNvSpPr>
          <p:nvPr/>
        </p:nvSpPr>
        <p:spPr bwMode="auto">
          <a:xfrm>
            <a:off x="0" y="549275"/>
            <a:ext cx="3567113" cy="1616075"/>
          </a:xfrm>
          <a:prstGeom prst="rect">
            <a:avLst/>
          </a:prstGeom>
          <a:solidFill>
            <a:srgbClr val="D8F0C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47461" name="Text Box 5"/>
          <p:cNvSpPr txBox="1">
            <a:spLocks noChangeArrowheads="1"/>
          </p:cNvSpPr>
          <p:nvPr/>
        </p:nvSpPr>
        <p:spPr bwMode="auto">
          <a:xfrm>
            <a:off x="300519" y="2404659"/>
            <a:ext cx="8785225" cy="19851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spcBef>
                <a:spcPct val="50000"/>
              </a:spcBef>
              <a:buFontTx/>
              <a:buChar char="•"/>
            </a:pPr>
            <a:r>
              <a:rPr lang="it-IT" sz="2400" b="0" dirty="0" smtClean="0"/>
              <a:t>RNA </a:t>
            </a:r>
            <a:r>
              <a:rPr lang="it-IT" sz="2400" b="0" dirty="0"/>
              <a:t>polimerasi I    -&gt;  </a:t>
            </a:r>
            <a:r>
              <a:rPr lang="it-IT" sz="2400" b="0" dirty="0" err="1"/>
              <a:t>rRNA</a:t>
            </a:r>
            <a:r>
              <a:rPr lang="it-IT" sz="2400" b="0" dirty="0"/>
              <a:t> </a:t>
            </a:r>
            <a:r>
              <a:rPr lang="it-IT" sz="2400" b="0" dirty="0" smtClean="0"/>
              <a:t>28S    18S    5,8S</a:t>
            </a:r>
            <a:endParaRPr lang="it-IT" sz="2400" b="0" dirty="0"/>
          </a:p>
          <a:p>
            <a:pPr>
              <a:spcBef>
                <a:spcPct val="50000"/>
              </a:spcBef>
              <a:buFontTx/>
              <a:buChar char="•"/>
            </a:pPr>
            <a:r>
              <a:rPr lang="it-IT" sz="2400" b="0" dirty="0"/>
              <a:t> </a:t>
            </a:r>
            <a:r>
              <a:rPr lang="it-IT" sz="2400" b="0" dirty="0" smtClean="0"/>
              <a:t>  RNA </a:t>
            </a:r>
            <a:r>
              <a:rPr lang="it-IT" sz="2400" b="0" dirty="0"/>
              <a:t>polimerasi II   -&gt;  RNA cod. polipeptidi, </a:t>
            </a:r>
            <a:r>
              <a:rPr lang="it-IT" sz="2400" b="0" dirty="0" err="1"/>
              <a:t>snRNA</a:t>
            </a:r>
            <a:r>
              <a:rPr lang="it-IT" sz="2400" b="0" dirty="0"/>
              <a:t>, </a:t>
            </a:r>
            <a:r>
              <a:rPr lang="it-IT" sz="2400" b="0" dirty="0" err="1" smtClean="0"/>
              <a:t>mRNA</a:t>
            </a:r>
            <a:endParaRPr lang="it-IT" sz="2400" b="0" dirty="0"/>
          </a:p>
          <a:p>
            <a:pPr>
              <a:spcBef>
                <a:spcPct val="50000"/>
              </a:spcBef>
              <a:buFontTx/>
              <a:buChar char="•"/>
            </a:pPr>
            <a:r>
              <a:rPr lang="it-IT" sz="2400" b="0" dirty="0"/>
              <a:t> </a:t>
            </a:r>
            <a:r>
              <a:rPr lang="it-IT" sz="2400" b="0" dirty="0" smtClean="0"/>
              <a:t>  RNA </a:t>
            </a:r>
            <a:r>
              <a:rPr lang="it-IT" sz="2400" b="0" dirty="0"/>
              <a:t>polimerasi III  -&gt;  </a:t>
            </a:r>
            <a:r>
              <a:rPr lang="it-IT" sz="2400" b="0" dirty="0" err="1"/>
              <a:t>rRNA</a:t>
            </a:r>
            <a:r>
              <a:rPr lang="it-IT" sz="2400" b="0" dirty="0"/>
              <a:t> 5S</a:t>
            </a:r>
            <a:r>
              <a:rPr lang="it-IT" sz="2400" b="0" dirty="0" smtClean="0"/>
              <a:t>,  </a:t>
            </a:r>
            <a:r>
              <a:rPr lang="it-IT" sz="2400" b="0" dirty="0" err="1" smtClean="0"/>
              <a:t>tRNA</a:t>
            </a:r>
            <a:r>
              <a:rPr lang="it-IT" sz="2400" dirty="0"/>
              <a:t> </a:t>
            </a:r>
            <a:r>
              <a:rPr lang="it-IT" sz="2400" b="0" dirty="0" smtClean="0"/>
              <a:t> </a:t>
            </a:r>
            <a:r>
              <a:rPr lang="it-IT" sz="2400" b="0" dirty="0"/>
              <a:t>+ </a:t>
            </a:r>
            <a:r>
              <a:rPr lang="it-IT" sz="2400" b="0" dirty="0" smtClean="0"/>
              <a:t> altri </a:t>
            </a:r>
            <a:r>
              <a:rPr lang="it-IT" sz="2400" b="0" dirty="0"/>
              <a:t>piccoli RNA</a:t>
            </a:r>
          </a:p>
          <a:p>
            <a:pPr>
              <a:spcBef>
                <a:spcPct val="50000"/>
              </a:spcBef>
            </a:pPr>
            <a:endParaRPr lang="it-IT" b="0" dirty="0"/>
          </a:p>
        </p:txBody>
      </p:sp>
      <p:sp>
        <p:nvSpPr>
          <p:cNvPr id="5" name="CasellaDiTesto 4"/>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6"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5770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1413"/>
            <a:ext cx="8188503" cy="1205928"/>
          </a:xfrm>
          <a:prstGeom prst="rect">
            <a:avLst/>
          </a:prstGeom>
          <a:solidFill>
            <a:srgbClr val="D8F0C4"/>
          </a:solidFill>
          <a:ln>
            <a:noFill/>
          </a:ln>
          <a:extLst/>
        </p:spPr>
      </p:pic>
      <p:sp>
        <p:nvSpPr>
          <p:cNvPr id="3" name="CasellaDiTesto 2"/>
          <p:cNvSpPr txBox="1"/>
          <p:nvPr/>
        </p:nvSpPr>
        <p:spPr>
          <a:xfrm>
            <a:off x="433613" y="4249279"/>
            <a:ext cx="7883072" cy="1938992"/>
          </a:xfrm>
          <a:prstGeom prst="rect">
            <a:avLst/>
          </a:prstGeom>
          <a:noFill/>
        </p:spPr>
        <p:txBody>
          <a:bodyPr wrap="square" rtlCol="0">
            <a:spAutoFit/>
          </a:bodyPr>
          <a:lstStyle/>
          <a:p>
            <a:r>
              <a:rPr lang="it-IT" sz="2400" b="1" dirty="0" smtClean="0">
                <a:solidFill>
                  <a:srgbClr val="008000"/>
                </a:solidFill>
              </a:rPr>
              <a:t>SEQUENZE REGOLATRICI:</a:t>
            </a:r>
          </a:p>
          <a:p>
            <a:r>
              <a:rPr lang="it-IT" sz="2400" dirty="0" err="1" smtClean="0">
                <a:solidFill>
                  <a:srgbClr val="008000"/>
                </a:solidFill>
              </a:rPr>
              <a:t>Enhancer</a:t>
            </a:r>
            <a:r>
              <a:rPr lang="it-IT" sz="2400" dirty="0" smtClean="0"/>
              <a:t>:   aree di regolazione che </a:t>
            </a:r>
            <a:r>
              <a:rPr lang="it-IT" sz="2400" b="1" dirty="0" smtClean="0">
                <a:solidFill>
                  <a:srgbClr val="FF0000"/>
                </a:solidFill>
              </a:rPr>
              <a:t>incrementano</a:t>
            </a:r>
            <a:r>
              <a:rPr lang="it-IT" sz="2400" dirty="0" smtClean="0"/>
              <a:t> la sintesi</a:t>
            </a:r>
          </a:p>
          <a:p>
            <a:r>
              <a:rPr lang="it-IT" sz="2400" dirty="0"/>
              <a:t> </a:t>
            </a:r>
            <a:r>
              <a:rPr lang="it-IT" sz="2400" dirty="0" smtClean="0"/>
              <a:t>                    fino a 100 volte (fino a 1000 basi prima del gene)</a:t>
            </a:r>
          </a:p>
          <a:p>
            <a:r>
              <a:rPr lang="it-IT" sz="2400" dirty="0" err="1">
                <a:solidFill>
                  <a:srgbClr val="008000"/>
                </a:solidFill>
              </a:rPr>
              <a:t>Silencer</a:t>
            </a:r>
            <a:r>
              <a:rPr lang="it-IT" sz="2400" dirty="0">
                <a:solidFill>
                  <a:srgbClr val="008000"/>
                </a:solidFill>
              </a:rPr>
              <a:t>:  </a:t>
            </a:r>
            <a:r>
              <a:rPr lang="it-IT" sz="2400" dirty="0"/>
              <a:t>aree di regolazione che </a:t>
            </a:r>
            <a:r>
              <a:rPr lang="it-IT" sz="2400" b="1" dirty="0" smtClean="0">
                <a:solidFill>
                  <a:srgbClr val="FF0000"/>
                </a:solidFill>
              </a:rPr>
              <a:t>reprimono</a:t>
            </a:r>
            <a:r>
              <a:rPr lang="it-IT" sz="2400" dirty="0" smtClean="0"/>
              <a:t> </a:t>
            </a:r>
            <a:r>
              <a:rPr lang="it-IT" sz="2400" dirty="0"/>
              <a:t>la </a:t>
            </a:r>
            <a:r>
              <a:rPr lang="it-IT" sz="2400" dirty="0" smtClean="0"/>
              <a:t>sintesi proteica</a:t>
            </a:r>
            <a:endParaRPr lang="it-IT" sz="2400" dirty="0"/>
          </a:p>
          <a:p>
            <a:r>
              <a:rPr lang="it-IT" sz="2400" dirty="0"/>
              <a:t>                     </a:t>
            </a:r>
          </a:p>
        </p:txBody>
      </p:sp>
      <p:sp>
        <p:nvSpPr>
          <p:cNvPr id="4" name="CasellaDiTesto 3"/>
          <p:cNvSpPr txBox="1"/>
          <p:nvPr/>
        </p:nvSpPr>
        <p:spPr>
          <a:xfrm>
            <a:off x="433612" y="2358516"/>
            <a:ext cx="7393215" cy="1323439"/>
          </a:xfrm>
          <a:prstGeom prst="rect">
            <a:avLst/>
          </a:prstGeom>
          <a:noFill/>
        </p:spPr>
        <p:txBody>
          <a:bodyPr wrap="square" rtlCol="0">
            <a:spAutoFit/>
          </a:bodyPr>
          <a:lstStyle/>
          <a:p>
            <a:r>
              <a:rPr lang="it-IT" sz="2400" b="1" dirty="0">
                <a:solidFill>
                  <a:srgbClr val="008000"/>
                </a:solidFill>
              </a:rPr>
              <a:t>PROMOTORE:</a:t>
            </a:r>
          </a:p>
          <a:p>
            <a:endParaRPr lang="it-IT" sz="800" dirty="0">
              <a:solidFill>
                <a:srgbClr val="008000"/>
              </a:solidFill>
            </a:endParaRPr>
          </a:p>
          <a:p>
            <a:r>
              <a:rPr lang="it-IT" sz="2400" dirty="0" smtClean="0">
                <a:solidFill>
                  <a:srgbClr val="008000"/>
                </a:solidFill>
              </a:rPr>
              <a:t>TATA box</a:t>
            </a:r>
            <a:r>
              <a:rPr lang="it-IT" sz="2400" dirty="0" smtClean="0"/>
              <a:t>:   a circa -30 nt</a:t>
            </a:r>
          </a:p>
          <a:p>
            <a:r>
              <a:rPr lang="it-IT" sz="2400" dirty="0">
                <a:solidFill>
                  <a:srgbClr val="008000"/>
                </a:solidFill>
              </a:rPr>
              <a:t>CAAT box</a:t>
            </a:r>
            <a:r>
              <a:rPr lang="it-IT" sz="2400" dirty="0" smtClean="0"/>
              <a:t>:   a circa -80 nt</a:t>
            </a:r>
            <a:endParaRPr lang="it-IT" sz="2400" dirty="0"/>
          </a:p>
        </p:txBody>
      </p:sp>
      <p:sp>
        <p:nvSpPr>
          <p:cNvPr id="5" name="CasellaDiTesto 4"/>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7"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13157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3" name="CasellaDiTesto 2"/>
          <p:cNvSpPr txBox="1"/>
          <p:nvPr/>
        </p:nvSpPr>
        <p:spPr>
          <a:xfrm>
            <a:off x="433613" y="4249279"/>
            <a:ext cx="7883072" cy="2308324"/>
          </a:xfrm>
          <a:prstGeom prst="rect">
            <a:avLst/>
          </a:prstGeom>
          <a:noFill/>
        </p:spPr>
        <p:txBody>
          <a:bodyPr wrap="square" rtlCol="0">
            <a:spAutoFit/>
          </a:bodyPr>
          <a:lstStyle/>
          <a:p>
            <a:r>
              <a:rPr lang="it-IT" sz="2400" b="1" dirty="0" smtClean="0">
                <a:solidFill>
                  <a:srgbClr val="008000"/>
                </a:solidFill>
              </a:rPr>
              <a:t>SEQUENZE REGOLATRICI (elementi di controllo prossimali e distali):</a:t>
            </a:r>
          </a:p>
          <a:p>
            <a:r>
              <a:rPr lang="it-IT" sz="2400" dirty="0">
                <a:solidFill>
                  <a:srgbClr val="008000"/>
                </a:solidFill>
              </a:rPr>
              <a:t>Regione a cui si legano fattori di trascrizione </a:t>
            </a:r>
            <a:r>
              <a:rPr lang="it-IT" sz="2400" dirty="0" smtClean="0">
                <a:solidFill>
                  <a:srgbClr val="008000"/>
                </a:solidFill>
              </a:rPr>
              <a:t>specifici </a:t>
            </a:r>
            <a:r>
              <a:rPr lang="it-IT" sz="2400" dirty="0">
                <a:solidFill>
                  <a:srgbClr val="008000"/>
                </a:solidFill>
              </a:rPr>
              <a:t>(proteine necessarie per </a:t>
            </a:r>
            <a:r>
              <a:rPr lang="it-IT" sz="2400" dirty="0" smtClean="0">
                <a:solidFill>
                  <a:srgbClr val="008000"/>
                </a:solidFill>
              </a:rPr>
              <a:t>promuovere o inibire la </a:t>
            </a:r>
            <a:r>
              <a:rPr lang="it-IT" sz="2400" dirty="0">
                <a:solidFill>
                  <a:srgbClr val="008000"/>
                </a:solidFill>
              </a:rPr>
              <a:t>trascrizione di </a:t>
            </a:r>
            <a:r>
              <a:rPr lang="it-IT" sz="2400" dirty="0" smtClean="0">
                <a:solidFill>
                  <a:srgbClr val="008000"/>
                </a:solidFill>
              </a:rPr>
              <a:t>specifici </a:t>
            </a:r>
            <a:r>
              <a:rPr lang="it-IT" sz="2400" dirty="0">
                <a:solidFill>
                  <a:srgbClr val="008000"/>
                </a:solidFill>
              </a:rPr>
              <a:t>geni eucarioti)</a:t>
            </a:r>
            <a:endParaRPr lang="it-IT" sz="2400" dirty="0"/>
          </a:p>
          <a:p>
            <a:r>
              <a:rPr lang="it-IT" sz="2400" dirty="0" smtClean="0"/>
              <a:t>                     </a:t>
            </a:r>
            <a:endParaRPr lang="it-IT" sz="2400" dirty="0"/>
          </a:p>
        </p:txBody>
      </p:sp>
      <p:sp>
        <p:nvSpPr>
          <p:cNvPr id="4" name="CasellaDiTesto 3"/>
          <p:cNvSpPr txBox="1"/>
          <p:nvPr/>
        </p:nvSpPr>
        <p:spPr>
          <a:xfrm>
            <a:off x="433613" y="2358516"/>
            <a:ext cx="8460930" cy="1200329"/>
          </a:xfrm>
          <a:prstGeom prst="rect">
            <a:avLst/>
          </a:prstGeom>
          <a:noFill/>
        </p:spPr>
        <p:txBody>
          <a:bodyPr wrap="square" rtlCol="0">
            <a:spAutoFit/>
          </a:bodyPr>
          <a:lstStyle/>
          <a:p>
            <a:r>
              <a:rPr lang="it-IT" sz="2400" b="1" dirty="0">
                <a:solidFill>
                  <a:srgbClr val="008000"/>
                </a:solidFill>
              </a:rPr>
              <a:t>PROMOTORE</a:t>
            </a:r>
            <a:r>
              <a:rPr lang="it-IT" sz="2400" b="1" dirty="0" smtClean="0">
                <a:solidFill>
                  <a:srgbClr val="008000"/>
                </a:solidFill>
              </a:rPr>
              <a:t>:</a:t>
            </a:r>
            <a:endParaRPr lang="it-IT" sz="800" dirty="0" smtClean="0">
              <a:solidFill>
                <a:srgbClr val="008000"/>
              </a:solidFill>
            </a:endParaRPr>
          </a:p>
          <a:p>
            <a:r>
              <a:rPr lang="it-IT" sz="2400" dirty="0" smtClean="0">
                <a:solidFill>
                  <a:srgbClr val="008000"/>
                </a:solidFill>
              </a:rPr>
              <a:t>Regione a cui si legano fattori di trascrizione generali (proteine necessarie per la trascrizione di tutti i geni eucarioti)</a:t>
            </a:r>
            <a:endParaRPr lang="it-IT" sz="2400" dirty="0"/>
          </a:p>
        </p:txBody>
      </p:sp>
      <p:sp>
        <p:nvSpPr>
          <p:cNvPr id="5" name="CasellaDiTesto 4"/>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pic>
        <p:nvPicPr>
          <p:cNvPr id="2" name="Immagine 1"/>
          <p:cNvPicPr>
            <a:picLocks noChangeAspect="1"/>
          </p:cNvPicPr>
          <p:nvPr/>
        </p:nvPicPr>
        <p:blipFill>
          <a:blip r:embed="rId2"/>
          <a:stretch>
            <a:fillRect/>
          </a:stretch>
        </p:blipFill>
        <p:spPr>
          <a:xfrm>
            <a:off x="0" y="1005726"/>
            <a:ext cx="8521700" cy="1168400"/>
          </a:xfrm>
          <a:prstGeom prst="rect">
            <a:avLst/>
          </a:prstGeom>
        </p:spPr>
      </p:pic>
      <p:sp>
        <p:nvSpPr>
          <p:cNvPr id="7"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97493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9" descr="06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5181600" cy="413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0308" name="Text Box 20"/>
          <p:cNvSpPr txBox="1">
            <a:spLocks noChangeArrowheads="1"/>
          </p:cNvSpPr>
          <p:nvPr/>
        </p:nvSpPr>
        <p:spPr bwMode="auto">
          <a:xfrm>
            <a:off x="1295400" y="608013"/>
            <a:ext cx="6894513"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2800">
                <a:cs typeface="+mn-cs"/>
              </a:rPr>
              <a:t>Le proteine sono formate da </a:t>
            </a:r>
            <a:r>
              <a:rPr lang="it-IT" sz="2800" b="1">
                <a:cs typeface="+mn-cs"/>
              </a:rPr>
              <a:t>AMINOACIDI</a:t>
            </a:r>
          </a:p>
        </p:txBody>
      </p:sp>
      <p:grpSp>
        <p:nvGrpSpPr>
          <p:cNvPr id="16387" name="Group 21"/>
          <p:cNvGrpSpPr>
            <a:grpSpLocks/>
          </p:cNvGrpSpPr>
          <p:nvPr/>
        </p:nvGrpSpPr>
        <p:grpSpPr bwMode="auto">
          <a:xfrm>
            <a:off x="5410200" y="2208213"/>
            <a:ext cx="3481388" cy="2800350"/>
            <a:chOff x="3494" y="1164"/>
            <a:chExt cx="2193" cy="1764"/>
          </a:xfrm>
        </p:grpSpPr>
        <p:sp>
          <p:nvSpPr>
            <p:cNvPr id="140310" name="Text Box 22"/>
            <p:cNvSpPr txBox="1">
              <a:spLocks noChangeArrowheads="1"/>
            </p:cNvSpPr>
            <p:nvPr/>
          </p:nvSpPr>
          <p:spPr bwMode="auto">
            <a:xfrm>
              <a:off x="3494" y="2112"/>
              <a:ext cx="530" cy="288"/>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NH</a:t>
              </a:r>
              <a:r>
                <a:rPr lang="it-IT" baseline="-25000">
                  <a:latin typeface="Times New Roman" charset="0"/>
                  <a:cs typeface="+mn-cs"/>
                </a:rPr>
                <a:t>3</a:t>
              </a:r>
              <a:r>
                <a:rPr lang="it-IT" baseline="30000">
                  <a:latin typeface="Times New Roman" charset="0"/>
                  <a:cs typeface="+mn-cs"/>
                </a:rPr>
                <a:t>+</a:t>
              </a:r>
            </a:p>
          </p:txBody>
        </p:sp>
        <p:sp>
          <p:nvSpPr>
            <p:cNvPr id="140311" name="Text Box 23"/>
            <p:cNvSpPr txBox="1">
              <a:spLocks noChangeArrowheads="1"/>
            </p:cNvSpPr>
            <p:nvPr/>
          </p:nvSpPr>
          <p:spPr bwMode="auto">
            <a:xfrm>
              <a:off x="4176" y="2112"/>
              <a:ext cx="244"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C</a:t>
              </a:r>
            </a:p>
          </p:txBody>
        </p:sp>
        <p:sp>
          <p:nvSpPr>
            <p:cNvPr id="140312" name="Text Box 24"/>
            <p:cNvSpPr txBox="1">
              <a:spLocks noChangeArrowheads="1"/>
            </p:cNvSpPr>
            <p:nvPr/>
          </p:nvSpPr>
          <p:spPr bwMode="auto">
            <a:xfrm>
              <a:off x="4209" y="2640"/>
              <a:ext cx="255" cy="288"/>
            </a:xfrm>
            <a:prstGeom prst="rect">
              <a:avLst/>
            </a:prstGeom>
            <a:solidFill>
              <a:srgbClr val="CCEC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H</a:t>
              </a:r>
            </a:p>
          </p:txBody>
        </p:sp>
        <p:sp>
          <p:nvSpPr>
            <p:cNvPr id="140313" name="Text Box 25"/>
            <p:cNvSpPr txBox="1">
              <a:spLocks noChangeArrowheads="1"/>
            </p:cNvSpPr>
            <p:nvPr/>
          </p:nvSpPr>
          <p:spPr bwMode="auto">
            <a:xfrm>
              <a:off x="4220" y="1632"/>
              <a:ext cx="244" cy="288"/>
            </a:xfrm>
            <a:prstGeom prst="rect">
              <a:avLst/>
            </a:prstGeom>
            <a:solidFill>
              <a:srgbClr val="FFCC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R</a:t>
              </a:r>
            </a:p>
          </p:txBody>
        </p:sp>
        <p:sp>
          <p:nvSpPr>
            <p:cNvPr id="140314" name="Text Box 26"/>
            <p:cNvSpPr txBox="1">
              <a:spLocks noChangeArrowheads="1"/>
            </p:cNvSpPr>
            <p:nvPr/>
          </p:nvSpPr>
          <p:spPr bwMode="auto">
            <a:xfrm>
              <a:off x="4656" y="2112"/>
              <a:ext cx="565" cy="288"/>
            </a:xfrm>
            <a:prstGeom prst="rect">
              <a:avLst/>
            </a:prstGeom>
            <a:solidFill>
              <a:srgbClr val="FF66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COO</a:t>
              </a:r>
              <a:r>
                <a:rPr lang="it-IT" baseline="30000">
                  <a:latin typeface="Times New Roman" charset="0"/>
                  <a:cs typeface="+mn-cs"/>
                </a:rPr>
                <a:t>-</a:t>
              </a:r>
            </a:p>
          </p:txBody>
        </p:sp>
        <p:sp>
          <p:nvSpPr>
            <p:cNvPr id="140315" name="Line 27"/>
            <p:cNvSpPr>
              <a:spLocks noChangeShapeType="1"/>
            </p:cNvSpPr>
            <p:nvPr/>
          </p:nvSpPr>
          <p:spPr bwMode="auto">
            <a:xfrm>
              <a:off x="3984" y="2256"/>
              <a:ext cx="19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6" name="Line 28"/>
            <p:cNvSpPr>
              <a:spLocks noChangeShapeType="1"/>
            </p:cNvSpPr>
            <p:nvPr/>
          </p:nvSpPr>
          <p:spPr bwMode="auto">
            <a:xfrm>
              <a:off x="4416" y="2256"/>
              <a:ext cx="192" cy="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7" name="Line 29"/>
            <p:cNvSpPr>
              <a:spLocks noChangeShapeType="1"/>
            </p:cNvSpPr>
            <p:nvPr/>
          </p:nvSpPr>
          <p:spPr bwMode="auto">
            <a:xfrm>
              <a:off x="4320" y="2400"/>
              <a:ext cx="0" cy="24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8" name="Line 30"/>
            <p:cNvSpPr>
              <a:spLocks noChangeShapeType="1"/>
            </p:cNvSpPr>
            <p:nvPr/>
          </p:nvSpPr>
          <p:spPr bwMode="auto">
            <a:xfrm>
              <a:off x="4320" y="1920"/>
              <a:ext cx="0" cy="240"/>
            </a:xfrm>
            <a:prstGeom prst="line">
              <a:avLst/>
            </a:prstGeom>
            <a:noFill/>
            <a:ln w="381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19" name="Line 31"/>
            <p:cNvSpPr>
              <a:spLocks noChangeShapeType="1"/>
            </p:cNvSpPr>
            <p:nvPr/>
          </p:nvSpPr>
          <p:spPr bwMode="auto">
            <a:xfrm flipH="1">
              <a:off x="4512" y="1392"/>
              <a:ext cx="240" cy="192"/>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0320" name="Text Box 32"/>
            <p:cNvSpPr txBox="1">
              <a:spLocks noChangeArrowheads="1"/>
            </p:cNvSpPr>
            <p:nvPr/>
          </p:nvSpPr>
          <p:spPr bwMode="auto">
            <a:xfrm>
              <a:off x="4704" y="1164"/>
              <a:ext cx="983" cy="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600">
                  <a:cs typeface="+mn-cs"/>
                </a:rPr>
                <a:t>Catena laterale</a:t>
              </a:r>
            </a:p>
          </p:txBody>
        </p:sp>
      </p:grpSp>
    </p:spTree>
    <p:extLst>
      <p:ext uri="{BB962C8B-B14F-4D97-AF65-F5344CB8AC3E}">
        <p14:creationId xmlns:p14="http://schemas.microsoft.com/office/powerpoint/2010/main" val="3091681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3" name="CasellaDiTesto 2"/>
          <p:cNvSpPr txBox="1"/>
          <p:nvPr/>
        </p:nvSpPr>
        <p:spPr>
          <a:xfrm>
            <a:off x="535214" y="1324430"/>
            <a:ext cx="7955643" cy="461665"/>
          </a:xfrm>
          <a:prstGeom prst="rect">
            <a:avLst/>
          </a:prstGeom>
          <a:noFill/>
        </p:spPr>
        <p:txBody>
          <a:bodyPr wrap="square" rtlCol="0">
            <a:spAutoFit/>
          </a:bodyPr>
          <a:lstStyle/>
          <a:p>
            <a:pPr algn="ctr"/>
            <a:r>
              <a:rPr lang="it-IT" sz="2400" b="1" dirty="0" smtClean="0">
                <a:solidFill>
                  <a:srgbClr val="FF0000"/>
                </a:solidFill>
                <a:latin typeface="Arial"/>
                <a:cs typeface="Arial"/>
              </a:rPr>
              <a:t>PROMOTORI  EUCARIOTI:</a:t>
            </a:r>
            <a:endParaRPr lang="it-IT" sz="2400" b="1" dirty="0">
              <a:solidFill>
                <a:srgbClr val="FF0000"/>
              </a:solidFill>
              <a:latin typeface="Arial"/>
              <a:cs typeface="Arial"/>
            </a:endParaRPr>
          </a:p>
        </p:txBody>
      </p:sp>
      <p:sp>
        <p:nvSpPr>
          <p:cNvPr id="4" name="CasellaDiTesto 3"/>
          <p:cNvSpPr txBox="1"/>
          <p:nvPr/>
        </p:nvSpPr>
        <p:spPr>
          <a:xfrm>
            <a:off x="535214" y="2204357"/>
            <a:ext cx="7393215" cy="830997"/>
          </a:xfrm>
          <a:prstGeom prst="rect">
            <a:avLst/>
          </a:prstGeom>
          <a:noFill/>
        </p:spPr>
        <p:txBody>
          <a:bodyPr wrap="square" rtlCol="0">
            <a:spAutoFit/>
          </a:bodyPr>
          <a:lstStyle/>
          <a:p>
            <a:r>
              <a:rPr lang="it-IT" sz="2400" dirty="0" smtClean="0">
                <a:solidFill>
                  <a:srgbClr val="008000"/>
                </a:solidFill>
              </a:rPr>
              <a:t>TATA box</a:t>
            </a:r>
            <a:r>
              <a:rPr lang="it-IT" sz="2400" dirty="0" smtClean="0"/>
              <a:t>:   a circa -30 nt</a:t>
            </a:r>
          </a:p>
          <a:p>
            <a:r>
              <a:rPr lang="it-IT" sz="2400" dirty="0">
                <a:solidFill>
                  <a:srgbClr val="008000"/>
                </a:solidFill>
              </a:rPr>
              <a:t>CAAT box</a:t>
            </a:r>
            <a:r>
              <a:rPr lang="it-IT" sz="2400" dirty="0" smtClean="0"/>
              <a:t>:   a circa -80 nt</a:t>
            </a:r>
            <a:endParaRPr lang="it-IT" sz="2400" dirty="0"/>
          </a:p>
        </p:txBody>
      </p:sp>
      <p:sp>
        <p:nvSpPr>
          <p:cNvPr id="5" name="CasellaDiTesto 4"/>
          <p:cNvSpPr txBox="1"/>
          <p:nvPr/>
        </p:nvSpPr>
        <p:spPr>
          <a:xfrm>
            <a:off x="535214" y="3418007"/>
            <a:ext cx="7883072" cy="830997"/>
          </a:xfrm>
          <a:prstGeom prst="rect">
            <a:avLst/>
          </a:prstGeom>
          <a:noFill/>
        </p:spPr>
        <p:txBody>
          <a:bodyPr wrap="square" rtlCol="0">
            <a:spAutoFit/>
          </a:bodyPr>
          <a:lstStyle/>
          <a:p>
            <a:r>
              <a:rPr lang="it-IT" sz="2400" dirty="0" err="1">
                <a:solidFill>
                  <a:srgbClr val="008000"/>
                </a:solidFill>
              </a:rPr>
              <a:t>Enhancer</a:t>
            </a:r>
            <a:r>
              <a:rPr lang="it-IT" sz="2400" dirty="0" smtClean="0"/>
              <a:t>:   aree di regolazione che incrementano la sintesi</a:t>
            </a:r>
          </a:p>
          <a:p>
            <a:r>
              <a:rPr lang="it-IT" sz="2400" dirty="0"/>
              <a:t> </a:t>
            </a:r>
            <a:r>
              <a:rPr lang="it-IT" sz="2400" dirty="0" smtClean="0"/>
              <a:t>                    fino a 100 volte (fino a 1000 basi prima del gene) </a:t>
            </a:r>
            <a:endParaRPr lang="it-IT" sz="2400" dirty="0"/>
          </a:p>
        </p:txBody>
      </p:sp>
      <p:sp>
        <p:nvSpPr>
          <p:cNvPr id="6" name="CasellaDiTesto 5"/>
          <p:cNvSpPr txBox="1"/>
          <p:nvPr/>
        </p:nvSpPr>
        <p:spPr>
          <a:xfrm>
            <a:off x="535214" y="4499428"/>
            <a:ext cx="8046359" cy="1200328"/>
          </a:xfrm>
          <a:prstGeom prst="rect">
            <a:avLst/>
          </a:prstGeom>
          <a:noFill/>
        </p:spPr>
        <p:txBody>
          <a:bodyPr wrap="square" rtlCol="0">
            <a:spAutoFit/>
          </a:bodyPr>
          <a:lstStyle/>
          <a:p>
            <a:r>
              <a:rPr lang="it-IT" sz="2400" dirty="0">
                <a:solidFill>
                  <a:srgbClr val="008000"/>
                </a:solidFill>
              </a:rPr>
              <a:t>Fattori di trascrizione</a:t>
            </a:r>
            <a:r>
              <a:rPr lang="it-IT" dirty="0" smtClean="0"/>
              <a:t>: </a:t>
            </a:r>
            <a:r>
              <a:rPr lang="it-IT" sz="2400" dirty="0"/>
              <a:t>negli eucarioti, per iniziare la </a:t>
            </a:r>
            <a:r>
              <a:rPr lang="it-IT" sz="2400" dirty="0" smtClean="0"/>
              <a:t>trascrizione</a:t>
            </a:r>
          </a:p>
          <a:p>
            <a:r>
              <a:rPr lang="it-IT" sz="2400" dirty="0"/>
              <a:t> </a:t>
            </a:r>
            <a:r>
              <a:rPr lang="it-IT" sz="2400" dirty="0" smtClean="0"/>
              <a:t>                      </a:t>
            </a:r>
            <a:r>
              <a:rPr lang="it-IT" sz="2400" dirty="0"/>
              <a:t>non basta la </a:t>
            </a:r>
            <a:r>
              <a:rPr lang="it-IT" sz="2400" dirty="0" err="1"/>
              <a:t>RNApol</a:t>
            </a:r>
            <a:r>
              <a:rPr lang="it-IT" sz="2400" dirty="0"/>
              <a:t>, ma servono diversi fattori di </a:t>
            </a:r>
            <a:endParaRPr lang="it-IT" sz="2400" dirty="0" smtClean="0"/>
          </a:p>
          <a:p>
            <a:r>
              <a:rPr lang="it-IT" sz="2400" dirty="0"/>
              <a:t> </a:t>
            </a:r>
            <a:r>
              <a:rPr lang="it-IT" sz="2400" dirty="0" smtClean="0"/>
              <a:t>                      trascrizione.</a:t>
            </a:r>
            <a:endParaRPr lang="it-IT" sz="2400" dirty="0"/>
          </a:p>
        </p:txBody>
      </p:sp>
      <p:sp>
        <p:nvSpPr>
          <p:cNvPr id="7" name="CasellaDiTesto 6"/>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8"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423162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pic>
        <p:nvPicPr>
          <p:cNvPr id="4" name="Immagine 3"/>
          <p:cNvPicPr>
            <a:picLocks noChangeAspect="1"/>
          </p:cNvPicPr>
          <p:nvPr/>
        </p:nvPicPr>
        <p:blipFill>
          <a:blip r:embed="rId2"/>
          <a:stretch>
            <a:fillRect/>
          </a:stretch>
        </p:blipFill>
        <p:spPr>
          <a:xfrm>
            <a:off x="234716" y="1100048"/>
            <a:ext cx="8401284" cy="4571287"/>
          </a:xfrm>
          <a:prstGeom prst="rect">
            <a:avLst/>
          </a:prstGeom>
        </p:spPr>
      </p:pic>
      <p:sp>
        <p:nvSpPr>
          <p:cNvPr id="5"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2218867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4" name="CasellaDiTesto 3"/>
          <p:cNvSpPr txBox="1"/>
          <p:nvPr/>
        </p:nvSpPr>
        <p:spPr>
          <a:xfrm>
            <a:off x="1160980" y="378242"/>
            <a:ext cx="7321043" cy="461665"/>
          </a:xfrm>
          <a:prstGeom prst="rect">
            <a:avLst/>
          </a:prstGeom>
          <a:noFill/>
        </p:spPr>
        <p:txBody>
          <a:bodyPr wrap="none" rtlCol="0">
            <a:spAutoFit/>
          </a:bodyPr>
          <a:lstStyle/>
          <a:p>
            <a:r>
              <a:rPr lang="it-IT" sz="2400" b="1" dirty="0" smtClean="0">
                <a:solidFill>
                  <a:srgbClr val="FF0000"/>
                </a:solidFill>
              </a:rPr>
              <a:t>FATTORI DI TRASCRIZIONE GENERALI (legati al TATA box)</a:t>
            </a:r>
            <a:endParaRPr lang="it-IT" sz="2400" b="1" dirty="0">
              <a:solidFill>
                <a:srgbClr val="FF0000"/>
              </a:solidFill>
            </a:endParaRPr>
          </a:p>
        </p:txBody>
      </p:sp>
      <p:pic>
        <p:nvPicPr>
          <p:cNvPr id="5" name="Immagine 4"/>
          <p:cNvPicPr>
            <a:picLocks noChangeAspect="1"/>
          </p:cNvPicPr>
          <p:nvPr/>
        </p:nvPicPr>
        <p:blipFill>
          <a:blip r:embed="rId2"/>
          <a:stretch>
            <a:fillRect/>
          </a:stretch>
        </p:blipFill>
        <p:spPr>
          <a:xfrm>
            <a:off x="900123" y="1273068"/>
            <a:ext cx="7581900" cy="5092700"/>
          </a:xfrm>
          <a:prstGeom prst="rect">
            <a:avLst/>
          </a:prstGeom>
        </p:spPr>
      </p:pic>
      <p:sp>
        <p:nvSpPr>
          <p:cNvPr id="6"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679654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77900" y="0"/>
            <a:ext cx="7175500" cy="6858000"/>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621594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
        <p:nvSpPr>
          <p:cNvPr id="4" name="CasellaDiTesto 3"/>
          <p:cNvSpPr txBox="1"/>
          <p:nvPr/>
        </p:nvSpPr>
        <p:spPr>
          <a:xfrm>
            <a:off x="1125923" y="567979"/>
            <a:ext cx="7367594" cy="738664"/>
          </a:xfrm>
          <a:prstGeom prst="rect">
            <a:avLst/>
          </a:prstGeom>
          <a:noFill/>
        </p:spPr>
        <p:txBody>
          <a:bodyPr wrap="none" rtlCol="0">
            <a:spAutoFit/>
          </a:bodyPr>
          <a:lstStyle/>
          <a:p>
            <a:r>
              <a:rPr lang="it-IT" sz="2400" b="1" dirty="0">
                <a:solidFill>
                  <a:srgbClr val="FF0000"/>
                </a:solidFill>
              </a:rPr>
              <a:t>FATTORI DI TRASCRIZIONE </a:t>
            </a:r>
            <a:r>
              <a:rPr lang="it-IT" sz="2400" b="1" dirty="0" smtClean="0">
                <a:solidFill>
                  <a:srgbClr val="FF0000"/>
                </a:solidFill>
              </a:rPr>
              <a:t>SPECIFICI (legati ad </a:t>
            </a:r>
            <a:r>
              <a:rPr lang="it-IT" sz="2400" b="1" dirty="0" err="1" smtClean="0">
                <a:solidFill>
                  <a:srgbClr val="FF0000"/>
                </a:solidFill>
              </a:rPr>
              <a:t>enhancer</a:t>
            </a:r>
            <a:r>
              <a:rPr lang="it-IT" sz="2400" b="1" dirty="0" smtClean="0">
                <a:solidFill>
                  <a:srgbClr val="FF0000"/>
                </a:solidFill>
              </a:rPr>
              <a:t>)</a:t>
            </a:r>
            <a:endParaRPr lang="it-IT" sz="2400" b="1" dirty="0">
              <a:solidFill>
                <a:srgbClr val="FF0000"/>
              </a:solidFill>
            </a:endParaRPr>
          </a:p>
          <a:p>
            <a:endParaRPr lang="it-IT" dirty="0"/>
          </a:p>
        </p:txBody>
      </p:sp>
      <p:pic>
        <p:nvPicPr>
          <p:cNvPr id="5" name="Immagine 4"/>
          <p:cNvPicPr>
            <a:picLocks noChangeAspect="1"/>
          </p:cNvPicPr>
          <p:nvPr/>
        </p:nvPicPr>
        <p:blipFill>
          <a:blip r:embed="rId2"/>
          <a:stretch>
            <a:fillRect/>
          </a:stretch>
        </p:blipFill>
        <p:spPr>
          <a:xfrm>
            <a:off x="835417" y="2116904"/>
            <a:ext cx="7658100" cy="3733800"/>
          </a:xfrm>
          <a:prstGeom prst="rect">
            <a:avLst/>
          </a:prstGeom>
        </p:spPr>
      </p:pic>
      <p:sp>
        <p:nvSpPr>
          <p:cNvPr id="6"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3318772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01700" y="12700"/>
            <a:ext cx="7340600" cy="6819900"/>
          </a:xfrm>
          <a:prstGeom prst="rect">
            <a:avLst/>
          </a:prstGeom>
        </p:spPr>
      </p:pic>
      <p:sp>
        <p:nvSpPr>
          <p:cNvPr id="3" name="CasellaDiTesto 2"/>
          <p:cNvSpPr txBox="1"/>
          <p:nvPr/>
        </p:nvSpPr>
        <p:spPr>
          <a:xfrm>
            <a:off x="143838" y="106179"/>
            <a:ext cx="313362" cy="369332"/>
          </a:xfrm>
          <a:prstGeom prst="rect">
            <a:avLst/>
          </a:prstGeom>
          <a:noFill/>
        </p:spPr>
        <p:txBody>
          <a:bodyPr wrap="square" rtlCol="0">
            <a:spAutoFit/>
          </a:bodyPr>
          <a:lstStyle/>
          <a:p>
            <a:r>
              <a:rPr lang="it-IT" dirty="0" smtClean="0"/>
              <a:t>1</a:t>
            </a:r>
            <a:endParaRPr lang="it-IT" dirty="0"/>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0909214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descr="trascrizione in cellule diver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460" y="0"/>
            <a:ext cx="3597281" cy="6858000"/>
          </a:xfrm>
          <a:prstGeom prst="rect">
            <a:avLst/>
          </a:prstGeom>
        </p:spPr>
      </p:pic>
      <p:sp>
        <p:nvSpPr>
          <p:cNvPr id="3" name="CasellaDiTesto 2"/>
          <p:cNvSpPr txBox="1"/>
          <p:nvPr/>
        </p:nvSpPr>
        <p:spPr>
          <a:xfrm>
            <a:off x="143838" y="95905"/>
            <a:ext cx="313362" cy="369332"/>
          </a:xfrm>
          <a:prstGeom prst="rect">
            <a:avLst/>
          </a:prstGeom>
          <a:noFill/>
        </p:spPr>
        <p:txBody>
          <a:bodyPr wrap="square" rtlCol="0">
            <a:spAutoFit/>
          </a:bodyPr>
          <a:lstStyle/>
          <a:p>
            <a:r>
              <a:rPr lang="it-IT" dirty="0" smtClean="0"/>
              <a:t>1</a:t>
            </a:r>
            <a:endParaRPr lang="it-IT" dirty="0"/>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12321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42481" y="740235"/>
            <a:ext cx="7628228" cy="5260847"/>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Tree>
    <p:extLst>
      <p:ext uri="{BB962C8B-B14F-4D97-AF65-F5344CB8AC3E}">
        <p14:creationId xmlns:p14="http://schemas.microsoft.com/office/powerpoint/2010/main" val="28358684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F0C4"/>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400" y="114300"/>
            <a:ext cx="8851472" cy="6462194"/>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1</a:t>
            </a:r>
            <a:endParaRPr lang="it-IT" dirty="0"/>
          </a:p>
        </p:txBody>
      </p:sp>
    </p:spTree>
    <p:extLst>
      <p:ext uri="{BB962C8B-B14F-4D97-AF65-F5344CB8AC3E}">
        <p14:creationId xmlns:p14="http://schemas.microsoft.com/office/powerpoint/2010/main" val="10141139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descr="gene eucariotico+trascritt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19" y="690366"/>
            <a:ext cx="7940029" cy="5361113"/>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a:t>2</a:t>
            </a:r>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3674318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28" name="Text Box 16"/>
          <p:cNvSpPr txBox="1">
            <a:spLocks noChangeArrowheads="1"/>
          </p:cNvSpPr>
          <p:nvPr/>
        </p:nvSpPr>
        <p:spPr bwMode="auto">
          <a:xfrm>
            <a:off x="228600" y="152400"/>
            <a:ext cx="8458200" cy="822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buFontTx/>
              <a:buChar char="•"/>
              <a:defRPr/>
            </a:pPr>
            <a:r>
              <a:rPr lang="it-IT">
                <a:cs typeface="+mn-cs"/>
              </a:rPr>
              <a:t> Il legame tra più aminoacidi è detto </a:t>
            </a:r>
            <a:r>
              <a:rPr lang="it-IT" b="1" i="1">
                <a:cs typeface="+mn-cs"/>
              </a:rPr>
              <a:t>LEGAME PEPTIDICO</a:t>
            </a:r>
          </a:p>
          <a:p>
            <a:pPr algn="just">
              <a:buFontTx/>
              <a:buChar char="•"/>
              <a:defRPr/>
            </a:pPr>
            <a:r>
              <a:rPr lang="it-IT">
                <a:cs typeface="+mn-cs"/>
              </a:rPr>
              <a:t> Il legame genera un </a:t>
            </a:r>
            <a:r>
              <a:rPr lang="it-IT" b="1">
                <a:cs typeface="+mn-cs"/>
              </a:rPr>
              <a:t>peptide</a:t>
            </a:r>
            <a:r>
              <a:rPr lang="it-IT">
                <a:cs typeface="+mn-cs"/>
              </a:rPr>
              <a:t> o </a:t>
            </a:r>
            <a:r>
              <a:rPr lang="ja-JP" altLang="it-IT">
                <a:latin typeface="Arial"/>
                <a:cs typeface="+mn-cs"/>
              </a:rPr>
              <a:t>“</a:t>
            </a:r>
            <a:r>
              <a:rPr lang="it-IT" b="1">
                <a:cs typeface="+mn-cs"/>
              </a:rPr>
              <a:t>proteina</a:t>
            </a:r>
            <a:r>
              <a:rPr lang="ja-JP" altLang="it-IT">
                <a:latin typeface="Arial"/>
                <a:cs typeface="+mn-cs"/>
              </a:rPr>
              <a:t>”</a:t>
            </a:r>
            <a:endParaRPr lang="it-IT">
              <a:cs typeface="+mn-cs"/>
            </a:endParaRPr>
          </a:p>
        </p:txBody>
      </p:sp>
      <p:sp>
        <p:nvSpPr>
          <p:cNvPr id="141330" name="Rectangle 18"/>
          <p:cNvSpPr>
            <a:spLocks noChangeArrowheads="1"/>
          </p:cNvSpPr>
          <p:nvPr/>
        </p:nvSpPr>
        <p:spPr bwMode="auto">
          <a:xfrm>
            <a:off x="1295400" y="5359400"/>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1" name="Rectangle 19"/>
          <p:cNvSpPr>
            <a:spLocks noChangeArrowheads="1"/>
          </p:cNvSpPr>
          <p:nvPr/>
        </p:nvSpPr>
        <p:spPr bwMode="auto">
          <a:xfrm>
            <a:off x="3048000" y="5359400"/>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2" name="Rectangle 20"/>
          <p:cNvSpPr>
            <a:spLocks noChangeArrowheads="1"/>
          </p:cNvSpPr>
          <p:nvPr/>
        </p:nvSpPr>
        <p:spPr bwMode="auto">
          <a:xfrm>
            <a:off x="5943600" y="5357813"/>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3" name="Rectangle 21"/>
          <p:cNvSpPr>
            <a:spLocks noChangeArrowheads="1"/>
          </p:cNvSpPr>
          <p:nvPr/>
        </p:nvSpPr>
        <p:spPr bwMode="auto">
          <a:xfrm>
            <a:off x="6553200" y="5357813"/>
            <a:ext cx="609600" cy="304800"/>
          </a:xfrm>
          <a:prstGeom prst="rect">
            <a:avLst/>
          </a:prstGeom>
          <a:gradFill rotWithShape="0">
            <a:gsLst>
              <a:gs pos="0">
                <a:srgbClr val="CC0000"/>
              </a:gs>
              <a:gs pos="50000">
                <a:srgbClr val="800000"/>
              </a:gs>
              <a:gs pos="100000">
                <a:srgbClr val="CC0000"/>
              </a:gs>
            </a:gsLst>
            <a:lin ang="2700000" scaled="1"/>
          </a:gra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1334" name="Text Box 22"/>
          <p:cNvSpPr txBox="1">
            <a:spLocks noChangeArrowheads="1"/>
          </p:cNvSpPr>
          <p:nvPr/>
        </p:nvSpPr>
        <p:spPr bwMode="auto">
          <a:xfrm>
            <a:off x="2281238" y="5283200"/>
            <a:ext cx="385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b="1">
                <a:latin typeface="Arial Black" charset="0"/>
                <a:cs typeface="+mn-cs"/>
              </a:rPr>
              <a:t>+</a:t>
            </a:r>
          </a:p>
        </p:txBody>
      </p:sp>
      <p:sp>
        <p:nvSpPr>
          <p:cNvPr id="141335" name="Text Box 23"/>
          <p:cNvSpPr txBox="1">
            <a:spLocks noChangeArrowheads="1"/>
          </p:cNvSpPr>
          <p:nvPr/>
        </p:nvSpPr>
        <p:spPr bwMode="auto">
          <a:xfrm>
            <a:off x="4648200" y="5281613"/>
            <a:ext cx="38576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b="1">
                <a:latin typeface="Arial Black" charset="0"/>
                <a:cs typeface="+mn-cs"/>
              </a:rPr>
              <a:t>=</a:t>
            </a:r>
          </a:p>
        </p:txBody>
      </p:sp>
      <p:sp>
        <p:nvSpPr>
          <p:cNvPr id="141336" name="Text Box 24"/>
          <p:cNvSpPr txBox="1">
            <a:spLocks noChangeArrowheads="1"/>
          </p:cNvSpPr>
          <p:nvPr/>
        </p:nvSpPr>
        <p:spPr bwMode="auto">
          <a:xfrm>
            <a:off x="1371600" y="5791200"/>
            <a:ext cx="6064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a.a.</a:t>
            </a:r>
          </a:p>
        </p:txBody>
      </p:sp>
      <p:sp>
        <p:nvSpPr>
          <p:cNvPr id="141337" name="Text Box 25"/>
          <p:cNvSpPr txBox="1">
            <a:spLocks noChangeArrowheads="1"/>
          </p:cNvSpPr>
          <p:nvPr/>
        </p:nvSpPr>
        <p:spPr bwMode="auto">
          <a:xfrm>
            <a:off x="3048000" y="5791200"/>
            <a:ext cx="6064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a.a.</a:t>
            </a:r>
          </a:p>
        </p:txBody>
      </p:sp>
      <p:sp>
        <p:nvSpPr>
          <p:cNvPr id="141338" name="Text Box 26"/>
          <p:cNvSpPr txBox="1">
            <a:spLocks noChangeArrowheads="1"/>
          </p:cNvSpPr>
          <p:nvPr/>
        </p:nvSpPr>
        <p:spPr bwMode="auto">
          <a:xfrm>
            <a:off x="6019800" y="5791200"/>
            <a:ext cx="13843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latin typeface="Times New Roman" charset="0"/>
                <a:cs typeface="+mn-cs"/>
              </a:rPr>
              <a:t>peptide…</a:t>
            </a:r>
          </a:p>
        </p:txBody>
      </p:sp>
      <p:pic>
        <p:nvPicPr>
          <p:cNvPr id="17419" name="Picture 27" descr="06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8138"/>
            <a:ext cx="9144000" cy="311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3568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sp>
        <p:nvSpPr>
          <p:cNvPr id="2" name="CasellaDiTesto 1"/>
          <p:cNvSpPr txBox="1"/>
          <p:nvPr/>
        </p:nvSpPr>
        <p:spPr>
          <a:xfrm>
            <a:off x="130995" y="801264"/>
            <a:ext cx="8882010" cy="2985433"/>
          </a:xfrm>
          <a:prstGeom prst="rect">
            <a:avLst/>
          </a:prstGeom>
          <a:noFill/>
        </p:spPr>
        <p:txBody>
          <a:bodyPr wrap="square" rtlCol="0">
            <a:spAutoFit/>
          </a:bodyPr>
          <a:lstStyle/>
          <a:p>
            <a:r>
              <a:rPr lang="it-IT" sz="2000" b="1" dirty="0" smtClean="0">
                <a:latin typeface="Arial"/>
                <a:cs typeface="Arial"/>
              </a:rPr>
              <a:t>Cappuccio 5’</a:t>
            </a:r>
            <a:r>
              <a:rPr lang="it-IT" sz="1600" dirty="0" smtClean="0">
                <a:latin typeface="Arial"/>
                <a:cs typeface="Arial"/>
              </a:rPr>
              <a:t>: r</a:t>
            </a:r>
            <a:r>
              <a:rPr lang="it-IT" sz="1600" dirty="0" smtClean="0">
                <a:latin typeface="Arial"/>
                <a:cs typeface="Arial"/>
              </a:rPr>
              <a:t>egola </a:t>
            </a:r>
            <a:r>
              <a:rPr lang="it-IT" sz="1600" dirty="0">
                <a:latin typeface="Arial"/>
                <a:cs typeface="Arial"/>
              </a:rPr>
              <a:t>il trasporto </a:t>
            </a:r>
            <a:r>
              <a:rPr lang="it-IT" sz="1600" dirty="0" smtClean="0">
                <a:latin typeface="Arial"/>
                <a:cs typeface="Arial"/>
              </a:rPr>
              <a:t>extra-nucleare, previene </a:t>
            </a:r>
            <a:r>
              <a:rPr lang="it-IT" sz="1600" dirty="0">
                <a:latin typeface="Arial"/>
                <a:cs typeface="Arial"/>
              </a:rPr>
              <a:t>la degradazione </a:t>
            </a:r>
            <a:r>
              <a:rPr lang="it-IT" sz="1600" dirty="0">
                <a:latin typeface="Arial"/>
                <a:cs typeface="Arial"/>
              </a:rPr>
              <a:t>da </a:t>
            </a:r>
            <a:r>
              <a:rPr lang="it-IT" sz="1600" dirty="0" smtClean="0">
                <a:latin typeface="Arial"/>
                <a:cs typeface="Arial"/>
              </a:rPr>
              <a:t>parte</a:t>
            </a:r>
          </a:p>
          <a:p>
            <a:r>
              <a:rPr lang="it-IT" sz="1600" dirty="0">
                <a:latin typeface="Arial"/>
                <a:cs typeface="Arial"/>
              </a:rPr>
              <a:t> </a:t>
            </a:r>
            <a:r>
              <a:rPr lang="it-IT" sz="1600" dirty="0" smtClean="0">
                <a:latin typeface="Arial"/>
                <a:cs typeface="Arial"/>
              </a:rPr>
              <a:t>                            delle</a:t>
            </a:r>
            <a:r>
              <a:rPr lang="it-IT" sz="1600" dirty="0">
                <a:latin typeface="Arial"/>
                <a:cs typeface="Arial"/>
              </a:rPr>
              <a:t> </a:t>
            </a:r>
            <a:r>
              <a:rPr lang="it-IT" sz="1600" dirty="0">
                <a:latin typeface="Arial"/>
                <a:cs typeface="Arial"/>
              </a:rPr>
              <a:t>esonucleasi.</a:t>
            </a:r>
          </a:p>
          <a:p>
            <a:endParaRPr lang="it-IT" sz="2000" b="1" dirty="0" smtClean="0">
              <a:latin typeface="Arial"/>
              <a:cs typeface="Arial"/>
            </a:endParaRPr>
          </a:p>
          <a:p>
            <a:r>
              <a:rPr lang="it-IT" sz="2000" b="1" dirty="0" smtClean="0">
                <a:latin typeface="Arial"/>
                <a:cs typeface="Arial"/>
              </a:rPr>
              <a:t>UTR 5’</a:t>
            </a:r>
            <a:r>
              <a:rPr lang="it-IT" sz="1600" dirty="0" smtClean="0">
                <a:latin typeface="Arial"/>
                <a:cs typeface="Arial"/>
              </a:rPr>
              <a:t>: favorisce il legame con il ribosoma</a:t>
            </a:r>
          </a:p>
          <a:p>
            <a:endParaRPr lang="it-IT" sz="2000" b="1" dirty="0" smtClean="0">
              <a:latin typeface="Arial"/>
              <a:cs typeface="Arial"/>
            </a:endParaRPr>
          </a:p>
          <a:p>
            <a:r>
              <a:rPr lang="it-IT" sz="2000" b="1" dirty="0" smtClean="0">
                <a:latin typeface="Arial"/>
                <a:cs typeface="Arial"/>
              </a:rPr>
              <a:t>UTR </a:t>
            </a:r>
            <a:r>
              <a:rPr lang="it-IT" sz="2000" b="1" dirty="0">
                <a:latin typeface="Arial"/>
                <a:cs typeface="Arial"/>
              </a:rPr>
              <a:t>3’</a:t>
            </a:r>
            <a:r>
              <a:rPr lang="it-IT" sz="1600" dirty="0" smtClean="0">
                <a:latin typeface="Arial"/>
                <a:cs typeface="Arial"/>
              </a:rPr>
              <a:t>:</a:t>
            </a:r>
            <a:r>
              <a:rPr lang="it-IT" sz="1600" dirty="0">
                <a:latin typeface="Arial"/>
                <a:cs typeface="Arial"/>
              </a:rPr>
              <a:t> </a:t>
            </a:r>
            <a:r>
              <a:rPr lang="it-IT" sz="1600" dirty="0">
                <a:latin typeface="Arial"/>
                <a:cs typeface="Arial"/>
              </a:rPr>
              <a:t>influenza la </a:t>
            </a:r>
            <a:r>
              <a:rPr lang="it-IT" sz="1600" dirty="0">
                <a:latin typeface="Arial"/>
                <a:cs typeface="Arial"/>
              </a:rPr>
              <a:t>poliadenilazione</a:t>
            </a:r>
            <a:r>
              <a:rPr lang="it-IT" sz="1600" dirty="0">
                <a:latin typeface="Arial"/>
                <a:cs typeface="Arial"/>
              </a:rPr>
              <a:t>, l'efficienza di traduzione</a:t>
            </a:r>
            <a:r>
              <a:rPr lang="it-IT" sz="1600" dirty="0" smtClean="0">
                <a:latin typeface="Arial"/>
                <a:cs typeface="Arial"/>
              </a:rPr>
              <a:t>, la </a:t>
            </a:r>
            <a:r>
              <a:rPr lang="it-IT" sz="1600" dirty="0">
                <a:latin typeface="Arial"/>
                <a:cs typeface="Arial"/>
              </a:rPr>
              <a:t>localizzazione e la stabilità </a:t>
            </a:r>
            <a:endParaRPr lang="it-IT" sz="1600" dirty="0" smtClean="0">
              <a:latin typeface="Arial"/>
              <a:cs typeface="Arial"/>
            </a:endParaRPr>
          </a:p>
          <a:p>
            <a:r>
              <a:rPr lang="it-IT" sz="1600" dirty="0">
                <a:latin typeface="Arial"/>
                <a:cs typeface="Arial"/>
              </a:rPr>
              <a:t> </a:t>
            </a:r>
            <a:r>
              <a:rPr lang="it-IT" sz="1600" dirty="0" smtClean="0">
                <a:latin typeface="Arial"/>
                <a:cs typeface="Arial"/>
              </a:rPr>
              <a:t>               dell</a:t>
            </a:r>
            <a:r>
              <a:rPr lang="it-IT" sz="1600" dirty="0">
                <a:latin typeface="Arial"/>
                <a:cs typeface="Arial"/>
              </a:rPr>
              <a:t>' </a:t>
            </a:r>
            <a:r>
              <a:rPr lang="it-IT" sz="1600" dirty="0" err="1">
                <a:latin typeface="Arial"/>
                <a:cs typeface="Arial"/>
              </a:rPr>
              <a:t>mRNA</a:t>
            </a:r>
            <a:r>
              <a:rPr lang="it-IT" sz="1600" dirty="0" smtClean="0">
                <a:latin typeface="Arial"/>
                <a:cs typeface="Arial"/>
              </a:rPr>
              <a:t>.</a:t>
            </a:r>
          </a:p>
          <a:p>
            <a:endParaRPr lang="it-IT" sz="2000" b="1" dirty="0" smtClean="0">
              <a:latin typeface="Arial"/>
              <a:cs typeface="Arial"/>
            </a:endParaRPr>
          </a:p>
          <a:p>
            <a:r>
              <a:rPr lang="it-IT" sz="2000" b="1" dirty="0" smtClean="0">
                <a:latin typeface="Arial"/>
                <a:cs typeface="Arial"/>
              </a:rPr>
              <a:t>Coda </a:t>
            </a:r>
            <a:r>
              <a:rPr lang="it-IT" sz="2000" b="1" dirty="0" err="1">
                <a:latin typeface="Arial"/>
                <a:cs typeface="Arial"/>
              </a:rPr>
              <a:t>poliA</a:t>
            </a:r>
            <a:r>
              <a:rPr lang="it-IT" sz="1600" dirty="0" smtClean="0">
                <a:latin typeface="Arial"/>
                <a:cs typeface="Arial"/>
              </a:rPr>
              <a:t>: aumenta la durata di vita dell’</a:t>
            </a:r>
            <a:r>
              <a:rPr lang="it-IT" sz="1600" dirty="0" err="1" smtClean="0">
                <a:latin typeface="Arial"/>
                <a:cs typeface="Arial"/>
              </a:rPr>
              <a:t>mRNA</a:t>
            </a:r>
            <a:endParaRPr lang="it-IT" sz="1600" dirty="0">
              <a:latin typeface="Arial"/>
              <a:cs typeface="Arial"/>
            </a:endParaRPr>
          </a:p>
          <a:p>
            <a:endParaRPr lang="it-IT" sz="1600" dirty="0">
              <a:latin typeface="Arial"/>
              <a:cs typeface="Arial"/>
            </a:endParaRPr>
          </a:p>
        </p:txBody>
      </p:sp>
      <p:pic>
        <p:nvPicPr>
          <p:cNvPr id="4" name="Immagine 3" descr="Mature_mR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4750"/>
            <a:ext cx="8209052" cy="2821862"/>
          </a:xfrm>
          <a:prstGeom prst="rect">
            <a:avLst/>
          </a:prstGeom>
        </p:spPr>
      </p:pic>
      <p:sp>
        <p:nvSpPr>
          <p:cNvPr id="5" name="CasellaDiTesto 4"/>
          <p:cNvSpPr txBox="1"/>
          <p:nvPr/>
        </p:nvSpPr>
        <p:spPr>
          <a:xfrm>
            <a:off x="143838" y="85631"/>
            <a:ext cx="313362" cy="369332"/>
          </a:xfrm>
          <a:prstGeom prst="rect">
            <a:avLst/>
          </a:prstGeom>
          <a:noFill/>
        </p:spPr>
        <p:txBody>
          <a:bodyPr wrap="square" rtlCol="0">
            <a:spAutoFit/>
          </a:bodyPr>
          <a:lstStyle/>
          <a:p>
            <a:r>
              <a:rPr lang="it-IT" dirty="0"/>
              <a:t>2</a:t>
            </a:r>
          </a:p>
        </p:txBody>
      </p:sp>
      <p:sp>
        <p:nvSpPr>
          <p:cNvPr id="3" name="Rettangolo 2"/>
          <p:cNvSpPr/>
          <p:nvPr/>
        </p:nvSpPr>
        <p:spPr>
          <a:xfrm>
            <a:off x="2998267" y="85631"/>
            <a:ext cx="2244332" cy="461665"/>
          </a:xfrm>
          <a:prstGeom prst="rect">
            <a:avLst/>
          </a:prstGeom>
        </p:spPr>
        <p:txBody>
          <a:bodyPr wrap="none">
            <a:spAutoFit/>
          </a:bodyPr>
          <a:lstStyle/>
          <a:p>
            <a:r>
              <a:rPr lang="it-IT" sz="2400" b="1" u="sng" dirty="0" err="1">
                <a:solidFill>
                  <a:srgbClr val="FF0000"/>
                </a:solidFill>
                <a:latin typeface="Arial"/>
                <a:cs typeface="Arial"/>
              </a:rPr>
              <a:t>mRNA</a:t>
            </a:r>
            <a:r>
              <a:rPr lang="it-IT" sz="2400" b="1" u="sng" dirty="0">
                <a:solidFill>
                  <a:srgbClr val="FF0000"/>
                </a:solidFill>
                <a:latin typeface="Arial"/>
                <a:cs typeface="Arial"/>
              </a:rPr>
              <a:t> maturo</a:t>
            </a:r>
          </a:p>
        </p:txBody>
      </p:sp>
      <p:sp>
        <p:nvSpPr>
          <p:cNvPr id="6"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5319706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3838" y="622014"/>
            <a:ext cx="8259709" cy="6057913"/>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a:t>2</a:t>
            </a:r>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3283087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3838" y="659400"/>
            <a:ext cx="7809590" cy="5813318"/>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a:t>2</a:t>
            </a:r>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2437476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descr="trascrizione_splicing (trascina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209" y="562685"/>
            <a:ext cx="8134881" cy="6113124"/>
          </a:xfrm>
          <a:prstGeom prst="rect">
            <a:avLst/>
          </a:prstGeom>
        </p:spPr>
      </p:pic>
      <p:sp>
        <p:nvSpPr>
          <p:cNvPr id="3" name="CasellaDiTesto 2"/>
          <p:cNvSpPr txBox="1"/>
          <p:nvPr/>
        </p:nvSpPr>
        <p:spPr>
          <a:xfrm>
            <a:off x="3750068" y="-22091"/>
            <a:ext cx="2489200" cy="584776"/>
          </a:xfrm>
          <a:prstGeom prst="rect">
            <a:avLst/>
          </a:prstGeom>
          <a:noFill/>
        </p:spPr>
        <p:txBody>
          <a:bodyPr wrap="square" rtlCol="0">
            <a:spAutoFit/>
          </a:bodyPr>
          <a:lstStyle/>
          <a:p>
            <a:r>
              <a:rPr lang="it-IT" sz="3200" b="1" u="sng" dirty="0" smtClean="0">
                <a:solidFill>
                  <a:srgbClr val="008000"/>
                </a:solidFill>
              </a:rPr>
              <a:t>SPLICING:</a:t>
            </a:r>
            <a:endParaRPr lang="it-IT" sz="3200" b="1" u="sng" dirty="0">
              <a:solidFill>
                <a:srgbClr val="008000"/>
              </a:solidFill>
            </a:endParaRPr>
          </a:p>
        </p:txBody>
      </p:sp>
      <p:sp>
        <p:nvSpPr>
          <p:cNvPr id="4" name="CasellaDiTesto 3"/>
          <p:cNvSpPr txBox="1"/>
          <p:nvPr/>
        </p:nvSpPr>
        <p:spPr>
          <a:xfrm>
            <a:off x="143838" y="85631"/>
            <a:ext cx="313362" cy="369332"/>
          </a:xfrm>
          <a:prstGeom prst="rect">
            <a:avLst/>
          </a:prstGeom>
          <a:noFill/>
        </p:spPr>
        <p:txBody>
          <a:bodyPr wrap="square" rtlCol="0">
            <a:spAutoFit/>
          </a:bodyPr>
          <a:lstStyle/>
          <a:p>
            <a:r>
              <a:rPr lang="it-IT" dirty="0"/>
              <a:t>2</a:t>
            </a:r>
          </a:p>
        </p:txBody>
      </p:sp>
      <p:sp>
        <p:nvSpPr>
          <p:cNvPr id="5"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3894419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00519" y="527897"/>
            <a:ext cx="8031790" cy="6045908"/>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a:t>2</a:t>
            </a:r>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536209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descr="trascrizione_splicing (trascina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19" y="542960"/>
            <a:ext cx="8232674" cy="6186612"/>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a:t>2</a:t>
            </a:r>
          </a:p>
        </p:txBody>
      </p:sp>
      <p:sp>
        <p:nvSpPr>
          <p:cNvPr id="4"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12510896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EAC2"/>
        </a:solidFill>
        <a:effectLst/>
      </p:bgPr>
    </p:bg>
    <p:spTree>
      <p:nvGrpSpPr>
        <p:cNvPr id="1" name=""/>
        <p:cNvGrpSpPr/>
        <p:nvPr/>
      </p:nvGrpSpPr>
      <p:grpSpPr>
        <a:xfrm>
          <a:off x="0" y="0"/>
          <a:ext cx="0" cy="0"/>
          <a:chOff x="0" y="0"/>
          <a:chExt cx="0" cy="0"/>
        </a:xfrm>
      </p:grpSpPr>
      <p:pic>
        <p:nvPicPr>
          <p:cNvPr id="2" name="Immagine 1" descr="splicing alternativo-tropina 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93" y="2569029"/>
            <a:ext cx="8578451" cy="2438908"/>
          </a:xfrm>
          <a:prstGeom prst="rect">
            <a:avLst/>
          </a:prstGeom>
        </p:spPr>
      </p:pic>
      <p:sp>
        <p:nvSpPr>
          <p:cNvPr id="3" name="CasellaDiTesto 2"/>
          <p:cNvSpPr txBox="1"/>
          <p:nvPr/>
        </p:nvSpPr>
        <p:spPr>
          <a:xfrm>
            <a:off x="2358571" y="254000"/>
            <a:ext cx="4726215" cy="584776"/>
          </a:xfrm>
          <a:prstGeom prst="rect">
            <a:avLst/>
          </a:prstGeom>
          <a:noFill/>
        </p:spPr>
        <p:txBody>
          <a:bodyPr wrap="square" rtlCol="0">
            <a:spAutoFit/>
          </a:bodyPr>
          <a:lstStyle/>
          <a:p>
            <a:r>
              <a:rPr lang="it-IT" sz="3200" dirty="0" smtClean="0">
                <a:solidFill>
                  <a:srgbClr val="FF0000"/>
                </a:solidFill>
              </a:rPr>
              <a:t>SPLICING ALTERNATIVO</a:t>
            </a:r>
            <a:endParaRPr lang="it-IT" sz="3200" dirty="0">
              <a:solidFill>
                <a:srgbClr val="FF0000"/>
              </a:solidFill>
            </a:endParaRPr>
          </a:p>
        </p:txBody>
      </p:sp>
      <p:sp>
        <p:nvSpPr>
          <p:cNvPr id="4" name="CasellaDiTesto 3"/>
          <p:cNvSpPr txBox="1"/>
          <p:nvPr/>
        </p:nvSpPr>
        <p:spPr>
          <a:xfrm>
            <a:off x="390071" y="1006929"/>
            <a:ext cx="8363858" cy="923330"/>
          </a:xfrm>
          <a:prstGeom prst="rect">
            <a:avLst/>
          </a:prstGeom>
          <a:noFill/>
        </p:spPr>
        <p:txBody>
          <a:bodyPr wrap="square" rtlCol="0">
            <a:spAutoFit/>
          </a:bodyPr>
          <a:lstStyle/>
          <a:p>
            <a:r>
              <a:rPr lang="it-IT" dirty="0" smtClean="0"/>
              <a:t>Processo attraverso il quale più </a:t>
            </a:r>
            <a:r>
              <a:rPr lang="it-IT" dirty="0" err="1" smtClean="0"/>
              <a:t>mRNA</a:t>
            </a:r>
            <a:r>
              <a:rPr lang="it-IT" dirty="0" smtClean="0"/>
              <a:t> possono essere generati dallo stesso </a:t>
            </a:r>
            <a:r>
              <a:rPr lang="it-IT" dirty="0" err="1" smtClean="0"/>
              <a:t>pre-mRNA</a:t>
            </a:r>
            <a:r>
              <a:rPr lang="it-IT" dirty="0" smtClean="0"/>
              <a:t>, unendo in modo diverso gli esoni.</a:t>
            </a:r>
          </a:p>
          <a:p>
            <a:r>
              <a:rPr lang="it-IT" dirty="0" smtClean="0"/>
              <a:t>Viene considerato la </a:t>
            </a:r>
            <a:r>
              <a:rPr lang="it-IT" dirty="0" err="1" smtClean="0"/>
              <a:t>foente</a:t>
            </a:r>
            <a:r>
              <a:rPr lang="it-IT" dirty="0" smtClean="0"/>
              <a:t> più importante di diversità delle proteine nei vertebrati.</a:t>
            </a:r>
            <a:endParaRPr lang="it-IT" dirty="0"/>
          </a:p>
        </p:txBody>
      </p:sp>
      <p:sp>
        <p:nvSpPr>
          <p:cNvPr id="5" name="CasellaDiTesto 4"/>
          <p:cNvSpPr txBox="1"/>
          <p:nvPr/>
        </p:nvSpPr>
        <p:spPr>
          <a:xfrm>
            <a:off x="143838" y="85631"/>
            <a:ext cx="313362" cy="369332"/>
          </a:xfrm>
          <a:prstGeom prst="rect">
            <a:avLst/>
          </a:prstGeom>
          <a:noFill/>
        </p:spPr>
        <p:txBody>
          <a:bodyPr wrap="square" rtlCol="0">
            <a:spAutoFit/>
          </a:bodyPr>
          <a:lstStyle/>
          <a:p>
            <a:r>
              <a:rPr lang="it-IT" dirty="0"/>
              <a:t>2</a:t>
            </a:r>
          </a:p>
        </p:txBody>
      </p:sp>
      <p:sp>
        <p:nvSpPr>
          <p:cNvPr id="6" name="Rectangle 4"/>
          <p:cNvSpPr>
            <a:spLocks noChangeArrowheads="1"/>
          </p:cNvSpPr>
          <p:nvPr/>
        </p:nvSpPr>
        <p:spPr bwMode="auto">
          <a:xfrm rot="5400000">
            <a:off x="5514654" y="3228656"/>
            <a:ext cx="6857997" cy="400691"/>
          </a:xfrm>
          <a:prstGeom prst="rect">
            <a:avLst/>
          </a:prstGeom>
          <a:solidFill>
            <a:srgbClr val="FFC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2000" b="0" dirty="0" smtClean="0">
                <a:solidFill>
                  <a:schemeClr val="bg1"/>
                </a:solidFill>
              </a:rPr>
              <a:t>NEGLI EUCARIOTI</a:t>
            </a:r>
            <a:r>
              <a:rPr lang="en-US" sz="2000" b="0" dirty="0" smtClean="0">
                <a:solidFill>
                  <a:schemeClr val="bg1"/>
                </a:solidFill>
              </a:rPr>
              <a:t>…………….</a:t>
            </a:r>
            <a:endParaRPr lang="en-US" sz="2000" b="0" dirty="0">
              <a:solidFill>
                <a:schemeClr val="bg1"/>
              </a:solidFill>
            </a:endParaRPr>
          </a:p>
        </p:txBody>
      </p:sp>
    </p:spTree>
    <p:extLst>
      <p:ext uri="{BB962C8B-B14F-4D97-AF65-F5344CB8AC3E}">
        <p14:creationId xmlns:p14="http://schemas.microsoft.com/office/powerpoint/2010/main" val="2093412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55143" y="3052992"/>
            <a:ext cx="8229600" cy="1143000"/>
          </a:xfrm>
        </p:spPr>
        <p:txBody>
          <a:bodyPr/>
          <a:lstStyle/>
          <a:p>
            <a:endParaRPr lang="it-IT" dirty="0"/>
          </a:p>
        </p:txBody>
      </p:sp>
      <p:pic>
        <p:nvPicPr>
          <p:cNvPr id="4" name="Immagine 3"/>
          <p:cNvPicPr>
            <a:picLocks noChangeAspect="1"/>
          </p:cNvPicPr>
          <p:nvPr/>
        </p:nvPicPr>
        <p:blipFill rotWithShape="1">
          <a:blip r:embed="rId2"/>
          <a:srcRect b="34708"/>
          <a:stretch/>
        </p:blipFill>
        <p:spPr>
          <a:xfrm>
            <a:off x="75900" y="2590814"/>
            <a:ext cx="8998250" cy="2687743"/>
          </a:xfrm>
          <a:prstGeom prst="rect">
            <a:avLst/>
          </a:prstGeom>
        </p:spPr>
      </p:pic>
      <p:sp>
        <p:nvSpPr>
          <p:cNvPr id="5" name="Rectangle 2"/>
          <p:cNvSpPr>
            <a:spLocks noChangeArrowheads="1"/>
          </p:cNvSpPr>
          <p:nvPr/>
        </p:nvSpPr>
        <p:spPr bwMode="auto">
          <a:xfrm>
            <a:off x="0" y="1371677"/>
            <a:ext cx="9074150" cy="863600"/>
          </a:xfrm>
          <a:prstGeom prst="rect">
            <a:avLst/>
          </a:prstGeom>
          <a:solidFill>
            <a:srgbClr val="C8006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dirty="0">
                <a:solidFill>
                  <a:schemeClr val="bg1"/>
                </a:solidFill>
              </a:rPr>
              <a:t>TRADUZIONE</a:t>
            </a:r>
          </a:p>
        </p:txBody>
      </p:sp>
      <p:sp>
        <p:nvSpPr>
          <p:cNvPr id="6" name="CasellaDiTesto 5"/>
          <p:cNvSpPr txBox="1"/>
          <p:nvPr/>
        </p:nvSpPr>
        <p:spPr>
          <a:xfrm>
            <a:off x="143838" y="85631"/>
            <a:ext cx="313362" cy="369332"/>
          </a:xfrm>
          <a:prstGeom prst="rect">
            <a:avLst/>
          </a:prstGeom>
          <a:noFill/>
        </p:spPr>
        <p:txBody>
          <a:bodyPr wrap="square" rtlCol="0">
            <a:spAutoFit/>
          </a:bodyPr>
          <a:lstStyle/>
          <a:p>
            <a:r>
              <a:rPr lang="it-IT" dirty="0"/>
              <a:t>3</a:t>
            </a:r>
            <a:endParaRPr lang="it-IT" dirty="0"/>
          </a:p>
        </p:txBody>
      </p:sp>
    </p:spTree>
    <p:extLst>
      <p:ext uri="{BB962C8B-B14F-4D97-AF65-F5344CB8AC3E}">
        <p14:creationId xmlns:p14="http://schemas.microsoft.com/office/powerpoint/2010/main" val="1954899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59256" y="2928250"/>
            <a:ext cx="8229600" cy="1143000"/>
          </a:xfrm>
        </p:spPr>
        <p:txBody>
          <a:bodyPr/>
          <a:lstStyle/>
          <a:p>
            <a:endParaRPr lang="it-IT" dirty="0"/>
          </a:p>
        </p:txBody>
      </p:sp>
      <p:pic>
        <p:nvPicPr>
          <p:cNvPr id="3" name="Immagine 2"/>
          <p:cNvPicPr>
            <a:picLocks noChangeAspect="1"/>
          </p:cNvPicPr>
          <p:nvPr/>
        </p:nvPicPr>
        <p:blipFill>
          <a:blip r:embed="rId2"/>
          <a:stretch>
            <a:fillRect/>
          </a:stretch>
        </p:blipFill>
        <p:spPr>
          <a:xfrm>
            <a:off x="559256" y="699415"/>
            <a:ext cx="8201735" cy="5834949"/>
          </a:xfrm>
          <a:prstGeom prst="rect">
            <a:avLst/>
          </a:prstGeom>
          <a:solidFill>
            <a:schemeClr val="accent1">
              <a:lumMod val="40000"/>
              <a:lumOff val="60000"/>
            </a:schemeClr>
          </a:solidFill>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2329224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32464" y="2372580"/>
            <a:ext cx="8229600" cy="1143000"/>
          </a:xfrm>
        </p:spPr>
        <p:txBody>
          <a:bodyPr/>
          <a:lstStyle/>
          <a:p>
            <a:endParaRPr lang="it-IT" dirty="0"/>
          </a:p>
        </p:txBody>
      </p:sp>
      <p:pic>
        <p:nvPicPr>
          <p:cNvPr id="3" name="Immagine 2"/>
          <p:cNvPicPr>
            <a:picLocks noChangeAspect="1"/>
          </p:cNvPicPr>
          <p:nvPr/>
        </p:nvPicPr>
        <p:blipFill>
          <a:blip r:embed="rId2"/>
          <a:stretch>
            <a:fillRect/>
          </a:stretch>
        </p:blipFill>
        <p:spPr>
          <a:xfrm>
            <a:off x="-340305" y="1542270"/>
            <a:ext cx="9438223" cy="3617532"/>
          </a:xfrm>
          <a:prstGeom prst="rect">
            <a:avLst/>
          </a:prstGeom>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36370210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7" name="Text Box 3"/>
          <p:cNvSpPr txBox="1">
            <a:spLocks noChangeArrowheads="1"/>
          </p:cNvSpPr>
          <p:nvPr/>
        </p:nvSpPr>
        <p:spPr bwMode="auto">
          <a:xfrm>
            <a:off x="914400" y="6246813"/>
            <a:ext cx="645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Le proteine hanno </a:t>
            </a:r>
            <a:r>
              <a:rPr lang="it-IT" b="1">
                <a:solidFill>
                  <a:srgbClr val="FF0000"/>
                </a:solidFill>
                <a:cs typeface="+mn-cs"/>
              </a:rPr>
              <a:t>4 LIVELLI DI STRUTTURA</a:t>
            </a:r>
          </a:p>
        </p:txBody>
      </p:sp>
      <p:sp>
        <p:nvSpPr>
          <p:cNvPr id="149508" name="Text Box 4"/>
          <p:cNvSpPr txBox="1">
            <a:spLocks noChangeArrowheads="1"/>
          </p:cNvSpPr>
          <p:nvPr/>
        </p:nvSpPr>
        <p:spPr bwMode="auto">
          <a:xfrm>
            <a:off x="381000" y="228600"/>
            <a:ext cx="8610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it-IT">
                <a:solidFill>
                  <a:srgbClr val="FF0000"/>
                </a:solidFill>
                <a:cs typeface="+mn-cs"/>
              </a:rPr>
              <a:t>La sola sequenza di a.a. determina la struttura della proteina</a:t>
            </a:r>
          </a:p>
        </p:txBody>
      </p:sp>
      <p:pic>
        <p:nvPicPr>
          <p:cNvPr id="2" name="Immagine 1"/>
          <p:cNvPicPr>
            <a:picLocks noChangeAspect="1"/>
          </p:cNvPicPr>
          <p:nvPr/>
        </p:nvPicPr>
        <p:blipFill>
          <a:blip r:embed="rId2"/>
          <a:stretch>
            <a:fillRect/>
          </a:stretch>
        </p:blipFill>
        <p:spPr>
          <a:xfrm>
            <a:off x="1191801" y="1225153"/>
            <a:ext cx="7093667" cy="4435907"/>
          </a:xfrm>
          <a:prstGeom prst="rect">
            <a:avLst/>
          </a:prstGeom>
        </p:spPr>
      </p:pic>
    </p:spTree>
    <p:extLst>
      <p:ext uri="{BB962C8B-B14F-4D97-AF65-F5344CB8AC3E}">
        <p14:creationId xmlns:p14="http://schemas.microsoft.com/office/powerpoint/2010/main" val="31297061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09784" y="2524838"/>
            <a:ext cx="8229600" cy="1143000"/>
          </a:xfrm>
        </p:spPr>
        <p:txBody>
          <a:bodyPr/>
          <a:lstStyle/>
          <a:p>
            <a:endParaRPr lang="it-IT" dirty="0"/>
          </a:p>
        </p:txBody>
      </p:sp>
      <p:pic>
        <p:nvPicPr>
          <p:cNvPr id="3" name="Immagine 2"/>
          <p:cNvPicPr>
            <a:picLocks noChangeAspect="1"/>
          </p:cNvPicPr>
          <p:nvPr/>
        </p:nvPicPr>
        <p:blipFill>
          <a:blip r:embed="rId2"/>
          <a:stretch>
            <a:fillRect/>
          </a:stretch>
        </p:blipFill>
        <p:spPr>
          <a:xfrm>
            <a:off x="457200" y="662244"/>
            <a:ext cx="8229600" cy="6011187"/>
          </a:xfrm>
          <a:prstGeom prst="rect">
            <a:avLst/>
          </a:prstGeom>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10654080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24934" name="Rectangle 6"/>
          <p:cNvSpPr>
            <a:spLocks noChangeArrowheads="1"/>
          </p:cNvSpPr>
          <p:nvPr/>
        </p:nvSpPr>
        <p:spPr bwMode="auto">
          <a:xfrm>
            <a:off x="626723" y="454963"/>
            <a:ext cx="8091933" cy="561725"/>
          </a:xfrm>
          <a:prstGeom prst="rect">
            <a:avLst/>
          </a:prstGeom>
          <a:solidFill>
            <a:srgbClr val="C8006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a:solidFill>
                  <a:schemeClr val="bg1"/>
                </a:solidFill>
              </a:rPr>
              <a:t>Il CODICE GENETICO</a:t>
            </a:r>
          </a:p>
        </p:txBody>
      </p:sp>
      <p:pic>
        <p:nvPicPr>
          <p:cNvPr id="12493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957" y="1190965"/>
            <a:ext cx="7435470" cy="552833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6110308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300519" y="763641"/>
            <a:ext cx="8441255" cy="633644"/>
          </a:xfrm>
          <a:solidFill>
            <a:srgbClr val="C80064"/>
          </a:solidFill>
          <a:ln/>
        </p:spPr>
        <p:txBody>
          <a:bodyPr>
            <a:normAutofit fontScale="90000"/>
          </a:bodyPr>
          <a:lstStyle/>
          <a:p>
            <a:r>
              <a:rPr lang="en-US">
                <a:solidFill>
                  <a:schemeClr val="bg1"/>
                </a:solidFill>
              </a:rPr>
              <a:t>Il CODICE GENETICO</a:t>
            </a:r>
          </a:p>
        </p:txBody>
      </p:sp>
      <p:pic>
        <p:nvPicPr>
          <p:cNvPr id="142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628" y="1576977"/>
            <a:ext cx="7891035" cy="5174883"/>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342392086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l="7600"/>
          <a:stretch>
            <a:fillRect/>
          </a:stretch>
        </p:blipFill>
        <p:spPr bwMode="auto">
          <a:xfrm>
            <a:off x="71438" y="1918431"/>
            <a:ext cx="9002712" cy="4257675"/>
          </a:xfrm>
          <a:prstGeom prst="rect">
            <a:avLst/>
          </a:prstGeom>
          <a:noFill/>
          <a:extLst>
            <a:ext uri="{909E8E84-426E-40dd-AFC4-6F175D3DCCD1}">
              <a14:hiddenFill xmlns="" xmlns:a14="http://schemas.microsoft.com/office/drawing/2010/main">
                <a:solidFill>
                  <a:srgbClr val="FFFFFF"/>
                </a:solidFill>
              </a14:hiddenFill>
            </a:ext>
          </a:extLst>
        </p:spPr>
      </p:pic>
      <p:sp>
        <p:nvSpPr>
          <p:cNvPr id="153603" name="Rectangle 3"/>
          <p:cNvSpPr>
            <a:spLocks noChangeArrowheads="1"/>
          </p:cNvSpPr>
          <p:nvPr/>
        </p:nvSpPr>
        <p:spPr bwMode="auto">
          <a:xfrm>
            <a:off x="0" y="900113"/>
            <a:ext cx="9074150" cy="863600"/>
          </a:xfrm>
          <a:prstGeom prst="rect">
            <a:avLst/>
          </a:prstGeom>
          <a:solidFill>
            <a:srgbClr val="C8006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a:solidFill>
                  <a:schemeClr val="bg1"/>
                </a:solidFill>
              </a:rPr>
              <a:t>tRNA</a:t>
            </a:r>
          </a:p>
        </p:txBody>
      </p:sp>
      <p:sp>
        <p:nvSpPr>
          <p:cNvPr id="153604" name="Oval 4"/>
          <p:cNvSpPr>
            <a:spLocks noChangeArrowheads="1"/>
          </p:cNvSpPr>
          <p:nvPr/>
        </p:nvSpPr>
        <p:spPr bwMode="auto">
          <a:xfrm>
            <a:off x="7019925" y="2276475"/>
            <a:ext cx="1223963" cy="1081088"/>
          </a:xfrm>
          <a:prstGeom prst="ellipse">
            <a:avLst/>
          </a:prstGeom>
          <a:noFill/>
          <a:ln w="57150">
            <a:solidFill>
              <a:srgbClr val="FF9900"/>
            </a:solidFill>
            <a:prstDash val="sysDot"/>
            <a:round/>
            <a:headEnd/>
            <a:tailEnd/>
          </a:ln>
          <a:effectLst/>
          <a:extLst>
            <a:ext uri="{909E8E84-426E-40dd-AFC4-6F175D3DCCD1}">
              <a14:hiddenFill xmlns="" xmlns:a14="http://schemas.microsoft.com/office/drawing/2010/main">
                <a:solidFill>
                  <a:srgbClr val="FF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53605" name="Oval 5"/>
          <p:cNvSpPr>
            <a:spLocks noChangeArrowheads="1"/>
          </p:cNvSpPr>
          <p:nvPr/>
        </p:nvSpPr>
        <p:spPr bwMode="auto">
          <a:xfrm>
            <a:off x="6877050" y="4940300"/>
            <a:ext cx="1223963" cy="1081088"/>
          </a:xfrm>
          <a:prstGeom prst="ellipse">
            <a:avLst/>
          </a:prstGeom>
          <a:noFill/>
          <a:ln w="57150">
            <a:solidFill>
              <a:srgbClr val="FF9900"/>
            </a:solidFill>
            <a:prstDash val="sysDot"/>
            <a:round/>
            <a:headEnd/>
            <a:tailEnd/>
          </a:ln>
          <a:effectLst/>
          <a:extLst>
            <a:ext uri="{909E8E84-426E-40dd-AFC4-6F175D3DCCD1}">
              <a14:hiddenFill xmlns="" xmlns:a14="http://schemas.microsoft.com/office/drawing/2010/main">
                <a:solidFill>
                  <a:srgbClr val="FF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 name="CasellaDiTesto 5"/>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14972447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179" y="612371"/>
            <a:ext cx="9039436" cy="5613411"/>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12723744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040866" y="1181529"/>
            <a:ext cx="7034622" cy="4479532"/>
          </a:xfrm>
          <a:prstGeom prst="rect">
            <a:avLst/>
          </a:prstGeom>
        </p:spPr>
      </p:pic>
      <p:sp>
        <p:nvSpPr>
          <p:cNvPr id="6" name="CasellaDiTesto 5"/>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19353169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magine 1" descr="traduzione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52434"/>
            <a:ext cx="8159432" cy="5497523"/>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41053716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 name="Immagine 2" descr="traduzione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668" y="454963"/>
            <a:ext cx="7651534" cy="5915015"/>
          </a:xfrm>
          <a:prstGeom prst="rect">
            <a:avLst/>
          </a:prstGeom>
        </p:spPr>
      </p:pic>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389948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57200" y="1694802"/>
            <a:ext cx="8245182" cy="3349810"/>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193672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09835" y="1146636"/>
            <a:ext cx="7704700" cy="4504151"/>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162092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Text Box 3"/>
          <p:cNvSpPr txBox="1">
            <a:spLocks noChangeArrowheads="1"/>
          </p:cNvSpPr>
          <p:nvPr/>
        </p:nvSpPr>
        <p:spPr bwMode="auto">
          <a:xfrm>
            <a:off x="892175" y="531813"/>
            <a:ext cx="409732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b="1" dirty="0">
                <a:solidFill>
                  <a:srgbClr val="0000FF"/>
                </a:solidFill>
                <a:cs typeface="+mn-cs"/>
              </a:rPr>
              <a:t>IL </a:t>
            </a:r>
            <a:r>
              <a:rPr lang="ja-JP" altLang="it-IT" b="1" u="sng" dirty="0">
                <a:solidFill>
                  <a:srgbClr val="0000FF"/>
                </a:solidFill>
                <a:latin typeface="Arial"/>
                <a:cs typeface="+mn-cs"/>
              </a:rPr>
              <a:t>“</a:t>
            </a:r>
            <a:r>
              <a:rPr lang="it-IT" b="1" u="sng" dirty="0">
                <a:solidFill>
                  <a:srgbClr val="0000FF"/>
                </a:solidFill>
                <a:cs typeface="+mn-cs"/>
              </a:rPr>
              <a:t>DOGMA CENTRALE</a:t>
            </a:r>
            <a:r>
              <a:rPr lang="ja-JP" altLang="it-IT" b="1" u="sng" dirty="0">
                <a:solidFill>
                  <a:srgbClr val="0000FF"/>
                </a:solidFill>
                <a:latin typeface="Arial"/>
                <a:cs typeface="+mn-cs"/>
              </a:rPr>
              <a:t>”</a:t>
            </a:r>
            <a:r>
              <a:rPr lang="it-IT" b="1" dirty="0">
                <a:solidFill>
                  <a:srgbClr val="0000FF"/>
                </a:solidFill>
                <a:cs typeface="+mn-cs"/>
              </a:rPr>
              <a:t> DELLA BIOLOGIA</a:t>
            </a:r>
          </a:p>
        </p:txBody>
      </p:sp>
      <p:grpSp>
        <p:nvGrpSpPr>
          <p:cNvPr id="19458" name="Group 4"/>
          <p:cNvGrpSpPr>
            <a:grpSpLocks/>
          </p:cNvGrpSpPr>
          <p:nvPr/>
        </p:nvGrpSpPr>
        <p:grpSpPr bwMode="auto">
          <a:xfrm>
            <a:off x="1041400" y="2025650"/>
            <a:ext cx="6731000" cy="3429000"/>
            <a:chOff x="432" y="1180"/>
            <a:chExt cx="4240" cy="2160"/>
          </a:xfrm>
        </p:grpSpPr>
        <p:sp>
          <p:nvSpPr>
            <p:cNvPr id="150533" name="Text Box 5"/>
            <p:cNvSpPr txBox="1">
              <a:spLocks noChangeArrowheads="1"/>
            </p:cNvSpPr>
            <p:nvPr/>
          </p:nvSpPr>
          <p:spPr bwMode="auto">
            <a:xfrm>
              <a:off x="768" y="1995"/>
              <a:ext cx="52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DNA</a:t>
              </a:r>
            </a:p>
          </p:txBody>
        </p:sp>
        <p:sp>
          <p:nvSpPr>
            <p:cNvPr id="150534" name="Text Box 6"/>
            <p:cNvSpPr txBox="1">
              <a:spLocks noChangeArrowheads="1"/>
            </p:cNvSpPr>
            <p:nvPr/>
          </p:nvSpPr>
          <p:spPr bwMode="auto">
            <a:xfrm>
              <a:off x="2448" y="2044"/>
              <a:ext cx="52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RNA</a:t>
              </a:r>
            </a:p>
          </p:txBody>
        </p:sp>
        <p:sp>
          <p:nvSpPr>
            <p:cNvPr id="150535" name="Text Box 7"/>
            <p:cNvSpPr txBox="1">
              <a:spLocks noChangeArrowheads="1"/>
            </p:cNvSpPr>
            <p:nvPr/>
          </p:nvSpPr>
          <p:spPr bwMode="auto">
            <a:xfrm>
              <a:off x="3840" y="2043"/>
              <a:ext cx="83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Proteine</a:t>
              </a:r>
            </a:p>
          </p:txBody>
        </p:sp>
        <p:sp>
          <p:nvSpPr>
            <p:cNvPr id="150536" name="Text Box 8"/>
            <p:cNvSpPr txBox="1">
              <a:spLocks noChangeArrowheads="1"/>
            </p:cNvSpPr>
            <p:nvPr/>
          </p:nvSpPr>
          <p:spPr bwMode="auto">
            <a:xfrm>
              <a:off x="768" y="2763"/>
              <a:ext cx="522" cy="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a:cs typeface="+mn-cs"/>
                </a:rPr>
                <a:t>DNA</a:t>
              </a:r>
            </a:p>
          </p:txBody>
        </p:sp>
        <p:sp>
          <p:nvSpPr>
            <p:cNvPr id="150537" name="AutoShape 9"/>
            <p:cNvSpPr>
              <a:spLocks noChangeArrowheads="1"/>
            </p:cNvSpPr>
            <p:nvPr/>
          </p:nvSpPr>
          <p:spPr bwMode="auto">
            <a:xfrm>
              <a:off x="1344" y="2092"/>
              <a:ext cx="240" cy="864"/>
            </a:xfrm>
            <a:prstGeom prst="curvedLeftArrow">
              <a:avLst>
                <a:gd name="adj1" fmla="val 72000"/>
                <a:gd name="adj2" fmla="val 144000"/>
                <a:gd name="adj3" fmla="val 33333"/>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38" name="AutoShape 10"/>
            <p:cNvSpPr>
              <a:spLocks noChangeArrowheads="1"/>
            </p:cNvSpPr>
            <p:nvPr/>
          </p:nvSpPr>
          <p:spPr bwMode="auto">
            <a:xfrm flipH="1" flipV="1">
              <a:off x="432" y="2044"/>
              <a:ext cx="240" cy="864"/>
            </a:xfrm>
            <a:prstGeom prst="curvedLeftArrow">
              <a:avLst>
                <a:gd name="adj1" fmla="val 72000"/>
                <a:gd name="adj2" fmla="val 144000"/>
                <a:gd name="adj3" fmla="val 33333"/>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39" name="AutoShape 11"/>
            <p:cNvSpPr>
              <a:spLocks noChangeArrowheads="1"/>
            </p:cNvSpPr>
            <p:nvPr/>
          </p:nvSpPr>
          <p:spPr bwMode="auto">
            <a:xfrm>
              <a:off x="960" y="1488"/>
              <a:ext cx="1968" cy="508"/>
            </a:xfrm>
            <a:prstGeom prst="curvedDownArrow">
              <a:avLst>
                <a:gd name="adj1" fmla="val 39368"/>
                <a:gd name="adj2" fmla="val 120471"/>
                <a:gd name="adj3" fmla="val 33333"/>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40" name="AutoShape 12"/>
            <p:cNvSpPr>
              <a:spLocks noChangeArrowheads="1"/>
            </p:cNvSpPr>
            <p:nvPr/>
          </p:nvSpPr>
          <p:spPr bwMode="auto">
            <a:xfrm>
              <a:off x="2640" y="2476"/>
              <a:ext cx="1824" cy="576"/>
            </a:xfrm>
            <a:prstGeom prst="curvedUpArrow">
              <a:avLst>
                <a:gd name="adj1" fmla="val 35801"/>
                <a:gd name="adj2" fmla="val 99134"/>
                <a:gd name="adj3" fmla="val 33333"/>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50541" name="Text Box 13"/>
            <p:cNvSpPr txBox="1">
              <a:spLocks noChangeArrowheads="1"/>
            </p:cNvSpPr>
            <p:nvPr/>
          </p:nvSpPr>
          <p:spPr bwMode="auto">
            <a:xfrm>
              <a:off x="672" y="2428"/>
              <a:ext cx="756" cy="19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400">
                  <a:cs typeface="+mn-cs"/>
                </a:rPr>
                <a:t>Duplicazione</a:t>
              </a:r>
            </a:p>
          </p:txBody>
        </p:sp>
        <p:sp>
          <p:nvSpPr>
            <p:cNvPr id="150542" name="Text Box 14"/>
            <p:cNvSpPr txBox="1">
              <a:spLocks noChangeArrowheads="1"/>
            </p:cNvSpPr>
            <p:nvPr/>
          </p:nvSpPr>
          <p:spPr bwMode="auto">
            <a:xfrm>
              <a:off x="1536" y="1180"/>
              <a:ext cx="724" cy="19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400">
                  <a:cs typeface="+mn-cs"/>
                </a:rPr>
                <a:t>Trascrizione</a:t>
              </a:r>
            </a:p>
          </p:txBody>
        </p:sp>
        <p:sp>
          <p:nvSpPr>
            <p:cNvPr id="150543" name="Text Box 15"/>
            <p:cNvSpPr txBox="1">
              <a:spLocks noChangeArrowheads="1"/>
            </p:cNvSpPr>
            <p:nvPr/>
          </p:nvSpPr>
          <p:spPr bwMode="auto">
            <a:xfrm>
              <a:off x="3168" y="3148"/>
              <a:ext cx="674" cy="192"/>
            </a:xfrm>
            <a:prstGeom prst="rect">
              <a:avLst/>
            </a:prstGeom>
            <a:solidFill>
              <a:srgbClr val="FF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defRPr/>
              </a:pPr>
              <a:r>
                <a:rPr lang="it-IT" sz="1400">
                  <a:cs typeface="+mn-cs"/>
                </a:rPr>
                <a:t>Traduzione</a:t>
              </a:r>
            </a:p>
          </p:txBody>
        </p:sp>
      </p:grpSp>
      <p:sp>
        <p:nvSpPr>
          <p:cNvPr id="150544" name="Text Box 16"/>
          <p:cNvSpPr txBox="1">
            <a:spLocks noChangeArrowheads="1"/>
          </p:cNvSpPr>
          <p:nvPr/>
        </p:nvSpPr>
        <p:spPr bwMode="auto">
          <a:xfrm>
            <a:off x="4114800" y="1524000"/>
            <a:ext cx="42672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it-IT" sz="1800">
                <a:cs typeface="+mn-cs"/>
              </a:rPr>
              <a:t>Passaggio dell</a:t>
            </a:r>
            <a:r>
              <a:rPr lang="ja-JP" altLang="it-IT" sz="1800">
                <a:latin typeface="Arial"/>
                <a:cs typeface="+mn-cs"/>
              </a:rPr>
              <a:t>’</a:t>
            </a:r>
            <a:r>
              <a:rPr lang="it-IT" sz="1800">
                <a:cs typeface="+mn-cs"/>
              </a:rPr>
              <a:t>informazione contenuta nel DNA mediante la sintesi di RNA</a:t>
            </a:r>
          </a:p>
        </p:txBody>
      </p:sp>
      <p:sp>
        <p:nvSpPr>
          <p:cNvPr id="150545" name="Text Box 17"/>
          <p:cNvSpPr txBox="1">
            <a:spLocks noChangeArrowheads="1"/>
          </p:cNvSpPr>
          <p:nvPr/>
        </p:nvSpPr>
        <p:spPr bwMode="auto">
          <a:xfrm>
            <a:off x="6096000" y="5454650"/>
            <a:ext cx="2209800"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just">
              <a:defRPr/>
            </a:pPr>
            <a:r>
              <a:rPr lang="it-IT" sz="1800">
                <a:cs typeface="+mn-cs"/>
              </a:rPr>
              <a:t>Costruzione della catena polipeptidica</a:t>
            </a:r>
          </a:p>
        </p:txBody>
      </p:sp>
    </p:spTree>
    <p:extLst>
      <p:ext uri="{BB962C8B-B14F-4D97-AF65-F5344CB8AC3E}">
        <p14:creationId xmlns:p14="http://schemas.microsoft.com/office/powerpoint/2010/main" val="999912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319" y="1869146"/>
            <a:ext cx="6970231" cy="4988854"/>
          </a:xfrm>
          <a:prstGeom prst="rect">
            <a:avLst/>
          </a:prstGeom>
          <a:noFill/>
          <a:extLst>
            <a:ext uri="{909E8E84-426E-40dd-AFC4-6F175D3DCCD1}">
              <a14:hiddenFill xmlns="" xmlns:a14="http://schemas.microsoft.com/office/drawing/2010/main">
                <a:solidFill>
                  <a:srgbClr val="FFFFFF"/>
                </a:solidFill>
              </a14:hiddenFill>
            </a:ext>
          </a:extLst>
        </p:spPr>
      </p:pic>
      <p:sp>
        <p:nvSpPr>
          <p:cNvPr id="154627" name="Rectangle 3"/>
          <p:cNvSpPr>
            <a:spLocks noChangeArrowheads="1"/>
          </p:cNvSpPr>
          <p:nvPr/>
        </p:nvSpPr>
        <p:spPr bwMode="auto">
          <a:xfrm>
            <a:off x="457200" y="493042"/>
            <a:ext cx="8256320" cy="411627"/>
          </a:xfrm>
          <a:prstGeom prst="rect">
            <a:avLst/>
          </a:prstGeom>
          <a:solidFill>
            <a:srgbClr val="C8006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a:solidFill>
                  <a:schemeClr val="bg1"/>
                </a:solidFill>
              </a:rPr>
              <a:t>Caricamento di un tRNA</a:t>
            </a:r>
          </a:p>
        </p:txBody>
      </p:sp>
      <p:sp>
        <p:nvSpPr>
          <p:cNvPr id="154628" name="Rectangle 4"/>
          <p:cNvSpPr>
            <a:spLocks noChangeArrowheads="1"/>
          </p:cNvSpPr>
          <p:nvPr/>
        </p:nvSpPr>
        <p:spPr bwMode="auto">
          <a:xfrm>
            <a:off x="107950" y="1090622"/>
            <a:ext cx="8928100" cy="730250"/>
          </a:xfrm>
          <a:prstGeom prst="rect">
            <a:avLst/>
          </a:prstGeom>
          <a:solidFill>
            <a:srgbClr val="FFC5E2">
              <a:alpha val="50999"/>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457200" indent="-457200"/>
            <a:r>
              <a:rPr lang="it-IT" sz="1400" dirty="0"/>
              <a:t>Reazioni:</a:t>
            </a:r>
          </a:p>
          <a:p>
            <a:pPr marL="457200" indent="-457200">
              <a:buFontTx/>
              <a:buAutoNum type="arabicPeriod"/>
            </a:pPr>
            <a:r>
              <a:rPr lang="it-IT" sz="1400" dirty="0"/>
              <a:t>amino acid + ATP → </a:t>
            </a:r>
            <a:r>
              <a:rPr lang="it-IT" sz="1400" dirty="0" err="1"/>
              <a:t>aminoacyl</a:t>
            </a:r>
            <a:r>
              <a:rPr lang="it-IT" sz="1400" dirty="0"/>
              <a:t>-AMP + </a:t>
            </a:r>
            <a:r>
              <a:rPr lang="it-IT" sz="1400" dirty="0" err="1"/>
              <a:t>PPi</a:t>
            </a:r>
            <a:r>
              <a:rPr lang="it-IT" sz="1400" dirty="0"/>
              <a:t> 		(attivazione AA) </a:t>
            </a:r>
          </a:p>
          <a:p>
            <a:pPr marL="457200" indent="-457200">
              <a:buFontTx/>
              <a:buAutoNum type="arabicPeriod"/>
            </a:pPr>
            <a:r>
              <a:rPr lang="it-IT" sz="1400" dirty="0" err="1"/>
              <a:t>aminoacyl</a:t>
            </a:r>
            <a:r>
              <a:rPr lang="it-IT" sz="1400" dirty="0"/>
              <a:t>-AMP + </a:t>
            </a:r>
            <a:r>
              <a:rPr lang="it-IT" sz="1400" dirty="0" err="1"/>
              <a:t>tRNA</a:t>
            </a:r>
            <a:r>
              <a:rPr lang="it-IT" sz="1400" dirty="0"/>
              <a:t> → </a:t>
            </a:r>
            <a:r>
              <a:rPr lang="it-IT" sz="1400" dirty="0" err="1"/>
              <a:t>aminoacyl-tRNA</a:t>
            </a:r>
            <a:r>
              <a:rPr lang="it-IT" sz="1400" dirty="0"/>
              <a:t> + AMP	(caricamento sullo specifico </a:t>
            </a:r>
            <a:r>
              <a:rPr lang="it-IT" sz="1400" dirty="0" err="1"/>
              <a:t>tRNA</a:t>
            </a:r>
            <a:r>
              <a:rPr lang="it-IT" sz="1400" dirty="0"/>
              <a:t>) </a:t>
            </a:r>
          </a:p>
        </p:txBody>
      </p:sp>
      <p:sp>
        <p:nvSpPr>
          <p:cNvPr id="154629" name="Oval 5"/>
          <p:cNvSpPr>
            <a:spLocks noChangeArrowheads="1"/>
          </p:cNvSpPr>
          <p:nvPr/>
        </p:nvSpPr>
        <p:spPr bwMode="auto">
          <a:xfrm>
            <a:off x="2771775" y="2060575"/>
            <a:ext cx="1223963" cy="1081088"/>
          </a:xfrm>
          <a:prstGeom prst="ellipse">
            <a:avLst/>
          </a:prstGeom>
          <a:noFill/>
          <a:ln w="38100">
            <a:solidFill>
              <a:srgbClr val="FF9900"/>
            </a:solidFill>
            <a:prstDash val="sysDot"/>
            <a:round/>
            <a:headEnd/>
            <a:tailEnd/>
          </a:ln>
          <a:effectLst/>
          <a:extLst>
            <a:ext uri="{909E8E84-426E-40dd-AFC4-6F175D3DCCD1}">
              <a14:hiddenFill xmlns="" xmlns:a14="http://schemas.microsoft.com/office/drawing/2010/main">
                <a:solidFill>
                  <a:srgbClr val="FF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54630" name="Oval 6"/>
          <p:cNvSpPr>
            <a:spLocks noChangeArrowheads="1"/>
          </p:cNvSpPr>
          <p:nvPr/>
        </p:nvSpPr>
        <p:spPr bwMode="auto">
          <a:xfrm>
            <a:off x="6732588" y="4076700"/>
            <a:ext cx="1223962" cy="1081088"/>
          </a:xfrm>
          <a:prstGeom prst="ellipse">
            <a:avLst/>
          </a:prstGeom>
          <a:noFill/>
          <a:ln w="38100">
            <a:solidFill>
              <a:srgbClr val="FF9900"/>
            </a:solidFill>
            <a:prstDash val="sysDot"/>
            <a:round/>
            <a:headEnd/>
            <a:tailEnd/>
          </a:ln>
          <a:effectLst/>
          <a:extLst>
            <a:ext uri="{909E8E84-426E-40dd-AFC4-6F175D3DCCD1}">
              <a14:hiddenFill xmlns="" xmlns:a14="http://schemas.microsoft.com/office/drawing/2010/main">
                <a:solidFill>
                  <a:srgbClr val="FF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54631" name="Oval 7"/>
          <p:cNvSpPr>
            <a:spLocks noChangeArrowheads="1"/>
          </p:cNvSpPr>
          <p:nvPr/>
        </p:nvSpPr>
        <p:spPr bwMode="auto">
          <a:xfrm>
            <a:off x="539750" y="4508500"/>
            <a:ext cx="1223963" cy="1081088"/>
          </a:xfrm>
          <a:prstGeom prst="ellipse">
            <a:avLst/>
          </a:prstGeom>
          <a:noFill/>
          <a:ln w="38100">
            <a:solidFill>
              <a:srgbClr val="FF9900"/>
            </a:solidFill>
            <a:prstDash val="sysDot"/>
            <a:round/>
            <a:headEnd/>
            <a:tailEnd/>
          </a:ln>
          <a:effectLst/>
          <a:extLst>
            <a:ext uri="{909E8E84-426E-40dd-AFC4-6F175D3DCCD1}">
              <a14:hiddenFill xmlns="" xmlns:a14="http://schemas.microsoft.com/office/drawing/2010/main">
                <a:solidFill>
                  <a:srgbClr val="FFFF99"/>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8" name="CasellaDiTesto 7"/>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5164415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90370" y="760288"/>
            <a:ext cx="6254293" cy="5907640"/>
          </a:xfrm>
          <a:prstGeom prst="rect">
            <a:avLst/>
          </a:prstGeom>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
        <p:nvSpPr>
          <p:cNvPr id="4" name="CasellaDiTesto 3"/>
          <p:cNvSpPr txBox="1"/>
          <p:nvPr/>
        </p:nvSpPr>
        <p:spPr>
          <a:xfrm>
            <a:off x="2942725" y="201278"/>
            <a:ext cx="2915670" cy="461665"/>
          </a:xfrm>
          <a:prstGeom prst="rect">
            <a:avLst/>
          </a:prstGeom>
          <a:noFill/>
        </p:spPr>
        <p:txBody>
          <a:bodyPr wrap="none" rtlCol="0">
            <a:spAutoFit/>
          </a:bodyPr>
          <a:lstStyle/>
          <a:p>
            <a:r>
              <a:rPr lang="it-IT" sz="2400" b="1" dirty="0" smtClean="0">
                <a:solidFill>
                  <a:srgbClr val="FF0000"/>
                </a:solidFill>
              </a:rPr>
              <a:t>Mutazioni puntiformi</a:t>
            </a:r>
            <a:endParaRPr lang="it-IT" sz="2400" b="1" dirty="0">
              <a:solidFill>
                <a:srgbClr val="FF0000"/>
              </a:solidFill>
            </a:endParaRPr>
          </a:p>
        </p:txBody>
      </p:sp>
    </p:spTree>
    <p:extLst>
      <p:ext uri="{BB962C8B-B14F-4D97-AF65-F5344CB8AC3E}">
        <p14:creationId xmlns:p14="http://schemas.microsoft.com/office/powerpoint/2010/main" val="2032093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379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38" y="1371600"/>
            <a:ext cx="8696325" cy="363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asellaDiTesto 2"/>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27633123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78" y="2125984"/>
            <a:ext cx="8996363" cy="3921125"/>
          </a:xfrm>
          <a:prstGeom prst="rect">
            <a:avLst/>
          </a:prstGeom>
          <a:noFill/>
          <a:extLst>
            <a:ext uri="{909E8E84-426E-40dd-AFC4-6F175D3DCCD1}">
              <a14:hiddenFill xmlns="" xmlns:a14="http://schemas.microsoft.com/office/drawing/2010/main">
                <a:solidFill>
                  <a:srgbClr val="FFFFFF"/>
                </a:solidFill>
              </a14:hiddenFill>
            </a:ext>
          </a:extLst>
        </p:spPr>
      </p:pic>
      <p:sp>
        <p:nvSpPr>
          <p:cNvPr id="82947" name="Rectangle 3"/>
          <p:cNvSpPr>
            <a:spLocks noChangeArrowheads="1"/>
          </p:cNvSpPr>
          <p:nvPr/>
        </p:nvSpPr>
        <p:spPr bwMode="auto">
          <a:xfrm>
            <a:off x="27584" y="712895"/>
            <a:ext cx="9074150" cy="863600"/>
          </a:xfrm>
          <a:prstGeom prst="rect">
            <a:avLst/>
          </a:prstGeom>
          <a:solidFill>
            <a:srgbClr val="C8006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4400" b="0" dirty="0">
                <a:solidFill>
                  <a:schemeClr val="bg1"/>
                </a:solidFill>
              </a:rPr>
              <a:t>TRAFFICO DELLE PROTEINE</a:t>
            </a:r>
          </a:p>
        </p:txBody>
      </p:sp>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34490903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7223"/>
            <a:ext cx="9002712" cy="2994025"/>
          </a:xfrm>
          <a:prstGeom prst="rect">
            <a:avLst/>
          </a:prstGeom>
          <a:noFill/>
          <a:extLst>
            <a:ext uri="{909E8E84-426E-40dd-AFC4-6F175D3DCCD1}">
              <a14:hiddenFill xmlns="" xmlns:a14="http://schemas.microsoft.com/office/drawing/2010/main">
                <a:solidFill>
                  <a:srgbClr val="FFFFFF"/>
                </a:solidFill>
              </a14:hiddenFill>
            </a:ext>
          </a:extLst>
        </p:spPr>
      </p:pic>
      <p:sp>
        <p:nvSpPr>
          <p:cNvPr id="84995" name="Rectangle 3"/>
          <p:cNvSpPr>
            <a:spLocks noChangeArrowheads="1"/>
          </p:cNvSpPr>
          <p:nvPr/>
        </p:nvSpPr>
        <p:spPr bwMode="auto">
          <a:xfrm>
            <a:off x="0" y="1149293"/>
            <a:ext cx="9074150" cy="863600"/>
          </a:xfrm>
          <a:prstGeom prst="rect">
            <a:avLst/>
          </a:prstGeom>
          <a:solidFill>
            <a:srgbClr val="C80064"/>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r>
              <a:rPr lang="en-US" sz="3600" b="0" dirty="0">
                <a:solidFill>
                  <a:schemeClr val="bg1"/>
                </a:solidFill>
              </a:rPr>
              <a:t>MODIFICAZIONI POST-TRADUZIONALI</a:t>
            </a:r>
          </a:p>
        </p:txBody>
      </p:sp>
      <p:sp>
        <p:nvSpPr>
          <p:cNvPr id="4" name="CasellaDiTesto 3"/>
          <p:cNvSpPr txBox="1"/>
          <p:nvPr/>
        </p:nvSpPr>
        <p:spPr>
          <a:xfrm>
            <a:off x="143838" y="85631"/>
            <a:ext cx="313362" cy="369332"/>
          </a:xfrm>
          <a:prstGeom prst="rect">
            <a:avLst/>
          </a:prstGeom>
          <a:noFill/>
        </p:spPr>
        <p:txBody>
          <a:bodyPr wrap="square" rtlCol="0">
            <a:spAutoFit/>
          </a:bodyPr>
          <a:lstStyle/>
          <a:p>
            <a:r>
              <a:rPr lang="it-IT" dirty="0" smtClean="0"/>
              <a:t>3</a:t>
            </a:r>
            <a:endParaRPr lang="it-IT" dirty="0"/>
          </a:p>
        </p:txBody>
      </p:sp>
    </p:spTree>
    <p:extLst>
      <p:ext uri="{BB962C8B-B14F-4D97-AF65-F5344CB8AC3E}">
        <p14:creationId xmlns:p14="http://schemas.microsoft.com/office/powerpoint/2010/main" val="3875310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457200"/>
            <a:ext cx="7772400" cy="1143000"/>
          </a:xfrm>
        </p:spPr>
        <p:txBody>
          <a:bodyPr/>
          <a:lstStyle/>
          <a:p>
            <a:pPr>
              <a:defRPr/>
            </a:pPr>
            <a:r>
              <a:rPr lang="it-IT" b="1" u="sng" smtClean="0">
                <a:solidFill>
                  <a:srgbClr val="FF0000"/>
                </a:solidFill>
                <a:cs typeface="+mj-cs"/>
              </a:rPr>
              <a:t>GENOMA PLASTICO</a:t>
            </a:r>
            <a:endParaRPr lang="it-IT" smtClean="0">
              <a:cs typeface="+mj-cs"/>
            </a:endParaRPr>
          </a:p>
        </p:txBody>
      </p:sp>
      <p:sp>
        <p:nvSpPr>
          <p:cNvPr id="6147" name="Rectangle 3"/>
          <p:cNvSpPr>
            <a:spLocks noGrp="1" noChangeArrowheads="1"/>
          </p:cNvSpPr>
          <p:nvPr>
            <p:ph type="subTitle" idx="1"/>
          </p:nvPr>
        </p:nvSpPr>
        <p:spPr>
          <a:xfrm>
            <a:off x="685800" y="1676400"/>
            <a:ext cx="7924800" cy="3429000"/>
          </a:xfrm>
        </p:spPr>
        <p:txBody>
          <a:bodyPr>
            <a:normAutofit fontScale="92500" lnSpcReduction="10000"/>
          </a:bodyPr>
          <a:lstStyle/>
          <a:p>
            <a:pPr algn="l">
              <a:defRPr/>
            </a:pPr>
            <a:r>
              <a:rPr lang="it-IT" b="1" dirty="0" smtClean="0">
                <a:solidFill>
                  <a:srgbClr val="CC0099"/>
                </a:solidFill>
                <a:cs typeface="+mn-cs"/>
              </a:rPr>
              <a:t>* un gene può essere espresso in alcune cellule</a:t>
            </a:r>
          </a:p>
          <a:p>
            <a:pPr algn="l">
              <a:defRPr/>
            </a:pPr>
            <a:r>
              <a:rPr lang="it-IT" b="1" dirty="0" smtClean="0">
                <a:solidFill>
                  <a:srgbClr val="CC0099"/>
                </a:solidFill>
                <a:cs typeface="+mn-cs"/>
              </a:rPr>
              <a:t>   e non in altre</a:t>
            </a:r>
            <a:endParaRPr lang="it-IT" b="1" dirty="0" smtClean="0">
              <a:cs typeface="+mn-cs"/>
            </a:endParaRPr>
          </a:p>
          <a:p>
            <a:pPr algn="l">
              <a:defRPr/>
            </a:pPr>
            <a:r>
              <a:rPr lang="it-IT" b="1" dirty="0" smtClean="0">
                <a:solidFill>
                  <a:srgbClr val="00CC00"/>
                </a:solidFill>
                <a:cs typeface="+mn-cs"/>
              </a:rPr>
              <a:t>* un gene può essere espresso in certi periodi dello sviluppo </a:t>
            </a:r>
            <a:r>
              <a:rPr lang="it-IT" b="1" dirty="0" err="1" smtClean="0">
                <a:solidFill>
                  <a:srgbClr val="00CC00"/>
                </a:solidFill>
                <a:cs typeface="+mn-cs"/>
              </a:rPr>
              <a:t>dell</a:t>
            </a:r>
            <a:r>
              <a:rPr lang="fr-CH" b="1" dirty="0" smtClean="0">
                <a:solidFill>
                  <a:srgbClr val="00CC00"/>
                </a:solidFill>
                <a:latin typeface="Arial"/>
              </a:rPr>
              <a:t>’</a:t>
            </a:r>
            <a:r>
              <a:rPr lang="it-IT" b="1" dirty="0" smtClean="0">
                <a:solidFill>
                  <a:srgbClr val="00CC00"/>
                </a:solidFill>
                <a:cs typeface="+mn-cs"/>
              </a:rPr>
              <a:t>organismo e non in altri</a:t>
            </a:r>
            <a:endParaRPr lang="it-IT" b="1" dirty="0" smtClean="0">
              <a:cs typeface="+mn-cs"/>
            </a:endParaRPr>
          </a:p>
          <a:p>
            <a:pPr algn="l">
              <a:defRPr/>
            </a:pPr>
            <a:r>
              <a:rPr lang="it-IT" b="1" dirty="0" smtClean="0">
                <a:solidFill>
                  <a:schemeClr val="accent2"/>
                </a:solidFill>
                <a:cs typeface="+mn-cs"/>
              </a:rPr>
              <a:t>* un gene può, in certe condizioni, essere amplificato o essere reso più disponibile di quanto sia di solito</a:t>
            </a:r>
            <a:endParaRPr lang="it-IT" b="1" dirty="0" smtClean="0">
              <a:cs typeface="+mn-cs"/>
            </a:endParaRPr>
          </a:p>
        </p:txBody>
      </p:sp>
    </p:spTree>
    <p:extLst>
      <p:ext uri="{BB962C8B-B14F-4D97-AF65-F5344CB8AC3E}">
        <p14:creationId xmlns:p14="http://schemas.microsoft.com/office/powerpoint/2010/main" val="1074259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266563" y="362887"/>
            <a:ext cx="8578354" cy="6096415"/>
          </a:xfrm>
          <a:prstGeom prst="rect">
            <a:avLst/>
          </a:prstGeom>
        </p:spPr>
      </p:pic>
    </p:spTree>
    <p:extLst>
      <p:ext uri="{BB962C8B-B14F-4D97-AF65-F5344CB8AC3E}">
        <p14:creationId xmlns:p14="http://schemas.microsoft.com/office/powerpoint/2010/main" val="6516740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3250" y="498969"/>
            <a:ext cx="8510950" cy="5769327"/>
          </a:xfrm>
          <a:prstGeom prst="rect">
            <a:avLst/>
          </a:prstGeom>
        </p:spPr>
      </p:pic>
    </p:spTree>
    <p:extLst>
      <p:ext uri="{BB962C8B-B14F-4D97-AF65-F5344CB8AC3E}">
        <p14:creationId xmlns:p14="http://schemas.microsoft.com/office/powerpoint/2010/main" val="519259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7047" y="729919"/>
            <a:ext cx="7996897" cy="5634737"/>
          </a:xfrm>
          <a:prstGeom prst="rect">
            <a:avLst/>
          </a:prstGeom>
        </p:spPr>
      </p:pic>
    </p:spTree>
    <p:extLst>
      <p:ext uri="{BB962C8B-B14F-4D97-AF65-F5344CB8AC3E}">
        <p14:creationId xmlns:p14="http://schemas.microsoft.com/office/powerpoint/2010/main" val="23101045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00298" y="0"/>
            <a:ext cx="6143403" cy="6858000"/>
          </a:xfrm>
          <a:prstGeom prst="rect">
            <a:avLst/>
          </a:prstGeom>
        </p:spPr>
      </p:pic>
    </p:spTree>
    <p:extLst>
      <p:ext uri="{BB962C8B-B14F-4D97-AF65-F5344CB8AC3E}">
        <p14:creationId xmlns:p14="http://schemas.microsoft.com/office/powerpoint/2010/main" val="1039383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8900" y="76200"/>
            <a:ext cx="8953500" cy="6692900"/>
          </a:xfrm>
          <a:prstGeom prst="rect">
            <a:avLst/>
          </a:prstGeom>
        </p:spPr>
      </p:pic>
    </p:spTree>
    <p:extLst>
      <p:ext uri="{BB962C8B-B14F-4D97-AF65-F5344CB8AC3E}">
        <p14:creationId xmlns:p14="http://schemas.microsoft.com/office/powerpoint/2010/main" val="3948488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30200" y="304800"/>
            <a:ext cx="8483600" cy="6235700"/>
          </a:xfrm>
          <a:prstGeom prst="rect">
            <a:avLst/>
          </a:prstGeom>
        </p:spPr>
      </p:pic>
    </p:spTree>
    <p:extLst>
      <p:ext uri="{BB962C8B-B14F-4D97-AF65-F5344CB8AC3E}">
        <p14:creationId xmlns:p14="http://schemas.microsoft.com/office/powerpoint/2010/main" val="180436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279400"/>
            <a:ext cx="9144000" cy="6277781"/>
          </a:xfrm>
          <a:prstGeom prst="rect">
            <a:avLst/>
          </a:prstGeom>
        </p:spPr>
      </p:pic>
    </p:spTree>
    <p:extLst>
      <p:ext uri="{BB962C8B-B14F-4D97-AF65-F5344CB8AC3E}">
        <p14:creationId xmlns:p14="http://schemas.microsoft.com/office/powerpoint/2010/main" val="14870003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88023" y="2643280"/>
            <a:ext cx="8229600" cy="1143000"/>
          </a:xfrm>
        </p:spPr>
        <p:txBody>
          <a:bodyPr>
            <a:normAutofit fontScale="90000"/>
          </a:bodyPr>
          <a:lstStyle/>
          <a:p>
            <a:pPr algn="l"/>
            <a:r>
              <a:rPr lang="it-IT" b="1" dirty="0" smtClean="0">
                <a:solidFill>
                  <a:srgbClr val="FF0000"/>
                </a:solidFill>
                <a:latin typeface="Arial"/>
                <a:cs typeface="Arial"/>
              </a:rPr>
              <a:t>SINTESI PROTEICA:</a:t>
            </a:r>
            <a:br>
              <a:rPr lang="it-IT" b="1" dirty="0" smtClean="0">
                <a:solidFill>
                  <a:srgbClr val="FF0000"/>
                </a:solidFill>
                <a:latin typeface="Arial"/>
                <a:cs typeface="Arial"/>
              </a:rPr>
            </a:br>
            <a:r>
              <a:rPr lang="it-IT" b="1" dirty="0" smtClean="0">
                <a:solidFill>
                  <a:srgbClr val="FF0000"/>
                </a:solidFill>
                <a:latin typeface="Arial"/>
                <a:cs typeface="Arial"/>
              </a:rPr>
              <a:t/>
            </a:r>
            <a:br>
              <a:rPr lang="it-IT" b="1" dirty="0" smtClean="0">
                <a:solidFill>
                  <a:srgbClr val="FF0000"/>
                </a:solidFill>
                <a:latin typeface="Arial"/>
                <a:cs typeface="Arial"/>
              </a:rPr>
            </a:br>
            <a:r>
              <a:rPr lang="it-IT" sz="3600" dirty="0" smtClean="0">
                <a:latin typeface="Arial"/>
                <a:cs typeface="Arial"/>
              </a:rPr>
              <a:t>1. </a:t>
            </a:r>
            <a:r>
              <a:rPr lang="it-IT" sz="3600" dirty="0" smtClean="0">
                <a:solidFill>
                  <a:srgbClr val="92D050"/>
                </a:solidFill>
                <a:latin typeface="Arial"/>
                <a:cs typeface="Arial"/>
              </a:rPr>
              <a:t>trascrizione</a:t>
            </a:r>
            <a:r>
              <a:rPr lang="it-IT" sz="3600" dirty="0" smtClean="0">
                <a:latin typeface="Arial"/>
                <a:cs typeface="Arial"/>
              </a:rPr>
              <a:t/>
            </a:r>
            <a:br>
              <a:rPr lang="it-IT" sz="3600" dirty="0" smtClean="0">
                <a:latin typeface="Arial"/>
                <a:cs typeface="Arial"/>
              </a:rPr>
            </a:br>
            <a:r>
              <a:rPr lang="it-IT" sz="3600" dirty="0" smtClean="0">
                <a:latin typeface="Arial"/>
                <a:cs typeface="Arial"/>
              </a:rPr>
              <a:t>2. </a:t>
            </a:r>
            <a:r>
              <a:rPr lang="it-IT" sz="3600" dirty="0" smtClean="0">
                <a:solidFill>
                  <a:schemeClr val="bg2">
                    <a:lumMod val="75000"/>
                  </a:schemeClr>
                </a:solidFill>
                <a:latin typeface="Arial"/>
                <a:cs typeface="Arial"/>
              </a:rPr>
              <a:t>(</a:t>
            </a:r>
            <a:r>
              <a:rPr lang="it-IT" sz="3600" dirty="0" err="1" smtClean="0">
                <a:solidFill>
                  <a:schemeClr val="bg2">
                    <a:lumMod val="75000"/>
                  </a:schemeClr>
                </a:solidFill>
                <a:latin typeface="Arial"/>
                <a:cs typeface="Arial"/>
              </a:rPr>
              <a:t>splicing</a:t>
            </a:r>
            <a:r>
              <a:rPr lang="it-IT" sz="3600" dirty="0" smtClean="0">
                <a:solidFill>
                  <a:schemeClr val="bg2">
                    <a:lumMod val="75000"/>
                  </a:schemeClr>
                </a:solidFill>
                <a:latin typeface="Arial"/>
                <a:cs typeface="Arial"/>
              </a:rPr>
              <a:t> e modifiche post-</a:t>
            </a:r>
            <a:r>
              <a:rPr lang="it-IT" sz="3600" dirty="0" err="1" smtClean="0">
                <a:solidFill>
                  <a:schemeClr val="bg2">
                    <a:lumMod val="75000"/>
                  </a:schemeClr>
                </a:solidFill>
                <a:latin typeface="Arial"/>
                <a:cs typeface="Arial"/>
              </a:rPr>
              <a:t>trascrizionali</a:t>
            </a:r>
            <a:r>
              <a:rPr lang="it-IT" sz="3600" dirty="0" smtClean="0">
                <a:solidFill>
                  <a:schemeClr val="bg2">
                    <a:lumMod val="75000"/>
                  </a:schemeClr>
                </a:solidFill>
                <a:latin typeface="Arial"/>
                <a:cs typeface="Arial"/>
              </a:rPr>
              <a:t>,</a:t>
            </a:r>
            <a:br>
              <a:rPr lang="it-IT" sz="3600" dirty="0" smtClean="0">
                <a:solidFill>
                  <a:schemeClr val="bg2">
                    <a:lumMod val="75000"/>
                  </a:schemeClr>
                </a:solidFill>
                <a:latin typeface="Arial"/>
                <a:cs typeface="Arial"/>
              </a:rPr>
            </a:br>
            <a:r>
              <a:rPr lang="it-IT" sz="3600" dirty="0">
                <a:solidFill>
                  <a:schemeClr val="bg2">
                    <a:lumMod val="75000"/>
                  </a:schemeClr>
                </a:solidFill>
                <a:latin typeface="Arial"/>
                <a:cs typeface="Arial"/>
              </a:rPr>
              <a:t> </a:t>
            </a:r>
            <a:r>
              <a:rPr lang="it-IT" sz="3600" dirty="0" smtClean="0">
                <a:solidFill>
                  <a:schemeClr val="bg2">
                    <a:lumMod val="75000"/>
                  </a:schemeClr>
                </a:solidFill>
                <a:latin typeface="Arial"/>
                <a:cs typeface="Arial"/>
              </a:rPr>
              <a:t>    </a:t>
            </a:r>
            <a:r>
              <a:rPr lang="it-IT" sz="3600" dirty="0" smtClean="0">
                <a:solidFill>
                  <a:schemeClr val="bg2">
                    <a:lumMod val="75000"/>
                  </a:schemeClr>
                </a:solidFill>
                <a:latin typeface="Arial"/>
                <a:cs typeface="Arial"/>
              </a:rPr>
              <a:t>solo </a:t>
            </a:r>
            <a:r>
              <a:rPr lang="it-IT" sz="3600" dirty="0" smtClean="0">
                <a:solidFill>
                  <a:schemeClr val="bg2">
                    <a:lumMod val="75000"/>
                  </a:schemeClr>
                </a:solidFill>
                <a:latin typeface="Arial"/>
                <a:cs typeface="Arial"/>
              </a:rPr>
              <a:t>eucarioti)</a:t>
            </a:r>
            <a:r>
              <a:rPr lang="it-IT" sz="3600" dirty="0" smtClean="0">
                <a:latin typeface="Arial"/>
                <a:cs typeface="Arial"/>
              </a:rPr>
              <a:t/>
            </a:r>
            <a:br>
              <a:rPr lang="it-IT" sz="3600" dirty="0" smtClean="0">
                <a:latin typeface="Arial"/>
                <a:cs typeface="Arial"/>
              </a:rPr>
            </a:br>
            <a:r>
              <a:rPr lang="it-IT" sz="3600" dirty="0" smtClean="0">
                <a:latin typeface="Arial"/>
                <a:cs typeface="Arial"/>
              </a:rPr>
              <a:t>3. </a:t>
            </a:r>
            <a:r>
              <a:rPr lang="it-IT" sz="3600" dirty="0" smtClean="0">
                <a:solidFill>
                  <a:schemeClr val="accent1">
                    <a:lumMod val="60000"/>
                    <a:lumOff val="40000"/>
                  </a:schemeClr>
                </a:solidFill>
                <a:latin typeface="Arial"/>
                <a:cs typeface="Arial"/>
              </a:rPr>
              <a:t>traduzione</a:t>
            </a:r>
            <a:r>
              <a:rPr lang="it-IT" b="1" dirty="0" smtClean="0">
                <a:solidFill>
                  <a:srgbClr val="FF0000"/>
                </a:solidFill>
                <a:latin typeface="Arial"/>
                <a:cs typeface="Arial"/>
              </a:rPr>
              <a:t/>
            </a:r>
            <a:br>
              <a:rPr lang="it-IT" b="1" dirty="0" smtClean="0">
                <a:solidFill>
                  <a:srgbClr val="FF0000"/>
                </a:solidFill>
                <a:latin typeface="Arial"/>
                <a:cs typeface="Arial"/>
              </a:rPr>
            </a:br>
            <a:endParaRPr lang="it-IT" b="1" dirty="0">
              <a:solidFill>
                <a:srgbClr val="FF0000"/>
              </a:solidFill>
              <a:latin typeface="Arial"/>
              <a:cs typeface="Arial"/>
            </a:endParaRPr>
          </a:p>
        </p:txBody>
      </p:sp>
    </p:spTree>
    <p:extLst>
      <p:ext uri="{BB962C8B-B14F-4D97-AF65-F5344CB8AC3E}">
        <p14:creationId xmlns:p14="http://schemas.microsoft.com/office/powerpoint/2010/main" val="2683786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570</TotalTime>
  <Words>693</Words>
  <Application>Microsoft Macintosh PowerPoint</Application>
  <PresentationFormat>Presentazione su schermo (4:3)</PresentationFormat>
  <Paragraphs>168</Paragraphs>
  <Slides>59</Slides>
  <Notes>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59</vt:i4>
      </vt:variant>
    </vt:vector>
  </HeadingPairs>
  <TitlesOfParts>
    <vt:vector size="66" baseType="lpstr">
      <vt:lpstr>Arial Black</vt:lpstr>
      <vt:lpstr>BlairMdITC TT-Medium</vt:lpstr>
      <vt:lpstr>Calibri</vt:lpstr>
      <vt:lpstr>ＭＳ Ｐゴシック</vt:lpstr>
      <vt:lpstr>Times New Roman</vt:lpstr>
      <vt:lpstr>Arial</vt:lpstr>
      <vt:lpstr>Tema di Office</vt:lpstr>
      <vt:lpstr>DAL GENE ALLA PROTEINA</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SINTESI PROTEICA:  1. trascrizione 2. (splicing e modifiche post-trascrizionali,      solo eucarioti) 3. traduzione </vt:lpstr>
      <vt:lpstr>FASI DELLA TRASCRIZIONE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CODICE GENETICO</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GENOMA PLASTICO</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DNA E PROTEINE   NUMEROSI DATI SUGGERISCONO CHE IL DNA SVOLGA IL SUO RUOLO GENETICO CONTROLLANDO LA SINTESI DELLE PROTEINE, IN PARTICOLARE DETERMINANDONE LA SEQUENZA IN AMINOACIDI E’ NECESSARIO RISPONDERE AD ALCUNI PROBLEMI, TRA CUI: •IL DNA E’ COMPOSTO DA QUATTRO TIPI DI NUCLEOTIDI, MENTRE LE PROTEINE CONTENGONO 20 TIPI DI AMINOCIDI: COME PUO’ ESSERCI CORRISPONDENZA? •IL DNA E’ RACCHIUSO NEL NUCLEO, MENTRE LA SINTESI PROTEICA SI SVOLGE NEL CITOPLASMA: COME VIENE TRASPORTATA L’INFORMAZIONE?</dc:title>
  <dc:creator>Monica</dc:creator>
  <cp:lastModifiedBy>Utente di Microsoft Office</cp:lastModifiedBy>
  <cp:revision>91</cp:revision>
  <dcterms:created xsi:type="dcterms:W3CDTF">2012-09-21T16:37:18Z</dcterms:created>
  <dcterms:modified xsi:type="dcterms:W3CDTF">2019-11-03T12:59:01Z</dcterms:modified>
</cp:coreProperties>
</file>