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77" r:id="rId9"/>
    <p:sldId id="263" r:id="rId10"/>
    <p:sldId id="264" r:id="rId11"/>
    <p:sldId id="266" r:id="rId12"/>
    <p:sldId id="267" r:id="rId13"/>
    <p:sldId id="275" r:id="rId14"/>
    <p:sldId id="273" r:id="rId15"/>
    <p:sldId id="268" r:id="rId16"/>
    <p:sldId id="278" r:id="rId17"/>
    <p:sldId id="269" r:id="rId18"/>
    <p:sldId id="274"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BE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2"/>
    <p:restoredTop sz="94645"/>
  </p:normalViewPr>
  <p:slideViewPr>
    <p:cSldViewPr snapToGrid="0" snapToObjects="1">
      <p:cViewPr>
        <p:scale>
          <a:sx n="130" d="100"/>
          <a:sy n="130" d="100"/>
        </p:scale>
        <p:origin x="1736"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fr-CH"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t>06/01/20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403761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t>06/01/20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422825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fr-CH"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t>06/01/20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45266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contenuto 2"/>
          <p:cNvSpPr>
            <a:spLocks noGrp="1"/>
          </p:cNvSpPr>
          <p:nvPr>
            <p:ph idx="1"/>
          </p:nvPr>
        </p:nvSpPr>
        <p:spPr/>
        <p:txBody>
          <a:body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t>06/01/20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292558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fr-CH"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Fare clic per modificare gli stili del testo dello schema</a:t>
            </a:r>
          </a:p>
        </p:txBody>
      </p:sp>
      <p:sp>
        <p:nvSpPr>
          <p:cNvPr id="4" name="Segnaposto data 3"/>
          <p:cNvSpPr>
            <a:spLocks noGrp="1"/>
          </p:cNvSpPr>
          <p:nvPr>
            <p:ph type="dt" sz="half" idx="10"/>
          </p:nvPr>
        </p:nvSpPr>
        <p:spPr/>
        <p:txBody>
          <a:bodyPr/>
          <a:lstStyle/>
          <a:p>
            <a:fld id="{1749734D-933C-9B46-8342-F6B6614A5A10}" type="datetimeFigureOut">
              <a:rPr lang="it-IT" smtClean="0"/>
              <a:t>06/01/20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13257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5" name="Segnaposto data 4"/>
          <p:cNvSpPr>
            <a:spLocks noGrp="1"/>
          </p:cNvSpPr>
          <p:nvPr>
            <p:ph type="dt" sz="half" idx="10"/>
          </p:nvPr>
        </p:nvSpPr>
        <p:spPr/>
        <p:txBody>
          <a:bodyPr/>
          <a:lstStyle/>
          <a:p>
            <a:fld id="{1749734D-933C-9B46-8342-F6B6614A5A10}" type="datetimeFigureOut">
              <a:rPr lang="it-IT" smtClean="0"/>
              <a:t>06/01/20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18581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fr-CH"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7" name="Segnaposto data 6"/>
          <p:cNvSpPr>
            <a:spLocks noGrp="1"/>
          </p:cNvSpPr>
          <p:nvPr>
            <p:ph type="dt" sz="half" idx="10"/>
          </p:nvPr>
        </p:nvSpPr>
        <p:spPr/>
        <p:txBody>
          <a:bodyPr/>
          <a:lstStyle/>
          <a:p>
            <a:fld id="{1749734D-933C-9B46-8342-F6B6614A5A10}" type="datetimeFigureOut">
              <a:rPr lang="it-IT" smtClean="0"/>
              <a:t>06/01/20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92711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data 2"/>
          <p:cNvSpPr>
            <a:spLocks noGrp="1"/>
          </p:cNvSpPr>
          <p:nvPr>
            <p:ph type="dt" sz="half" idx="10"/>
          </p:nvPr>
        </p:nvSpPr>
        <p:spPr/>
        <p:txBody>
          <a:bodyPr/>
          <a:lstStyle/>
          <a:p>
            <a:fld id="{1749734D-933C-9B46-8342-F6B6614A5A10}" type="datetimeFigureOut">
              <a:rPr lang="it-IT" smtClean="0"/>
              <a:t>06/01/20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111733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49734D-933C-9B46-8342-F6B6614A5A10}" type="datetimeFigureOut">
              <a:rPr lang="it-IT" smtClean="0"/>
              <a:t>06/01/20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88708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fr-CH"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Fare clic per modificare gli stili del testo dello schema</a:t>
            </a:r>
          </a:p>
        </p:txBody>
      </p:sp>
      <p:sp>
        <p:nvSpPr>
          <p:cNvPr id="5" name="Segnaposto data 4"/>
          <p:cNvSpPr>
            <a:spLocks noGrp="1"/>
          </p:cNvSpPr>
          <p:nvPr>
            <p:ph type="dt" sz="half" idx="10"/>
          </p:nvPr>
        </p:nvSpPr>
        <p:spPr/>
        <p:txBody>
          <a:bodyPr/>
          <a:lstStyle/>
          <a:p>
            <a:fld id="{1749734D-933C-9B46-8342-F6B6614A5A10}" type="datetimeFigureOut">
              <a:rPr lang="it-IT" smtClean="0"/>
              <a:t>06/01/20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358968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fr-CH"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Fare clic per modificare gli stili del testo dello schema</a:t>
            </a:r>
          </a:p>
        </p:txBody>
      </p:sp>
      <p:sp>
        <p:nvSpPr>
          <p:cNvPr id="5" name="Segnaposto data 4"/>
          <p:cNvSpPr>
            <a:spLocks noGrp="1"/>
          </p:cNvSpPr>
          <p:nvPr>
            <p:ph type="dt" sz="half" idx="10"/>
          </p:nvPr>
        </p:nvSpPr>
        <p:spPr/>
        <p:txBody>
          <a:bodyPr/>
          <a:lstStyle/>
          <a:p>
            <a:fld id="{1749734D-933C-9B46-8342-F6B6614A5A10}" type="datetimeFigureOut">
              <a:rPr lang="it-IT" smtClean="0"/>
              <a:t>06/01/20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8CBEA7-2D8A-D845-B390-C4C3B49A295D}" type="slidenum">
              <a:rPr lang="it-IT" smtClean="0"/>
              <a:t>‹n.›</a:t>
            </a:fld>
            <a:endParaRPr lang="it-IT"/>
          </a:p>
        </p:txBody>
      </p:sp>
    </p:spTree>
    <p:extLst>
      <p:ext uri="{BB962C8B-B14F-4D97-AF65-F5344CB8AC3E}">
        <p14:creationId xmlns:p14="http://schemas.microsoft.com/office/powerpoint/2010/main" val="1709475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9734D-933C-9B46-8342-F6B6614A5A10}" type="datetimeFigureOut">
              <a:rPr lang="it-IT" smtClean="0"/>
              <a:t>06/01/20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CBEA7-2D8A-D845-B390-C4C3B49A295D}" type="slidenum">
              <a:rPr lang="it-IT" smtClean="0"/>
              <a:t>‹n.›</a:t>
            </a:fld>
            <a:endParaRPr lang="it-IT"/>
          </a:p>
        </p:txBody>
      </p:sp>
    </p:spTree>
    <p:extLst>
      <p:ext uri="{BB962C8B-B14F-4D97-AF65-F5344CB8AC3E}">
        <p14:creationId xmlns:p14="http://schemas.microsoft.com/office/powerpoint/2010/main" val="1673661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6.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7.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6.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f"/><Relationship Id="rId3"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CONTROLLO DELL’ESPRESSIONE GENICA NEGLI EUCARIOTI</a:t>
            </a:r>
            <a:endParaRPr lang="it-IT"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715171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6478" y="542526"/>
            <a:ext cx="8603226" cy="1143000"/>
          </a:xfrm>
        </p:spPr>
        <p:txBody>
          <a:bodyPr>
            <a:noAutofit/>
          </a:bodyPr>
          <a:lstStyle/>
          <a:p>
            <a:r>
              <a:rPr lang="it-IT" sz="3600" b="1" dirty="0">
                <a:solidFill>
                  <a:srgbClr val="008000"/>
                </a:solidFill>
                <a:latin typeface="+mn-lt"/>
                <a:ea typeface="+mn-ea"/>
                <a:cs typeface="+mn-cs"/>
              </a:rPr>
              <a:t>REGOLAZIONE DELL’INIZIO DELLA TRASCRIZIONE</a:t>
            </a:r>
            <a:r>
              <a:rPr lang="it-IT" sz="3600" dirty="0"/>
              <a:t/>
            </a:r>
            <a:br>
              <a:rPr lang="it-IT" sz="3600" dirty="0"/>
            </a:br>
            <a:endParaRPr lang="it-IT" sz="3600" dirty="0"/>
          </a:p>
        </p:txBody>
      </p:sp>
      <p:sp>
        <p:nvSpPr>
          <p:cNvPr id="4" name="CasellaDiTesto 3"/>
          <p:cNvSpPr txBox="1"/>
          <p:nvPr/>
        </p:nvSpPr>
        <p:spPr>
          <a:xfrm>
            <a:off x="76971" y="173194"/>
            <a:ext cx="509938" cy="369332"/>
          </a:xfrm>
          <a:prstGeom prst="rect">
            <a:avLst/>
          </a:prstGeom>
          <a:noFill/>
        </p:spPr>
        <p:txBody>
          <a:bodyPr wrap="square" rtlCol="0">
            <a:spAutoFit/>
          </a:bodyPr>
          <a:lstStyle/>
          <a:p>
            <a:r>
              <a:rPr lang="it-IT" b="1" dirty="0"/>
              <a:t>2</a:t>
            </a:r>
            <a:r>
              <a:rPr lang="it-IT" b="1" dirty="0" smtClean="0"/>
              <a:t>.</a:t>
            </a:r>
            <a:endParaRPr lang="it-IT" b="1" dirty="0"/>
          </a:p>
        </p:txBody>
      </p:sp>
      <p:sp>
        <p:nvSpPr>
          <p:cNvPr id="5" name="Titolo 1"/>
          <p:cNvSpPr txBox="1">
            <a:spLocks/>
          </p:cNvSpPr>
          <p:nvPr/>
        </p:nvSpPr>
        <p:spPr>
          <a:xfrm>
            <a:off x="467032" y="1802714"/>
            <a:ext cx="8229600" cy="41085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t>*</a:t>
            </a:r>
            <a:r>
              <a:rPr lang="it-IT" sz="2000" dirty="0" smtClean="0"/>
              <a:t> fattori di trascrizione generali (si associano alla RNA polimerasi II)</a:t>
            </a:r>
            <a:br>
              <a:rPr lang="it-IT" sz="2000" dirty="0" smtClean="0"/>
            </a:br>
            <a:r>
              <a:rPr lang="it-IT" sz="2000" dirty="0" smtClean="0"/>
              <a:t/>
            </a:r>
            <a:br>
              <a:rPr lang="it-IT" sz="2000" dirty="0" smtClean="0"/>
            </a:br>
            <a:r>
              <a:rPr lang="it-IT" sz="2000" dirty="0" smtClean="0"/>
              <a:t/>
            </a:r>
            <a:br>
              <a:rPr lang="it-IT" sz="2000" dirty="0" smtClean="0"/>
            </a:br>
            <a:r>
              <a:rPr lang="it-IT" sz="3200" b="1" dirty="0"/>
              <a:t>* </a:t>
            </a:r>
            <a:r>
              <a:rPr lang="it-IT" sz="2000" dirty="0" smtClean="0"/>
              <a:t>fattori di trascrizione specifici legati a:</a:t>
            </a:r>
            <a:br>
              <a:rPr lang="it-IT" sz="2000" dirty="0" smtClean="0"/>
            </a:br>
            <a:r>
              <a:rPr lang="it-IT" sz="2000" dirty="0" smtClean="0"/>
              <a:t>      </a:t>
            </a:r>
            <a:br>
              <a:rPr lang="it-IT" sz="2000" dirty="0" smtClean="0"/>
            </a:br>
            <a:r>
              <a:rPr lang="it-IT" sz="2000" dirty="0" smtClean="0"/>
              <a:t>      -  </a:t>
            </a:r>
            <a:r>
              <a:rPr lang="it-IT" sz="2000" dirty="0" err="1" smtClean="0"/>
              <a:t>enhancer</a:t>
            </a:r>
            <a:r>
              <a:rPr lang="it-IT" sz="2000" dirty="0" smtClean="0"/>
              <a:t> (ogni </a:t>
            </a:r>
            <a:r>
              <a:rPr lang="it-IT" sz="2000" dirty="0" err="1" smtClean="0"/>
              <a:t>enhancer</a:t>
            </a:r>
            <a:r>
              <a:rPr lang="it-IT" sz="2000" dirty="0" smtClean="0"/>
              <a:t> è associato ad un solo specifico gene)</a:t>
            </a:r>
            <a:br>
              <a:rPr lang="it-IT" sz="2000" dirty="0" smtClean="0"/>
            </a:br>
            <a:r>
              <a:rPr lang="it-IT" sz="2000" dirty="0" smtClean="0"/>
              <a:t/>
            </a:r>
            <a:br>
              <a:rPr lang="it-IT" sz="2000" dirty="0" smtClean="0"/>
            </a:br>
            <a:r>
              <a:rPr lang="it-IT" sz="2000" dirty="0" smtClean="0"/>
              <a:t>      - </a:t>
            </a:r>
            <a:r>
              <a:rPr lang="it-IT" sz="2000" dirty="0" err="1" smtClean="0"/>
              <a:t>silencer</a:t>
            </a:r>
            <a:r>
              <a:rPr lang="it-IT" sz="2000" dirty="0" smtClean="0"/>
              <a:t/>
            </a:r>
            <a:br>
              <a:rPr lang="it-IT" sz="2000" dirty="0" smtClean="0"/>
            </a:br>
            <a:r>
              <a:rPr lang="it-IT" sz="1800" dirty="0" smtClean="0"/>
              <a:t/>
            </a:r>
            <a:br>
              <a:rPr lang="it-IT" sz="1800" dirty="0" smtClean="0"/>
            </a:br>
            <a:endParaRPr lang="it-IT" sz="1800" dirty="0"/>
          </a:p>
        </p:txBody>
      </p:sp>
    </p:spTree>
    <p:extLst>
      <p:ext uri="{BB962C8B-B14F-4D97-AF65-F5344CB8AC3E}">
        <p14:creationId xmlns:p14="http://schemas.microsoft.com/office/powerpoint/2010/main" val="1718252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41742" y="4806546"/>
            <a:ext cx="8229600" cy="1143000"/>
          </a:xfrm>
        </p:spPr>
        <p:txBody>
          <a:bodyPr>
            <a:normAutofit/>
          </a:bodyPr>
          <a:lstStyle/>
          <a:p>
            <a:pPr algn="l"/>
            <a:r>
              <a:rPr lang="it-IT" sz="1800" dirty="0" smtClean="0">
                <a:solidFill>
                  <a:srgbClr val="FF0000"/>
                </a:solidFill>
              </a:rPr>
              <a:t>TRASCRIZIONE DI SPECIFICI GENI IN SPECIFICI TIPI DI CELLULE</a:t>
            </a:r>
            <a:br>
              <a:rPr lang="it-IT" sz="1800" dirty="0" smtClean="0">
                <a:solidFill>
                  <a:srgbClr val="FF0000"/>
                </a:solidFill>
              </a:rPr>
            </a:br>
            <a:r>
              <a:rPr lang="it-IT" sz="1800" dirty="0" smtClean="0"/>
              <a:t>Nonostante gli intensificatori dei due geni condividano un elemento di controllo (in grigio), ognuno di essi è caratterizzato da una combinazione unica di tali elementi</a:t>
            </a:r>
            <a:endParaRPr lang="it-IT" sz="1800" dirty="0"/>
          </a:p>
        </p:txBody>
      </p:sp>
      <p:pic>
        <p:nvPicPr>
          <p:cNvPr id="3" name="Immagine 2" descr="imm. 3.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3462" y="377332"/>
            <a:ext cx="3858768" cy="4267962"/>
          </a:xfrm>
          <a:prstGeom prst="rect">
            <a:avLst/>
          </a:prstGeom>
        </p:spPr>
      </p:pic>
      <p:sp>
        <p:nvSpPr>
          <p:cNvPr id="4" name="CasellaDiTesto 3"/>
          <p:cNvSpPr txBox="1"/>
          <p:nvPr/>
        </p:nvSpPr>
        <p:spPr>
          <a:xfrm>
            <a:off x="76971" y="173194"/>
            <a:ext cx="509938" cy="369332"/>
          </a:xfrm>
          <a:prstGeom prst="rect">
            <a:avLst/>
          </a:prstGeom>
          <a:noFill/>
        </p:spPr>
        <p:txBody>
          <a:bodyPr wrap="square" rtlCol="0">
            <a:spAutoFit/>
          </a:bodyPr>
          <a:lstStyle/>
          <a:p>
            <a:r>
              <a:rPr lang="it-IT" b="1" dirty="0"/>
              <a:t>2</a:t>
            </a:r>
            <a:r>
              <a:rPr lang="it-IT" b="1" dirty="0" smtClean="0"/>
              <a:t>.</a:t>
            </a:r>
            <a:endParaRPr lang="it-IT" b="1" dirty="0"/>
          </a:p>
        </p:txBody>
      </p:sp>
    </p:spTree>
    <p:extLst>
      <p:ext uri="{BB962C8B-B14F-4D97-AF65-F5344CB8AC3E}">
        <p14:creationId xmlns:p14="http://schemas.microsoft.com/office/powerpoint/2010/main" val="3425687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600">
            <a:alpha val="21000"/>
          </a:srgbClr>
        </a:solidFill>
        <a:effectLst/>
      </p:bgPr>
    </p:bg>
    <p:spTree>
      <p:nvGrpSpPr>
        <p:cNvPr id="1" name=""/>
        <p:cNvGrpSpPr/>
        <p:nvPr/>
      </p:nvGrpSpPr>
      <p:grpSpPr>
        <a:xfrm>
          <a:off x="0" y="0"/>
          <a:ext cx="0" cy="0"/>
          <a:chOff x="0" y="0"/>
          <a:chExt cx="0" cy="0"/>
        </a:xfrm>
      </p:grpSpPr>
      <p:sp>
        <p:nvSpPr>
          <p:cNvPr id="3" name="Titolo 2"/>
          <p:cNvSpPr txBox="1">
            <a:spLocks noGrp="1"/>
          </p:cNvSpPr>
          <p:nvPr>
            <p:ph type="title"/>
          </p:nvPr>
        </p:nvSpPr>
        <p:spPr>
          <a:xfrm>
            <a:off x="457199" y="373582"/>
            <a:ext cx="8229600" cy="523220"/>
          </a:xfrm>
          <a:prstGeom prst="rect">
            <a:avLst/>
          </a:prstGeom>
          <a:noFill/>
        </p:spPr>
        <p:txBody>
          <a:bodyPr wrap="square" rtlCol="0">
            <a:spAutoFit/>
          </a:bodyPr>
          <a:lstStyle/>
          <a:p>
            <a:r>
              <a:rPr lang="it-IT" sz="2800" b="1" dirty="0" smtClean="0">
                <a:solidFill>
                  <a:srgbClr val="008000"/>
                </a:solidFill>
                <a:latin typeface="+mn-lt"/>
                <a:ea typeface="+mn-ea"/>
                <a:cs typeface="+mn-cs"/>
              </a:rPr>
              <a:t>REGOLAZIONE POST TRASCRIZIONALE</a:t>
            </a:r>
            <a:endParaRPr lang="it-IT" sz="2800" b="1" dirty="0">
              <a:solidFill>
                <a:srgbClr val="008000"/>
              </a:solidFill>
              <a:latin typeface="+mn-lt"/>
              <a:ea typeface="+mn-ea"/>
              <a:cs typeface="+mn-cs"/>
            </a:endParaRPr>
          </a:p>
        </p:txBody>
      </p:sp>
      <p:sp>
        <p:nvSpPr>
          <p:cNvPr id="4" name="CasellaDiTesto 3"/>
          <p:cNvSpPr txBox="1"/>
          <p:nvPr/>
        </p:nvSpPr>
        <p:spPr>
          <a:xfrm>
            <a:off x="76971" y="173194"/>
            <a:ext cx="509938" cy="369332"/>
          </a:xfrm>
          <a:prstGeom prst="rect">
            <a:avLst/>
          </a:prstGeom>
          <a:noFill/>
        </p:spPr>
        <p:txBody>
          <a:bodyPr wrap="square" rtlCol="0">
            <a:spAutoFit/>
          </a:bodyPr>
          <a:lstStyle/>
          <a:p>
            <a:r>
              <a:rPr lang="it-IT" b="1" dirty="0" smtClean="0"/>
              <a:t>3.</a:t>
            </a:r>
            <a:endParaRPr lang="it-IT" b="1" dirty="0"/>
          </a:p>
        </p:txBody>
      </p:sp>
      <p:sp>
        <p:nvSpPr>
          <p:cNvPr id="5" name="CasellaDiTesto 4"/>
          <p:cNvSpPr txBox="1"/>
          <p:nvPr/>
        </p:nvSpPr>
        <p:spPr>
          <a:xfrm>
            <a:off x="258395" y="896802"/>
            <a:ext cx="8428404" cy="3139321"/>
          </a:xfrm>
          <a:prstGeom prst="rect">
            <a:avLst/>
          </a:prstGeom>
          <a:noFill/>
        </p:spPr>
        <p:txBody>
          <a:bodyPr wrap="square" rtlCol="0">
            <a:spAutoFit/>
          </a:bodyPr>
          <a:lstStyle/>
          <a:p>
            <a:endParaRPr lang="it-IT" dirty="0" smtClean="0"/>
          </a:p>
          <a:p>
            <a:pPr marL="285750" indent="-285750">
              <a:buFontTx/>
              <a:buChar char="•"/>
            </a:pPr>
            <a:r>
              <a:rPr lang="it-IT" dirty="0"/>
              <a:t>Maturazione dell’</a:t>
            </a:r>
            <a:r>
              <a:rPr lang="it-IT" dirty="0" err="1"/>
              <a:t>mRNA</a:t>
            </a:r>
            <a:r>
              <a:rPr lang="it-IT" dirty="0"/>
              <a:t> (</a:t>
            </a:r>
            <a:r>
              <a:rPr lang="it-IT" dirty="0" err="1"/>
              <a:t>splicing</a:t>
            </a:r>
            <a:r>
              <a:rPr lang="it-IT" dirty="0"/>
              <a:t> alternativo</a:t>
            </a:r>
            <a:r>
              <a:rPr lang="it-IT" dirty="0" smtClean="0"/>
              <a:t>)</a:t>
            </a:r>
          </a:p>
          <a:p>
            <a:endParaRPr lang="it-IT" dirty="0" smtClean="0"/>
          </a:p>
          <a:p>
            <a:pPr marL="285750" indent="-285750">
              <a:buFontTx/>
              <a:buChar char="•"/>
            </a:pPr>
            <a:r>
              <a:rPr lang="it-IT" dirty="0"/>
              <a:t>Degradazione </a:t>
            </a:r>
            <a:r>
              <a:rPr lang="it-IT" dirty="0" smtClean="0"/>
              <a:t>dell’</a:t>
            </a:r>
            <a:r>
              <a:rPr lang="it-IT" dirty="0" err="1" smtClean="0"/>
              <a:t>mRNA</a:t>
            </a:r>
            <a:r>
              <a:rPr lang="it-IT" dirty="0" smtClean="0"/>
              <a:t> (accorciamento della coda </a:t>
            </a:r>
            <a:r>
              <a:rPr lang="it-IT" dirty="0" err="1" smtClean="0"/>
              <a:t>poliA</a:t>
            </a:r>
            <a:r>
              <a:rPr lang="it-IT" dirty="0" smtClean="0"/>
              <a:t> e degradazione del CAP)</a:t>
            </a:r>
          </a:p>
          <a:p>
            <a:endParaRPr lang="it-IT" dirty="0" smtClean="0"/>
          </a:p>
          <a:p>
            <a:pPr marL="285750" indent="-285750">
              <a:buFontTx/>
              <a:buChar char="•"/>
            </a:pPr>
            <a:r>
              <a:rPr lang="it-IT" dirty="0" smtClean="0"/>
              <a:t>Inizio della traduzione (l’inizio della traduzione può essere bloccato o ritardato dal legame di proteine regolatrici a livello del </a:t>
            </a:r>
            <a:r>
              <a:rPr lang="it-IT" dirty="0"/>
              <a:t>5’</a:t>
            </a:r>
            <a:r>
              <a:rPr lang="it-IT" dirty="0" smtClean="0"/>
              <a:t> UTR)</a:t>
            </a:r>
          </a:p>
          <a:p>
            <a:endParaRPr lang="it-IT" dirty="0" smtClean="0"/>
          </a:p>
          <a:p>
            <a:pPr marL="285750" indent="-285750">
              <a:buFontTx/>
              <a:buChar char="•"/>
            </a:pPr>
            <a:r>
              <a:rPr lang="it-IT" dirty="0" smtClean="0"/>
              <a:t>Maturazione e degradazione delle proteine (i polipeptidi eucarioti devono spesso essere modificati per diventare funzionanti. Es. l’insulina è prodotta dalla frammentazione della pro-insulina)</a:t>
            </a:r>
            <a:endParaRPr lang="it-IT" dirty="0"/>
          </a:p>
        </p:txBody>
      </p:sp>
      <p:pic>
        <p:nvPicPr>
          <p:cNvPr id="6" name="Immagine 5"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443" y="4140417"/>
            <a:ext cx="4808307" cy="2560267"/>
          </a:xfrm>
          <a:prstGeom prst="rect">
            <a:avLst/>
          </a:prstGeom>
        </p:spPr>
      </p:pic>
    </p:spTree>
    <p:extLst>
      <p:ext uri="{BB962C8B-B14F-4D97-AF65-F5344CB8AC3E}">
        <p14:creationId xmlns:p14="http://schemas.microsoft.com/office/powerpoint/2010/main" val="278357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00">
            <a:alpha val="21000"/>
          </a:srgbClr>
        </a:solidFill>
        <a:effectLst/>
      </p:bgPr>
    </p:bg>
    <p:spTree>
      <p:nvGrpSpPr>
        <p:cNvPr id="1" name=""/>
        <p:cNvGrpSpPr/>
        <p:nvPr/>
      </p:nvGrpSpPr>
      <p:grpSpPr>
        <a:xfrm>
          <a:off x="0" y="0"/>
          <a:ext cx="0" cy="0"/>
          <a:chOff x="0" y="0"/>
          <a:chExt cx="0" cy="0"/>
        </a:xfrm>
      </p:grpSpPr>
      <p:pic>
        <p:nvPicPr>
          <p:cNvPr id="4" name="Immagine 3" descr="proteasoma.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721" y="958272"/>
            <a:ext cx="8936281" cy="4006273"/>
          </a:xfrm>
          <a:prstGeom prst="rect">
            <a:avLst/>
          </a:prstGeom>
        </p:spPr>
      </p:pic>
      <p:sp>
        <p:nvSpPr>
          <p:cNvPr id="5" name="CasellaDiTesto 4"/>
          <p:cNvSpPr txBox="1"/>
          <p:nvPr/>
        </p:nvSpPr>
        <p:spPr>
          <a:xfrm>
            <a:off x="1843428" y="5522601"/>
            <a:ext cx="5516865" cy="523220"/>
          </a:xfrm>
          <a:prstGeom prst="rect">
            <a:avLst/>
          </a:prstGeom>
          <a:noFill/>
        </p:spPr>
        <p:txBody>
          <a:bodyPr wrap="square" rtlCol="0">
            <a:spAutoFit/>
          </a:bodyPr>
          <a:lstStyle/>
          <a:p>
            <a:pPr algn="ctr"/>
            <a:r>
              <a:rPr lang="it-IT" sz="2800" b="1" dirty="0" smtClean="0">
                <a:solidFill>
                  <a:srgbClr val="FF0000"/>
                </a:solidFill>
              </a:rPr>
              <a:t>DEGRADAZIONE DI UNA PROTEINA</a:t>
            </a:r>
            <a:endParaRPr lang="it-IT" sz="2800" b="1" dirty="0">
              <a:solidFill>
                <a:srgbClr val="FF0000"/>
              </a:solidFill>
            </a:endParaRPr>
          </a:p>
        </p:txBody>
      </p:sp>
    </p:spTree>
    <p:extLst>
      <p:ext uri="{BB962C8B-B14F-4D97-AF65-F5344CB8AC3E}">
        <p14:creationId xmlns:p14="http://schemas.microsoft.com/office/powerpoint/2010/main" val="137330426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00">
            <a:alpha val="21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185968" y="4430759"/>
            <a:ext cx="3645153" cy="1696673"/>
          </a:xfrm>
        </p:spPr>
        <p:txBody>
          <a:bodyPr>
            <a:normAutofit/>
          </a:bodyPr>
          <a:lstStyle/>
          <a:p>
            <a:pPr algn="l"/>
            <a:r>
              <a:rPr lang="it-IT" sz="1400" dirty="0" smtClean="0"/>
              <a:t>La frequenza di </a:t>
            </a:r>
            <a:r>
              <a:rPr lang="it-IT" sz="1400" dirty="0" err="1" smtClean="0"/>
              <a:t>splicing</a:t>
            </a:r>
            <a:r>
              <a:rPr lang="it-IT" sz="1400" dirty="0" smtClean="0"/>
              <a:t> alternativo aumenta nelle specie della tabella. Il numero di geni dell’uomo è poco più elevato che nella pianta, ma lo </a:t>
            </a:r>
            <a:r>
              <a:rPr lang="it-IT" sz="1400" dirty="0" err="1" smtClean="0"/>
              <a:t>splicing</a:t>
            </a:r>
            <a:r>
              <a:rPr lang="it-IT" sz="1400" dirty="0" smtClean="0"/>
              <a:t> alternativo è molto più frequente </a:t>
            </a:r>
            <a:r>
              <a:rPr lang="it-IT" sz="1400" dirty="0" smtClean="0">
                <a:sym typeface="Wingdings"/>
              </a:rPr>
              <a:t> questo può spiegare, almeno in parte, l’aumento di complessità biologica dell’uomo rispetto alle altre specie.</a:t>
            </a:r>
            <a:endParaRPr lang="it-IT" sz="1400" dirty="0"/>
          </a:p>
        </p:txBody>
      </p:sp>
      <p:pic>
        <p:nvPicPr>
          <p:cNvPr id="3" name="Immagine 2" descr="imm. 5 1.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956" y="669136"/>
            <a:ext cx="4591805" cy="5056923"/>
          </a:xfrm>
          <a:prstGeom prst="rect">
            <a:avLst/>
          </a:prstGeom>
        </p:spPr>
      </p:pic>
      <p:sp>
        <p:nvSpPr>
          <p:cNvPr id="5" name="Freccia sinistra 4"/>
          <p:cNvSpPr/>
          <p:nvPr/>
        </p:nvSpPr>
        <p:spPr>
          <a:xfrm>
            <a:off x="4196929" y="4847661"/>
            <a:ext cx="746960" cy="1574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sinistra 5"/>
          <p:cNvSpPr/>
          <p:nvPr/>
        </p:nvSpPr>
        <p:spPr>
          <a:xfrm>
            <a:off x="4196929" y="5279096"/>
            <a:ext cx="746960" cy="1574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76971" y="173194"/>
            <a:ext cx="509938" cy="369332"/>
          </a:xfrm>
          <a:prstGeom prst="rect">
            <a:avLst/>
          </a:prstGeom>
          <a:noFill/>
        </p:spPr>
        <p:txBody>
          <a:bodyPr wrap="square" rtlCol="0">
            <a:spAutoFit/>
          </a:bodyPr>
          <a:lstStyle/>
          <a:p>
            <a:r>
              <a:rPr lang="it-IT" b="1" dirty="0" smtClean="0"/>
              <a:t>3.</a:t>
            </a:r>
            <a:endParaRPr lang="it-IT" b="1" dirty="0"/>
          </a:p>
        </p:txBody>
      </p:sp>
    </p:spTree>
    <p:extLst>
      <p:ext uri="{BB962C8B-B14F-4D97-AF65-F5344CB8AC3E}">
        <p14:creationId xmlns:p14="http://schemas.microsoft.com/office/powerpoint/2010/main" val="28173906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4009"/>
            <a:ext cx="8957584" cy="2958316"/>
          </a:xfrm>
        </p:spPr>
        <p:txBody>
          <a:bodyPr>
            <a:normAutofit/>
          </a:bodyPr>
          <a:lstStyle/>
          <a:p>
            <a:r>
              <a:rPr lang="it-IT" sz="3200" dirty="0" smtClean="0">
                <a:solidFill>
                  <a:srgbClr val="FF0000"/>
                </a:solidFill>
              </a:rPr>
              <a:t>RUOLO DEGLI RNA NON CODIFICANTI </a:t>
            </a:r>
            <a:r>
              <a:rPr lang="it-IT" sz="3200" dirty="0" smtClean="0">
                <a:solidFill>
                  <a:srgbClr val="FF0000"/>
                </a:solidFill>
              </a:rPr>
              <a:t>(</a:t>
            </a:r>
            <a:r>
              <a:rPr lang="it-IT" sz="3200" dirty="0" err="1" smtClean="0">
                <a:solidFill>
                  <a:srgbClr val="FF0000"/>
                </a:solidFill>
              </a:rPr>
              <a:t>miRNA</a:t>
            </a:r>
            <a:r>
              <a:rPr lang="it-IT" sz="3200" dirty="0" smtClean="0">
                <a:solidFill>
                  <a:srgbClr val="FF0000"/>
                </a:solidFill>
              </a:rPr>
              <a:t>)</a:t>
            </a:r>
            <a:br>
              <a:rPr lang="it-IT" sz="3200" dirty="0" smtClean="0">
                <a:solidFill>
                  <a:srgbClr val="FF0000"/>
                </a:solidFill>
              </a:rPr>
            </a:br>
            <a:r>
              <a:rPr lang="it-IT" sz="1400" dirty="0" smtClean="0"/>
              <a:t>Premio Nobel per la medicina nel 2006 a ricercatori americani impegnati nello studio dei piccoli RNA</a:t>
            </a:r>
            <a:endParaRPr lang="it-IT" sz="3200" dirty="0"/>
          </a:p>
        </p:txBody>
      </p:sp>
      <p:pic>
        <p:nvPicPr>
          <p:cNvPr id="3" name="Immagine 2"/>
          <p:cNvPicPr>
            <a:picLocks noChangeAspect="1"/>
          </p:cNvPicPr>
          <p:nvPr/>
        </p:nvPicPr>
        <p:blipFill>
          <a:blip r:embed="rId2"/>
          <a:stretch>
            <a:fillRect/>
          </a:stretch>
        </p:blipFill>
        <p:spPr>
          <a:xfrm>
            <a:off x="1051232" y="2726206"/>
            <a:ext cx="2794000" cy="2565400"/>
          </a:xfrm>
          <a:prstGeom prst="rect">
            <a:avLst/>
          </a:prstGeom>
        </p:spPr>
      </p:pic>
      <p:pic>
        <p:nvPicPr>
          <p:cNvPr id="4" name="Immagine 3"/>
          <p:cNvPicPr>
            <a:picLocks noChangeAspect="1"/>
          </p:cNvPicPr>
          <p:nvPr/>
        </p:nvPicPr>
        <p:blipFill>
          <a:blip r:embed="rId3"/>
          <a:stretch>
            <a:fillRect/>
          </a:stretch>
        </p:blipFill>
        <p:spPr>
          <a:xfrm>
            <a:off x="5651909" y="2556132"/>
            <a:ext cx="2540000" cy="3175000"/>
          </a:xfrm>
          <a:prstGeom prst="rect">
            <a:avLst/>
          </a:prstGeom>
        </p:spPr>
      </p:pic>
      <p:sp>
        <p:nvSpPr>
          <p:cNvPr id="5" name="CasellaDiTesto 4"/>
          <p:cNvSpPr txBox="1"/>
          <p:nvPr/>
        </p:nvSpPr>
        <p:spPr>
          <a:xfrm>
            <a:off x="1632155" y="5361800"/>
            <a:ext cx="1632155" cy="369332"/>
          </a:xfrm>
          <a:prstGeom prst="rect">
            <a:avLst/>
          </a:prstGeom>
          <a:noFill/>
        </p:spPr>
        <p:txBody>
          <a:bodyPr wrap="square" rtlCol="0">
            <a:spAutoFit/>
          </a:bodyPr>
          <a:lstStyle/>
          <a:p>
            <a:r>
              <a:rPr lang="it-IT" dirty="0" smtClean="0"/>
              <a:t>Craig Mello</a:t>
            </a:r>
            <a:endParaRPr lang="it-IT" dirty="0"/>
          </a:p>
        </p:txBody>
      </p:sp>
      <p:sp>
        <p:nvSpPr>
          <p:cNvPr id="6" name="CasellaDiTesto 5"/>
          <p:cNvSpPr txBox="1"/>
          <p:nvPr/>
        </p:nvSpPr>
        <p:spPr>
          <a:xfrm>
            <a:off x="6361472" y="5806865"/>
            <a:ext cx="1632155" cy="369332"/>
          </a:xfrm>
          <a:prstGeom prst="rect">
            <a:avLst/>
          </a:prstGeom>
          <a:noFill/>
        </p:spPr>
        <p:txBody>
          <a:bodyPr wrap="square" rtlCol="0">
            <a:spAutoFit/>
          </a:bodyPr>
          <a:lstStyle/>
          <a:p>
            <a:r>
              <a:rPr lang="it-IT" dirty="0" smtClean="0"/>
              <a:t>Andrew </a:t>
            </a:r>
            <a:r>
              <a:rPr lang="it-IT" dirty="0" err="1" smtClean="0"/>
              <a:t>Fire</a:t>
            </a:r>
            <a:endParaRPr lang="it-IT" dirty="0"/>
          </a:p>
        </p:txBody>
      </p:sp>
    </p:spTree>
    <p:extLst>
      <p:ext uri="{BB962C8B-B14F-4D97-AF65-F5344CB8AC3E}">
        <p14:creationId xmlns:p14="http://schemas.microsoft.com/office/powerpoint/2010/main" val="3049954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97150" y="19050"/>
            <a:ext cx="3949700" cy="6819900"/>
          </a:xfrm>
          <a:prstGeom prst="rect">
            <a:avLst/>
          </a:prstGeom>
        </p:spPr>
      </p:pic>
    </p:spTree>
    <p:extLst>
      <p:ext uri="{BB962C8B-B14F-4D97-AF65-F5344CB8AC3E}">
        <p14:creationId xmlns:p14="http://schemas.microsoft.com/office/powerpoint/2010/main" val="9868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795488" cy="4334246"/>
          </a:xfrm>
        </p:spPr>
        <p:txBody>
          <a:bodyPr>
            <a:normAutofit/>
          </a:bodyPr>
          <a:lstStyle/>
          <a:p>
            <a:pPr algn="l"/>
            <a:r>
              <a:rPr lang="it-IT" sz="2400" dirty="0" err="1">
                <a:solidFill>
                  <a:srgbClr val="FF0000"/>
                </a:solidFill>
              </a:rPr>
              <a:t>m</a:t>
            </a:r>
            <a:r>
              <a:rPr lang="it-IT" sz="2400" dirty="0" err="1" smtClean="0">
                <a:solidFill>
                  <a:srgbClr val="FF0000"/>
                </a:solidFill>
              </a:rPr>
              <a:t>icroRNA</a:t>
            </a:r>
            <a:r>
              <a:rPr lang="it-IT" sz="2400" dirty="0" smtClean="0">
                <a:solidFill>
                  <a:srgbClr val="FF0000"/>
                </a:solidFill>
              </a:rPr>
              <a:t> (</a:t>
            </a:r>
            <a:r>
              <a:rPr lang="it-IT" sz="2400" dirty="0" err="1" smtClean="0">
                <a:solidFill>
                  <a:srgbClr val="FF0000"/>
                </a:solidFill>
              </a:rPr>
              <a:t>miRNA</a:t>
            </a:r>
            <a:r>
              <a:rPr lang="it-IT" sz="2400" dirty="0" smtClean="0">
                <a:solidFill>
                  <a:srgbClr val="FF0000"/>
                </a:solidFill>
              </a:rPr>
              <a:t>):</a:t>
            </a:r>
            <a:br>
              <a:rPr lang="it-IT" sz="2400" dirty="0" smtClean="0">
                <a:solidFill>
                  <a:srgbClr val="FF0000"/>
                </a:solidFill>
              </a:rPr>
            </a:br>
            <a:r>
              <a:rPr lang="it-IT" sz="1800" dirty="0">
                <a:solidFill>
                  <a:srgbClr val="000000"/>
                </a:solidFill>
              </a:rPr>
              <a:t>si formano da precursori di lunghezza maggiore e sono </a:t>
            </a:r>
            <a:r>
              <a:rPr lang="it-IT" sz="1800" dirty="0" smtClean="0">
                <a:solidFill>
                  <a:srgbClr val="000000"/>
                </a:solidFill>
              </a:rPr>
              <a:t>in grado di legarsi a sequenze complementari su </a:t>
            </a:r>
            <a:r>
              <a:rPr lang="it-IT" sz="1800" dirty="0" err="1" smtClean="0">
                <a:solidFill>
                  <a:srgbClr val="000000"/>
                </a:solidFill>
              </a:rPr>
              <a:t>mRNA</a:t>
            </a:r>
            <a:r>
              <a:rPr lang="it-IT" sz="1800" dirty="0" smtClean="0">
                <a:solidFill>
                  <a:srgbClr val="000000"/>
                </a:solidFill>
              </a:rPr>
              <a:t>, bloccandone la traduzione o favorendo la loro degradazione</a:t>
            </a:r>
            <a:endParaRPr lang="it-IT" sz="2400" dirty="0">
              <a:solidFill>
                <a:srgbClr val="000000"/>
              </a:solidFill>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5606" y="0"/>
            <a:ext cx="3167235" cy="6858000"/>
          </a:xfrm>
          <a:prstGeom prst="rect">
            <a:avLst/>
          </a:prstGeom>
        </p:spPr>
      </p:pic>
    </p:spTree>
    <p:extLst>
      <p:ext uri="{BB962C8B-B14F-4D97-AF65-F5344CB8AC3E}">
        <p14:creationId xmlns:p14="http://schemas.microsoft.com/office/powerpoint/2010/main" val="1741344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1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48544"/>
          </a:xfrm>
        </p:spPr>
        <p:txBody>
          <a:bodyPr>
            <a:normAutofit/>
          </a:bodyPr>
          <a:lstStyle/>
          <a:p>
            <a:pPr marL="285750" indent="-285750" algn="l"/>
            <a:r>
              <a:rPr lang="it-IT" sz="2000" b="1" dirty="0" smtClean="0"/>
              <a:t>Riassumendo ……………</a:t>
            </a:r>
            <a:br>
              <a:rPr lang="it-IT" sz="2000" b="1" dirty="0" smtClean="0"/>
            </a:br>
            <a:r>
              <a:rPr lang="it-IT" sz="1800" dirty="0" smtClean="0"/>
              <a:t>modalità con cui può avvenire il controllo dell’espressione genica negli eucarioti:</a:t>
            </a:r>
            <a:br>
              <a:rPr lang="it-IT" sz="1800" dirty="0" smtClean="0"/>
            </a:br>
            <a:r>
              <a:rPr lang="it-IT" sz="1800" dirty="0" smtClean="0"/>
              <a:t/>
            </a:r>
            <a:br>
              <a:rPr lang="it-IT" sz="1800" dirty="0" smtClean="0"/>
            </a:br>
            <a:r>
              <a:rPr lang="it-IT" sz="1800" dirty="0" smtClean="0"/>
              <a:t>* acetilazione degli istoni </a:t>
            </a:r>
            <a:r>
              <a:rPr lang="it-IT" sz="1800" dirty="0" smtClean="0">
                <a:sym typeface="Wingdings"/>
              </a:rPr>
              <a:t> attivazione del gene</a:t>
            </a:r>
            <a:br>
              <a:rPr lang="it-IT" sz="1800" dirty="0" smtClean="0">
                <a:sym typeface="Wingdings"/>
              </a:rPr>
            </a:br>
            <a:r>
              <a:rPr lang="it-IT" sz="1800" dirty="0" smtClean="0">
                <a:sym typeface="Wingdings"/>
              </a:rPr>
              <a:t>* metilazione degli istoni  </a:t>
            </a:r>
            <a:r>
              <a:rPr lang="it-IT" sz="1800" dirty="0" err="1" smtClean="0">
                <a:sym typeface="Wingdings"/>
              </a:rPr>
              <a:t>silenziamento</a:t>
            </a:r>
            <a:r>
              <a:rPr lang="it-IT" sz="1800" dirty="0" smtClean="0">
                <a:sym typeface="Wingdings"/>
              </a:rPr>
              <a:t/>
            </a:r>
            <a:br>
              <a:rPr lang="it-IT" sz="1800" dirty="0" smtClean="0">
                <a:sym typeface="Wingdings"/>
              </a:rPr>
            </a:br>
            <a:r>
              <a:rPr lang="it-IT" sz="1800" dirty="0" smtClean="0">
                <a:sym typeface="Wingdings"/>
              </a:rPr>
              <a:t>* fosforilazione degli istoni  attivazione</a:t>
            </a:r>
            <a:br>
              <a:rPr lang="it-IT" sz="1800" dirty="0" smtClean="0">
                <a:sym typeface="Wingdings"/>
              </a:rPr>
            </a:br>
            <a:r>
              <a:rPr lang="it-IT" sz="1800" dirty="0" smtClean="0">
                <a:sym typeface="Wingdings"/>
              </a:rPr>
              <a:t>* metilazione del DNA  </a:t>
            </a:r>
            <a:r>
              <a:rPr lang="it-IT" sz="1800" dirty="0" err="1" smtClean="0">
                <a:sym typeface="Wingdings"/>
              </a:rPr>
              <a:t>silenziamento</a:t>
            </a:r>
            <a:r>
              <a:rPr lang="it-IT" sz="1800" dirty="0" smtClean="0">
                <a:sym typeface="Wingdings"/>
              </a:rPr>
              <a:t/>
            </a:r>
            <a:br>
              <a:rPr lang="it-IT" sz="1800" dirty="0" smtClean="0">
                <a:sym typeface="Wingdings"/>
              </a:rPr>
            </a:br>
            <a:r>
              <a:rPr lang="it-IT" sz="1800" dirty="0"/>
              <a:t>* fattori di trascrizione </a:t>
            </a:r>
            <a:r>
              <a:rPr lang="it-IT" sz="1800" dirty="0" smtClean="0"/>
              <a:t>generali che legano il promotore e fattori </a:t>
            </a:r>
            <a:r>
              <a:rPr lang="it-IT" sz="1800" dirty="0"/>
              <a:t>di trascrizione </a:t>
            </a:r>
            <a:r>
              <a:rPr lang="it-IT" sz="1800" dirty="0" smtClean="0"/>
              <a:t> </a:t>
            </a:r>
            <a:br>
              <a:rPr lang="it-IT" sz="1800" dirty="0" smtClean="0"/>
            </a:br>
            <a:r>
              <a:rPr lang="it-IT" sz="1800" dirty="0"/>
              <a:t> </a:t>
            </a:r>
            <a:r>
              <a:rPr lang="it-IT" sz="1800" dirty="0" smtClean="0"/>
              <a:t>  specifici che legano gli </a:t>
            </a:r>
            <a:r>
              <a:rPr lang="it-IT" sz="1800" dirty="0" err="1" smtClean="0"/>
              <a:t>enhancer</a:t>
            </a:r>
            <a:r>
              <a:rPr lang="it-IT" sz="1800" dirty="0" smtClean="0"/>
              <a:t/>
            </a:r>
            <a:br>
              <a:rPr lang="it-IT" sz="1800" dirty="0" smtClean="0"/>
            </a:br>
            <a:r>
              <a:rPr lang="it-IT" sz="1800" dirty="0" smtClean="0"/>
              <a:t>* maturazione </a:t>
            </a:r>
            <a:r>
              <a:rPr lang="it-IT" sz="1800" dirty="0"/>
              <a:t>dell’</a:t>
            </a:r>
            <a:r>
              <a:rPr lang="it-IT" sz="1800" dirty="0" err="1"/>
              <a:t>mRNA</a:t>
            </a:r>
            <a:r>
              <a:rPr lang="it-IT" sz="1800" dirty="0"/>
              <a:t> (</a:t>
            </a:r>
            <a:r>
              <a:rPr lang="it-IT" sz="1800" dirty="0" err="1"/>
              <a:t>splicing</a:t>
            </a:r>
            <a:r>
              <a:rPr lang="it-IT" sz="1800" dirty="0"/>
              <a:t> alternativo)</a:t>
            </a:r>
            <a:br>
              <a:rPr lang="it-IT" sz="1800" dirty="0"/>
            </a:br>
            <a:r>
              <a:rPr lang="it-IT" sz="1800" dirty="0" smtClean="0"/>
              <a:t>* degradazione </a:t>
            </a:r>
            <a:r>
              <a:rPr lang="it-IT" sz="1800" dirty="0"/>
              <a:t>dell’</a:t>
            </a:r>
            <a:r>
              <a:rPr lang="it-IT" sz="1800" dirty="0" err="1"/>
              <a:t>mRNA</a:t>
            </a:r>
            <a:r>
              <a:rPr lang="it-IT" sz="1800" dirty="0"/>
              <a:t> </a:t>
            </a:r>
            <a:r>
              <a:rPr lang="it-IT" sz="1800" dirty="0" smtClean="0"/>
              <a:t/>
            </a:r>
            <a:br>
              <a:rPr lang="it-IT" sz="1800" dirty="0" smtClean="0"/>
            </a:br>
            <a:r>
              <a:rPr lang="it-IT" sz="1800" dirty="0" smtClean="0"/>
              <a:t>* controllo dell’inizio </a:t>
            </a:r>
            <a:r>
              <a:rPr lang="it-IT" sz="1800" dirty="0"/>
              <a:t>della traduzione </a:t>
            </a:r>
            <a:r>
              <a:rPr lang="it-IT" sz="1800" dirty="0" smtClean="0"/>
              <a:t>(mascheramento della sequenza 5’ UTR)</a:t>
            </a:r>
            <a:br>
              <a:rPr lang="it-IT" sz="1800" dirty="0" smtClean="0"/>
            </a:br>
            <a:r>
              <a:rPr lang="it-IT" sz="1800" dirty="0" smtClean="0"/>
              <a:t>* </a:t>
            </a:r>
            <a:r>
              <a:rPr lang="it-IT" sz="1800" dirty="0" err="1" smtClean="0"/>
              <a:t>miRNA</a:t>
            </a:r>
            <a:r>
              <a:rPr lang="it-IT" sz="1800" dirty="0" smtClean="0"/>
              <a:t> </a:t>
            </a:r>
            <a:br>
              <a:rPr lang="it-IT" sz="1800" dirty="0" smtClean="0"/>
            </a:br>
            <a:r>
              <a:rPr lang="it-IT" sz="1800" dirty="0" smtClean="0"/>
              <a:t>* </a:t>
            </a:r>
            <a:r>
              <a:rPr lang="it-IT" sz="1800" dirty="0"/>
              <a:t>m</a:t>
            </a:r>
            <a:r>
              <a:rPr lang="it-IT" sz="1800" dirty="0" smtClean="0"/>
              <a:t>aturazione </a:t>
            </a:r>
            <a:r>
              <a:rPr lang="it-IT" sz="1800" dirty="0"/>
              <a:t>e degradazione </a:t>
            </a:r>
            <a:r>
              <a:rPr lang="it-IT" sz="1800" dirty="0" smtClean="0"/>
              <a:t>delle proteine prodotte</a:t>
            </a:r>
            <a:endParaRPr lang="it-IT" sz="1800" dirty="0"/>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891448" cy="1343891"/>
          </a:xfrm>
          <a:prstGeom prst="rect">
            <a:avLst/>
          </a:prstGeom>
        </p:spPr>
      </p:pic>
    </p:spTree>
    <p:extLst>
      <p:ext uri="{BB962C8B-B14F-4D97-AF65-F5344CB8AC3E}">
        <p14:creationId xmlns:p14="http://schemas.microsoft.com/office/powerpoint/2010/main" val="351378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184136"/>
            <a:ext cx="7772400" cy="1470025"/>
          </a:xfrm>
        </p:spPr>
        <p:txBody>
          <a:bodyPr/>
          <a:lstStyle/>
          <a:p>
            <a:endParaRPr lang="it-IT" dirty="0"/>
          </a:p>
        </p:txBody>
      </p:sp>
      <p:sp>
        <p:nvSpPr>
          <p:cNvPr id="6" name="Sottotitolo 5"/>
          <p:cNvSpPr>
            <a:spLocks noGrp="1"/>
          </p:cNvSpPr>
          <p:nvPr>
            <p:ph type="subTitle" idx="1"/>
          </p:nvPr>
        </p:nvSpPr>
        <p:spPr>
          <a:xfrm>
            <a:off x="236266" y="2365942"/>
            <a:ext cx="8615481" cy="1752600"/>
          </a:xfrm>
        </p:spPr>
        <p:txBody>
          <a:bodyPr>
            <a:normAutofit/>
          </a:bodyPr>
          <a:lstStyle/>
          <a:p>
            <a:r>
              <a:rPr lang="it-IT" dirty="0" smtClean="0">
                <a:solidFill>
                  <a:schemeClr val="tx1"/>
                </a:solidFill>
              </a:rPr>
              <a:t>Negli eucarioti ogni tipo di cellula differenziata deve mantenere un preciso programma di espressione genica.</a:t>
            </a:r>
            <a:endParaRPr lang="it-IT" dirty="0">
              <a:solidFill>
                <a:schemeClr val="tx1"/>
              </a:solidFill>
            </a:endParaRPr>
          </a:p>
        </p:txBody>
      </p:sp>
    </p:spTree>
    <p:extLst>
      <p:ext uri="{BB962C8B-B14F-4D97-AF65-F5344CB8AC3E}">
        <p14:creationId xmlns:p14="http://schemas.microsoft.com/office/powerpoint/2010/main" val="1923227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3704263" y="660400"/>
            <a:ext cx="4983920" cy="1470025"/>
          </a:xfrm>
        </p:spPr>
        <p:txBody>
          <a:bodyPr>
            <a:normAutofit/>
          </a:bodyPr>
          <a:lstStyle/>
          <a:p>
            <a:r>
              <a:rPr lang="it-IT" sz="1800" b="1" u="sng" dirty="0" smtClean="0">
                <a:solidFill>
                  <a:srgbClr val="FF0000"/>
                </a:solidFill>
              </a:rPr>
              <a:t>STADI DELL’ESPRESSIONE GENICA CHE POSSONO ESSERE REGOLATI NEGLI EUCARIOTI:</a:t>
            </a:r>
            <a:endParaRPr lang="it-IT" sz="1800" b="1" u="sng" dirty="0">
              <a:solidFill>
                <a:srgbClr val="FF0000"/>
              </a:solidFill>
            </a:endParaRPr>
          </a:p>
        </p:txBody>
      </p:sp>
      <p:sp>
        <p:nvSpPr>
          <p:cNvPr id="8" name="Segnaposto testo 7"/>
          <p:cNvSpPr>
            <a:spLocks noGrp="1"/>
          </p:cNvSpPr>
          <p:nvPr>
            <p:ph type="subTitle" idx="1"/>
          </p:nvPr>
        </p:nvSpPr>
        <p:spPr>
          <a:xfrm>
            <a:off x="3704263" y="1899238"/>
            <a:ext cx="5282185" cy="2470961"/>
          </a:xfrm>
        </p:spPr>
        <p:txBody>
          <a:bodyPr>
            <a:normAutofit/>
          </a:bodyPr>
          <a:lstStyle/>
          <a:p>
            <a:pPr algn="l"/>
            <a:r>
              <a:rPr lang="it-IT" sz="1600" dirty="0" smtClean="0">
                <a:solidFill>
                  <a:srgbClr val="000000"/>
                </a:solidFill>
              </a:rPr>
              <a:t>I rettangoli colorati indicano gli stadi soggetti a regolazione, attraverso cui l’espressione genica può essere attivata o repressa, accelerata o rallentata.</a:t>
            </a:r>
          </a:p>
          <a:p>
            <a:pPr algn="l"/>
            <a:endParaRPr lang="it-IT" sz="1600" dirty="0" smtClean="0">
              <a:solidFill>
                <a:srgbClr val="000000"/>
              </a:solidFill>
            </a:endParaRPr>
          </a:p>
          <a:p>
            <a:pPr algn="l"/>
            <a:r>
              <a:rPr lang="it-IT" sz="1600" b="1" dirty="0" smtClean="0">
                <a:solidFill>
                  <a:srgbClr val="50BED5"/>
                </a:solidFill>
              </a:rPr>
              <a:t>Azzurro </a:t>
            </a:r>
            <a:r>
              <a:rPr lang="it-IT" sz="1600" dirty="0" smtClean="0">
                <a:solidFill>
                  <a:srgbClr val="000000"/>
                </a:solidFill>
              </a:rPr>
              <a:t>= DNA    </a:t>
            </a:r>
          </a:p>
          <a:p>
            <a:pPr algn="l"/>
            <a:r>
              <a:rPr lang="it-IT" sz="1600" b="1" dirty="0" smtClean="0">
                <a:solidFill>
                  <a:srgbClr val="FF6600"/>
                </a:solidFill>
              </a:rPr>
              <a:t>Arancione </a:t>
            </a:r>
            <a:r>
              <a:rPr lang="it-IT" sz="1600" dirty="0" smtClean="0">
                <a:solidFill>
                  <a:srgbClr val="000000"/>
                </a:solidFill>
              </a:rPr>
              <a:t>= RNA    </a:t>
            </a:r>
          </a:p>
          <a:p>
            <a:pPr algn="l"/>
            <a:r>
              <a:rPr lang="it-IT" sz="1600" b="1" dirty="0" smtClean="0">
                <a:solidFill>
                  <a:schemeClr val="accent4">
                    <a:lumMod val="75000"/>
                  </a:schemeClr>
                </a:solidFill>
              </a:rPr>
              <a:t>Viola </a:t>
            </a:r>
            <a:r>
              <a:rPr lang="it-IT" sz="1600" dirty="0" smtClean="0">
                <a:solidFill>
                  <a:srgbClr val="000000"/>
                </a:solidFill>
              </a:rPr>
              <a:t>= proteina</a:t>
            </a:r>
            <a:endParaRPr lang="it-IT" sz="1600" dirty="0">
              <a:solidFill>
                <a:srgbClr val="000000"/>
              </a:solidFill>
            </a:endParaRPr>
          </a:p>
        </p:txBody>
      </p:sp>
      <p:pic>
        <p:nvPicPr>
          <p:cNvPr id="11" name="Immagine 10" descr="imm. 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995" y="97291"/>
            <a:ext cx="3146218" cy="6635144"/>
          </a:xfrm>
          <a:prstGeom prst="rect">
            <a:avLst/>
          </a:prstGeom>
        </p:spPr>
      </p:pic>
    </p:spTree>
    <p:extLst>
      <p:ext uri="{BB962C8B-B14F-4D97-AF65-F5344CB8AC3E}">
        <p14:creationId xmlns:p14="http://schemas.microsoft.com/office/powerpoint/2010/main" val="2637142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408202"/>
            <a:ext cx="9144001" cy="1143000"/>
          </a:xfrm>
        </p:spPr>
        <p:txBody>
          <a:bodyPr>
            <a:normAutofit fontScale="90000"/>
          </a:bodyPr>
          <a:lstStyle/>
          <a:p>
            <a:r>
              <a:rPr lang="it-IT" sz="2800" b="1" dirty="0">
                <a:solidFill>
                  <a:srgbClr val="FF0000"/>
                </a:solidFill>
              </a:rPr>
              <a:t>q</a:t>
            </a:r>
            <a:r>
              <a:rPr lang="it-IT" sz="2800" b="1" dirty="0" smtClean="0">
                <a:solidFill>
                  <a:srgbClr val="FF0000"/>
                </a:solidFill>
              </a:rPr>
              <a:t>uindi</a:t>
            </a:r>
            <a:r>
              <a:rPr lang="is-IS" sz="2800" b="1" dirty="0" smtClean="0">
                <a:solidFill>
                  <a:srgbClr val="FF0000"/>
                </a:solidFill>
              </a:rPr>
              <a:t>…..</a:t>
            </a:r>
            <a:br>
              <a:rPr lang="is-IS" sz="2800" b="1" dirty="0" smtClean="0">
                <a:solidFill>
                  <a:srgbClr val="FF0000"/>
                </a:solidFill>
              </a:rPr>
            </a:br>
            <a:r>
              <a:rPr lang="is-IS" sz="1000" b="1" dirty="0">
                <a:solidFill>
                  <a:srgbClr val="FF0000"/>
                </a:solidFill>
              </a:rPr>
              <a:t/>
            </a:r>
            <a:br>
              <a:rPr lang="is-IS" sz="1000" b="1" dirty="0">
                <a:solidFill>
                  <a:srgbClr val="FF0000"/>
                </a:solidFill>
              </a:rPr>
            </a:br>
            <a:r>
              <a:rPr lang="it-IT" sz="2800" b="1" dirty="0" smtClean="0">
                <a:solidFill>
                  <a:srgbClr val="FF0000"/>
                </a:solidFill>
              </a:rPr>
              <a:t>STADI </a:t>
            </a:r>
            <a:r>
              <a:rPr lang="it-IT" sz="2800" b="1" dirty="0">
                <a:solidFill>
                  <a:srgbClr val="FF0000"/>
                </a:solidFill>
              </a:rPr>
              <a:t>DELL’ESPRESSIONE GENICA CHE POSSONO ESSERE REGOLATI NEGLI </a:t>
            </a:r>
            <a:r>
              <a:rPr lang="it-IT" sz="2800" b="1" dirty="0" smtClean="0">
                <a:solidFill>
                  <a:srgbClr val="FF0000"/>
                </a:solidFill>
              </a:rPr>
              <a:t>EUCARIOTI:</a:t>
            </a:r>
            <a:endParaRPr lang="it-IT" sz="2800" dirty="0">
              <a:solidFill>
                <a:srgbClr val="FF0000"/>
              </a:solidFill>
            </a:endParaRPr>
          </a:p>
        </p:txBody>
      </p:sp>
      <p:sp>
        <p:nvSpPr>
          <p:cNvPr id="3" name="Segnaposto contenuto 2"/>
          <p:cNvSpPr>
            <a:spLocks noGrp="1"/>
          </p:cNvSpPr>
          <p:nvPr>
            <p:ph idx="1"/>
          </p:nvPr>
        </p:nvSpPr>
        <p:spPr>
          <a:xfrm>
            <a:off x="-1" y="2041989"/>
            <a:ext cx="8967206" cy="4525963"/>
          </a:xfrm>
        </p:spPr>
        <p:txBody>
          <a:bodyPr/>
          <a:lstStyle/>
          <a:p>
            <a:pPr marL="514350" indent="-514350">
              <a:buAutoNum type="arabicPeriod"/>
            </a:pPr>
            <a:r>
              <a:rPr lang="it-IT" sz="2800" dirty="0" smtClean="0">
                <a:solidFill>
                  <a:srgbClr val="008000"/>
                </a:solidFill>
              </a:rPr>
              <a:t>REGOLAZIONE DELLA STRUTTURA DELLA CROMATINA     </a:t>
            </a:r>
            <a:r>
              <a:rPr lang="it-IT" sz="1600" dirty="0" smtClean="0"/>
              <a:t>(es. modificazione degli istoni, metilazione del DNA)</a:t>
            </a:r>
          </a:p>
          <a:p>
            <a:pPr>
              <a:buFont typeface="+mj-lt"/>
              <a:buAutoNum type="arabicPeriod"/>
            </a:pPr>
            <a:endParaRPr lang="it-IT" sz="1600" dirty="0" smtClean="0"/>
          </a:p>
          <a:p>
            <a:pPr marL="514350" indent="-514350">
              <a:buAutoNum type="arabicPeriod"/>
            </a:pPr>
            <a:r>
              <a:rPr lang="it-IT" sz="2800" dirty="0" smtClean="0">
                <a:solidFill>
                  <a:srgbClr val="008000"/>
                </a:solidFill>
              </a:rPr>
              <a:t>REGOLAZIONE </a:t>
            </a:r>
            <a:r>
              <a:rPr lang="it-IT" sz="2800" dirty="0">
                <a:solidFill>
                  <a:srgbClr val="008000"/>
                </a:solidFill>
              </a:rPr>
              <a:t>DELL’INIZIO DELLA </a:t>
            </a:r>
            <a:r>
              <a:rPr lang="it-IT" sz="2800" dirty="0" smtClean="0">
                <a:solidFill>
                  <a:srgbClr val="008000"/>
                </a:solidFill>
              </a:rPr>
              <a:t>TRASCRIZIONE</a:t>
            </a:r>
          </a:p>
          <a:p>
            <a:pPr marL="514350" indent="-514350">
              <a:buAutoNum type="arabicPeriod"/>
            </a:pPr>
            <a:endParaRPr lang="it-IT" sz="2800" dirty="0" smtClean="0"/>
          </a:p>
          <a:p>
            <a:pPr marL="514350" indent="-514350">
              <a:buFont typeface="Arial"/>
              <a:buAutoNum type="arabicPeriod"/>
            </a:pPr>
            <a:r>
              <a:rPr lang="it-IT" sz="2800" dirty="0">
                <a:solidFill>
                  <a:srgbClr val="008000"/>
                </a:solidFill>
              </a:rPr>
              <a:t>MECCANISMI DI CONTROLLO POST TRASCRIZIONALI</a:t>
            </a:r>
          </a:p>
          <a:p>
            <a:endParaRPr lang="it-IT" dirty="0"/>
          </a:p>
        </p:txBody>
      </p:sp>
    </p:spTree>
    <p:extLst>
      <p:ext uri="{BB962C8B-B14F-4D97-AF65-F5344CB8AC3E}">
        <p14:creationId xmlns:p14="http://schemas.microsoft.com/office/powerpoint/2010/main" val="11542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971" y="940856"/>
            <a:ext cx="8976827" cy="1284109"/>
          </a:xfrm>
        </p:spPr>
        <p:txBody>
          <a:bodyPr>
            <a:normAutofit fontScale="90000"/>
          </a:bodyPr>
          <a:lstStyle/>
          <a:p>
            <a:pPr algn="l"/>
            <a:r>
              <a:rPr lang="it-IT" sz="1800" b="1" dirty="0" smtClean="0">
                <a:solidFill>
                  <a:srgbClr val="FF0000"/>
                </a:solidFill>
              </a:rPr>
              <a:t>ACETILAZIONE DEGLI ISTONI</a:t>
            </a:r>
            <a:br>
              <a:rPr lang="it-IT" sz="1800" b="1" dirty="0" smtClean="0">
                <a:solidFill>
                  <a:srgbClr val="FF0000"/>
                </a:solidFill>
              </a:rPr>
            </a:br>
            <a:r>
              <a:rPr lang="it-IT" sz="1800" dirty="0" smtClean="0"/>
              <a:t>Addizione di gruppi acetili (-COCH</a:t>
            </a:r>
            <a:r>
              <a:rPr lang="it-IT" sz="1800" baseline="-25000" dirty="0" smtClean="0"/>
              <a:t>3</a:t>
            </a:r>
            <a:r>
              <a:rPr lang="it-IT" sz="1800" dirty="0" smtClean="0"/>
              <a:t>) alle code istoniche, che non sono più in grado di legarsi ai </a:t>
            </a:r>
            <a:r>
              <a:rPr lang="it-IT" sz="1800" dirty="0" err="1" smtClean="0"/>
              <a:t>nucleosomi</a:t>
            </a:r>
            <a:r>
              <a:rPr lang="it-IT" sz="1800" dirty="0" smtClean="0"/>
              <a:t> adiacenti </a:t>
            </a:r>
            <a:r>
              <a:rPr lang="it-IT" sz="1800" dirty="0" smtClean="0">
                <a:sym typeface="Wingdings"/>
              </a:rPr>
              <a:t> la cromatina presenta così una struttura meno densa  accesso facilitato ai geni da parte delle proteine coinvolte nella trascrizione  </a:t>
            </a:r>
            <a:r>
              <a:rPr lang="it-IT" sz="2200" b="1" i="1" u="sng" dirty="0" smtClean="0">
                <a:sym typeface="Wingdings"/>
              </a:rPr>
              <a:t>il gene viene trascritto</a:t>
            </a:r>
            <a:endParaRPr lang="it-IT" sz="2200" b="1" i="1" u="sng" dirty="0"/>
          </a:p>
        </p:txBody>
      </p:sp>
      <p:sp>
        <p:nvSpPr>
          <p:cNvPr id="6" name="CasellaDiTesto 5"/>
          <p:cNvSpPr txBox="1"/>
          <p:nvPr/>
        </p:nvSpPr>
        <p:spPr>
          <a:xfrm>
            <a:off x="4550953" y="5563271"/>
            <a:ext cx="4425873" cy="400110"/>
          </a:xfrm>
          <a:prstGeom prst="rect">
            <a:avLst/>
          </a:prstGeom>
          <a:noFill/>
        </p:spPr>
        <p:txBody>
          <a:bodyPr wrap="square" rtlCol="0">
            <a:spAutoFit/>
          </a:bodyPr>
          <a:lstStyle/>
          <a:p>
            <a:r>
              <a:rPr lang="it-IT" dirty="0" err="1" smtClean="0"/>
              <a:t>Deacetilazione</a:t>
            </a:r>
            <a:r>
              <a:rPr lang="it-IT" dirty="0" smtClean="0"/>
              <a:t>: </a:t>
            </a:r>
            <a:r>
              <a:rPr lang="it-IT" sz="2000" b="1" i="1" u="sng" dirty="0">
                <a:latin typeface="+mj-lt"/>
                <a:ea typeface="+mj-ea"/>
                <a:cs typeface="+mj-cs"/>
              </a:rPr>
              <a:t>il gene viene silenziato</a:t>
            </a:r>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1173" y="2318876"/>
            <a:ext cx="4685653" cy="2964996"/>
          </a:xfrm>
          <a:prstGeom prst="rect">
            <a:avLst/>
          </a:prstGeom>
        </p:spPr>
      </p:pic>
      <p:sp>
        <p:nvSpPr>
          <p:cNvPr id="3" name="CasellaDiTesto 2"/>
          <p:cNvSpPr txBox="1"/>
          <p:nvPr/>
        </p:nvSpPr>
        <p:spPr>
          <a:xfrm>
            <a:off x="76971" y="173194"/>
            <a:ext cx="509938" cy="369332"/>
          </a:xfrm>
          <a:prstGeom prst="rect">
            <a:avLst/>
          </a:prstGeom>
          <a:noFill/>
        </p:spPr>
        <p:txBody>
          <a:bodyPr wrap="square" rtlCol="0">
            <a:spAutoFit/>
          </a:bodyPr>
          <a:lstStyle/>
          <a:p>
            <a:r>
              <a:rPr lang="it-IT" b="1" dirty="0" smtClean="0"/>
              <a:t>1.</a:t>
            </a:r>
            <a:endParaRPr lang="it-IT" b="1" dirty="0"/>
          </a:p>
        </p:txBody>
      </p:sp>
      <p:sp>
        <p:nvSpPr>
          <p:cNvPr id="9" name="CasellaDiTesto 8"/>
          <p:cNvSpPr txBox="1"/>
          <p:nvPr/>
        </p:nvSpPr>
        <p:spPr>
          <a:xfrm>
            <a:off x="586909" y="277937"/>
            <a:ext cx="8466889" cy="523220"/>
          </a:xfrm>
          <a:prstGeom prst="rect">
            <a:avLst/>
          </a:prstGeom>
          <a:noFill/>
        </p:spPr>
        <p:txBody>
          <a:bodyPr wrap="square" rtlCol="0">
            <a:spAutoFit/>
          </a:bodyPr>
          <a:lstStyle/>
          <a:p>
            <a:r>
              <a:rPr lang="it-IT" sz="2800" b="1" dirty="0">
                <a:solidFill>
                  <a:srgbClr val="008000"/>
                </a:solidFill>
              </a:rPr>
              <a:t>REGOLAZIONE DELLA STRUTTURA DELLA CROMATINA </a:t>
            </a:r>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40" y="2318876"/>
            <a:ext cx="3434395" cy="3644505"/>
          </a:xfrm>
          <a:prstGeom prst="rect">
            <a:avLst/>
          </a:prstGeom>
        </p:spPr>
      </p:pic>
    </p:spTree>
    <p:extLst>
      <p:ext uri="{BB962C8B-B14F-4D97-AF65-F5344CB8AC3E}">
        <p14:creationId xmlns:p14="http://schemas.microsoft.com/office/powerpoint/2010/main" val="3100797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a:xfrm>
            <a:off x="586909" y="1614339"/>
            <a:ext cx="7908297" cy="2438734"/>
          </a:xfrm>
        </p:spPr>
        <p:txBody>
          <a:bodyPr>
            <a:normAutofit fontScale="90000"/>
          </a:bodyPr>
          <a:lstStyle/>
          <a:p>
            <a:pPr algn="l"/>
            <a:r>
              <a:rPr lang="it-IT" sz="2200" b="1" dirty="0" smtClean="0">
                <a:solidFill>
                  <a:srgbClr val="FF0000"/>
                </a:solidFill>
              </a:rPr>
              <a:t>ALTRE MODIFICHE CHIMICHE </a:t>
            </a:r>
            <a:r>
              <a:rPr lang="it-IT" sz="2200" b="1" u="sng" dirty="0">
                <a:solidFill>
                  <a:srgbClr val="FF0000"/>
                </a:solidFill>
              </a:rPr>
              <a:t>DEGLI </a:t>
            </a:r>
            <a:r>
              <a:rPr lang="it-IT" sz="2200" b="1" u="sng" dirty="0" smtClean="0">
                <a:solidFill>
                  <a:srgbClr val="FF0000"/>
                </a:solidFill>
              </a:rPr>
              <a:t>ISTONI</a:t>
            </a:r>
            <a:r>
              <a:rPr lang="it-IT" sz="1800" b="1" u="sng" dirty="0" smtClean="0">
                <a:solidFill>
                  <a:srgbClr val="FF0000"/>
                </a:solidFill>
              </a:rPr>
              <a:t/>
            </a:r>
            <a:br>
              <a:rPr lang="it-IT" sz="1800" b="1" u="sng" dirty="0" smtClean="0">
                <a:solidFill>
                  <a:srgbClr val="FF0000"/>
                </a:solidFill>
              </a:rPr>
            </a:br>
            <a:r>
              <a:rPr lang="it-IT" sz="1800" b="1" dirty="0" smtClean="0">
                <a:solidFill>
                  <a:srgbClr val="FF0000"/>
                </a:solidFill>
              </a:rPr>
              <a:t/>
            </a:r>
            <a:br>
              <a:rPr lang="it-IT" sz="1800" b="1" dirty="0" smtClean="0">
                <a:solidFill>
                  <a:srgbClr val="FF0000"/>
                </a:solidFill>
              </a:rPr>
            </a:br>
            <a:r>
              <a:rPr lang="it-IT" sz="1800" dirty="0" smtClean="0">
                <a:solidFill>
                  <a:srgbClr val="000000"/>
                </a:solidFill>
              </a:rPr>
              <a:t>Al contrario dell’acetilazione, la </a:t>
            </a:r>
            <a:r>
              <a:rPr lang="it-IT" sz="1800" b="1" dirty="0" smtClean="0">
                <a:solidFill>
                  <a:schemeClr val="accent3">
                    <a:lumMod val="75000"/>
                  </a:schemeClr>
                </a:solidFill>
              </a:rPr>
              <a:t>metilazione</a:t>
            </a:r>
            <a:r>
              <a:rPr lang="it-IT" sz="1800" dirty="0" smtClean="0">
                <a:solidFill>
                  <a:srgbClr val="000000"/>
                </a:solidFill>
              </a:rPr>
              <a:t> (aggiunta di –CH</a:t>
            </a:r>
            <a:r>
              <a:rPr lang="it-IT" sz="1800" baseline="-25000" dirty="0" smtClean="0">
                <a:solidFill>
                  <a:srgbClr val="000000"/>
                </a:solidFill>
              </a:rPr>
              <a:t>3</a:t>
            </a:r>
            <a:r>
              <a:rPr lang="it-IT" sz="1800" dirty="0" smtClean="0">
                <a:solidFill>
                  <a:srgbClr val="000000"/>
                </a:solidFill>
              </a:rPr>
              <a:t>) delle code </a:t>
            </a:r>
            <a:r>
              <a:rPr lang="it-IT" sz="1800" dirty="0" err="1" smtClean="0">
                <a:solidFill>
                  <a:srgbClr val="000000"/>
                </a:solidFill>
              </a:rPr>
              <a:t>N</a:t>
            </a:r>
            <a:r>
              <a:rPr lang="it-IT" sz="1800" dirty="0" smtClean="0">
                <a:solidFill>
                  <a:srgbClr val="000000"/>
                </a:solidFill>
              </a:rPr>
              <a:t>-terminali degli istoni può indurre la condensazione della cromatina </a:t>
            </a:r>
            <a:r>
              <a:rPr lang="it-IT" sz="1800" dirty="0" smtClean="0">
                <a:solidFill>
                  <a:srgbClr val="000000"/>
                </a:solidFill>
                <a:sym typeface="Wingdings"/>
              </a:rPr>
              <a:t> </a:t>
            </a:r>
            <a:r>
              <a:rPr lang="it-IT" sz="2000" b="1" i="1" u="sng" dirty="0" smtClean="0">
                <a:solidFill>
                  <a:srgbClr val="000000"/>
                </a:solidFill>
                <a:sym typeface="Wingdings"/>
              </a:rPr>
              <a:t>gene silenziato</a:t>
            </a:r>
            <a:r>
              <a:rPr lang="it-IT" sz="1800" dirty="0">
                <a:solidFill>
                  <a:srgbClr val="000000"/>
                </a:solidFill>
                <a:sym typeface="Wingdings"/>
              </a:rPr>
              <a:t/>
            </a:r>
            <a:br>
              <a:rPr lang="it-IT" sz="1800" dirty="0">
                <a:solidFill>
                  <a:srgbClr val="000000"/>
                </a:solidFill>
                <a:sym typeface="Wingdings"/>
              </a:rPr>
            </a:br>
            <a:r>
              <a:rPr lang="it-IT" sz="1800" dirty="0" smtClean="0">
                <a:solidFill>
                  <a:srgbClr val="000000"/>
                </a:solidFill>
                <a:sym typeface="Wingdings"/>
              </a:rPr>
              <a:t/>
            </a:r>
            <a:br>
              <a:rPr lang="it-IT" sz="1800" dirty="0" smtClean="0">
                <a:solidFill>
                  <a:srgbClr val="000000"/>
                </a:solidFill>
                <a:sym typeface="Wingdings"/>
              </a:rPr>
            </a:br>
            <a:r>
              <a:rPr lang="it-IT" sz="1800" dirty="0" smtClean="0">
                <a:solidFill>
                  <a:srgbClr val="000000"/>
                </a:solidFill>
              </a:rPr>
              <a:t>l’addizione di un gruppo fosfato (</a:t>
            </a:r>
            <a:r>
              <a:rPr lang="it-IT" sz="1800" b="1" dirty="0">
                <a:solidFill>
                  <a:schemeClr val="accent3">
                    <a:lumMod val="75000"/>
                  </a:schemeClr>
                </a:solidFill>
              </a:rPr>
              <a:t>fosforilazione</a:t>
            </a:r>
            <a:r>
              <a:rPr lang="it-IT" sz="1800" dirty="0" smtClean="0">
                <a:solidFill>
                  <a:srgbClr val="000000"/>
                </a:solidFill>
              </a:rPr>
              <a:t>) ad un amminoacido vicino ad uno metilato può determinare l’effetto contrario, cioè la </a:t>
            </a:r>
            <a:r>
              <a:rPr lang="it-IT" sz="1800" dirty="0" err="1" smtClean="0">
                <a:solidFill>
                  <a:srgbClr val="000000"/>
                </a:solidFill>
              </a:rPr>
              <a:t>decondensazione</a:t>
            </a:r>
            <a:r>
              <a:rPr lang="it-IT" sz="1800" dirty="0" smtClean="0">
                <a:solidFill>
                  <a:srgbClr val="000000"/>
                </a:solidFill>
              </a:rPr>
              <a:t> del DNA </a:t>
            </a:r>
            <a:r>
              <a:rPr lang="it-IT" sz="1800" dirty="0" smtClean="0">
                <a:solidFill>
                  <a:srgbClr val="000000"/>
                </a:solidFill>
                <a:sym typeface="Wingdings"/>
              </a:rPr>
              <a:t> </a:t>
            </a:r>
            <a:r>
              <a:rPr lang="it-IT" sz="2000" b="1" i="1" u="sng" dirty="0">
                <a:solidFill>
                  <a:srgbClr val="000000"/>
                </a:solidFill>
                <a:sym typeface="Wingdings"/>
              </a:rPr>
              <a:t>gene trascritto</a:t>
            </a:r>
            <a:endParaRPr lang="it-IT" sz="2000" b="1" i="1" u="sng" dirty="0">
              <a:solidFill>
                <a:srgbClr val="000000"/>
              </a:solidFill>
            </a:endParaRPr>
          </a:p>
        </p:txBody>
      </p:sp>
      <p:sp>
        <p:nvSpPr>
          <p:cNvPr id="5" name="CasellaDiTesto 4"/>
          <p:cNvSpPr txBox="1"/>
          <p:nvPr/>
        </p:nvSpPr>
        <p:spPr>
          <a:xfrm>
            <a:off x="76971" y="173194"/>
            <a:ext cx="509938" cy="369332"/>
          </a:xfrm>
          <a:prstGeom prst="rect">
            <a:avLst/>
          </a:prstGeom>
          <a:noFill/>
        </p:spPr>
        <p:txBody>
          <a:bodyPr wrap="square" rtlCol="0">
            <a:spAutoFit/>
          </a:bodyPr>
          <a:lstStyle/>
          <a:p>
            <a:r>
              <a:rPr lang="it-IT" b="1" dirty="0" smtClean="0"/>
              <a:t>1.</a:t>
            </a:r>
            <a:endParaRPr lang="it-IT" b="1" dirty="0"/>
          </a:p>
        </p:txBody>
      </p:sp>
    </p:spTree>
    <p:extLst>
      <p:ext uri="{BB962C8B-B14F-4D97-AF65-F5344CB8AC3E}">
        <p14:creationId xmlns:p14="http://schemas.microsoft.com/office/powerpoint/2010/main" val="4189197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977035"/>
            <a:ext cx="8229600" cy="4950047"/>
          </a:xfrm>
        </p:spPr>
        <p:txBody>
          <a:bodyPr>
            <a:normAutofit/>
          </a:bodyPr>
          <a:lstStyle/>
          <a:p>
            <a:pPr algn="l"/>
            <a:r>
              <a:rPr lang="it-IT" sz="2400" b="1" dirty="0" smtClean="0">
                <a:solidFill>
                  <a:srgbClr val="FF0000"/>
                </a:solidFill>
              </a:rPr>
              <a:t>METILAZIONE </a:t>
            </a:r>
            <a:r>
              <a:rPr lang="it-IT" sz="2400" b="1" u="sng" dirty="0" smtClean="0">
                <a:solidFill>
                  <a:srgbClr val="FF0000"/>
                </a:solidFill>
              </a:rPr>
              <a:t>DEL DNA</a:t>
            </a:r>
            <a:r>
              <a:rPr lang="it-IT" sz="1800" b="1" dirty="0">
                <a:solidFill>
                  <a:srgbClr val="FF0000"/>
                </a:solidFill>
              </a:rPr>
              <a:t/>
            </a:r>
            <a:br>
              <a:rPr lang="it-IT" sz="1800" b="1" dirty="0">
                <a:solidFill>
                  <a:srgbClr val="FF0000"/>
                </a:solidFill>
              </a:rPr>
            </a:br>
            <a:r>
              <a:rPr lang="it-IT" sz="1800" b="1" dirty="0" smtClean="0">
                <a:solidFill>
                  <a:srgbClr val="FF0000"/>
                </a:solidFill>
              </a:rPr>
              <a:t/>
            </a:r>
            <a:br>
              <a:rPr lang="it-IT" sz="1800" b="1" dirty="0" smtClean="0">
                <a:solidFill>
                  <a:srgbClr val="FF0000"/>
                </a:solidFill>
              </a:rPr>
            </a:br>
            <a:r>
              <a:rPr lang="it-IT" sz="1800" dirty="0" smtClean="0">
                <a:solidFill>
                  <a:srgbClr val="000000"/>
                </a:solidFill>
              </a:rPr>
              <a:t>Alcuni enzimi, diversi da quelli che metilano gli istoni, sono in grado di metilare la citosina del DNA</a:t>
            </a:r>
            <a:r>
              <a:rPr lang="it-IT" sz="1800" dirty="0">
                <a:solidFill>
                  <a:srgbClr val="000000"/>
                </a:solidFill>
              </a:rPr>
              <a:t> </a:t>
            </a:r>
            <a:r>
              <a:rPr lang="it-IT" sz="1800" dirty="0" smtClean="0">
                <a:solidFill>
                  <a:srgbClr val="000000"/>
                </a:solidFill>
                <a:sym typeface="Wingdings"/>
              </a:rPr>
              <a:t> </a:t>
            </a:r>
            <a:r>
              <a:rPr lang="it-IT" sz="2000" b="1" i="1" u="sng" dirty="0" smtClean="0">
                <a:solidFill>
                  <a:srgbClr val="000000"/>
                </a:solidFill>
                <a:sym typeface="Wingdings"/>
              </a:rPr>
              <a:t>gene silenziato</a:t>
            </a:r>
            <a:r>
              <a:rPr lang="it-IT" sz="2000" b="1" i="1" u="sng" dirty="0" smtClean="0">
                <a:solidFill>
                  <a:srgbClr val="000000"/>
                </a:solidFill>
              </a:rPr>
              <a:t/>
            </a:r>
            <a:br>
              <a:rPr lang="it-IT" sz="2000" b="1" i="1" u="sng" dirty="0" smtClean="0">
                <a:solidFill>
                  <a:srgbClr val="000000"/>
                </a:solidFill>
              </a:rPr>
            </a:br>
            <a:r>
              <a:rPr lang="it-IT" sz="1800" dirty="0">
                <a:solidFill>
                  <a:srgbClr val="000000"/>
                </a:solidFill>
              </a:rPr>
              <a:t/>
            </a:r>
            <a:br>
              <a:rPr lang="it-IT" sz="1800" dirty="0">
                <a:solidFill>
                  <a:srgbClr val="000000"/>
                </a:solidFill>
              </a:rPr>
            </a:br>
            <a:r>
              <a:rPr lang="it-IT" sz="1800" dirty="0" smtClean="0">
                <a:solidFill>
                  <a:srgbClr val="000000"/>
                </a:solidFill>
              </a:rPr>
              <a:t/>
            </a:r>
            <a:br>
              <a:rPr lang="it-IT" sz="1800" dirty="0" smtClean="0">
                <a:solidFill>
                  <a:srgbClr val="000000"/>
                </a:solidFill>
              </a:rPr>
            </a:br>
            <a:r>
              <a:rPr lang="it-IT" sz="1800" dirty="0">
                <a:solidFill>
                  <a:srgbClr val="000000"/>
                </a:solidFill>
              </a:rPr>
              <a:t/>
            </a:r>
            <a:br>
              <a:rPr lang="it-IT" sz="1800" dirty="0">
                <a:solidFill>
                  <a:srgbClr val="000000"/>
                </a:solidFill>
              </a:rPr>
            </a:br>
            <a:r>
              <a:rPr lang="it-IT" sz="1400" dirty="0" smtClean="0">
                <a:solidFill>
                  <a:srgbClr val="000000"/>
                </a:solidFill>
              </a:rPr>
              <a:t>(DNA inattivo, come quello dei cromosomi X disattivati nei mammiferi, mostrano un elevato grado di metilazione del DNA)</a:t>
            </a:r>
            <a:br>
              <a:rPr lang="it-IT" sz="1400" dirty="0" smtClean="0">
                <a:solidFill>
                  <a:srgbClr val="000000"/>
                </a:solidFill>
              </a:rPr>
            </a:br>
            <a:r>
              <a:rPr lang="it-IT" sz="1400" dirty="0" smtClean="0">
                <a:solidFill>
                  <a:srgbClr val="000000"/>
                </a:solidFill>
              </a:rPr>
              <a:t/>
            </a:r>
            <a:br>
              <a:rPr lang="it-IT" sz="1400" dirty="0" smtClean="0">
                <a:solidFill>
                  <a:srgbClr val="000000"/>
                </a:solidFill>
              </a:rPr>
            </a:br>
            <a:r>
              <a:rPr lang="it-IT" sz="1400" dirty="0" smtClean="0">
                <a:solidFill>
                  <a:srgbClr val="000000"/>
                </a:solidFill>
              </a:rPr>
              <a:t>(alcuni ricercatori hanno individuato proteine che si legano al DNA metilato consentendo il reclutamento di enzimi che </a:t>
            </a:r>
            <a:r>
              <a:rPr lang="it-IT" sz="1400" dirty="0" err="1" smtClean="0">
                <a:solidFill>
                  <a:srgbClr val="000000"/>
                </a:solidFill>
              </a:rPr>
              <a:t>deacetilano</a:t>
            </a:r>
            <a:r>
              <a:rPr lang="it-IT" sz="1400" dirty="0" smtClean="0">
                <a:solidFill>
                  <a:srgbClr val="000000"/>
                </a:solidFill>
              </a:rPr>
              <a:t> gli istoni </a:t>
            </a:r>
            <a:r>
              <a:rPr lang="it-IT" sz="1400" dirty="0" smtClean="0">
                <a:solidFill>
                  <a:srgbClr val="000000"/>
                </a:solidFill>
                <a:sym typeface="Wingdings"/>
              </a:rPr>
              <a:t> duplice meccanismo che inattiva la trascrizione)</a:t>
            </a:r>
            <a:endParaRPr lang="it-IT" sz="1400" dirty="0">
              <a:solidFill>
                <a:srgbClr val="000000"/>
              </a:solidFill>
            </a:endParaRPr>
          </a:p>
        </p:txBody>
      </p:sp>
      <p:sp>
        <p:nvSpPr>
          <p:cNvPr id="4" name="CasellaDiTesto 3"/>
          <p:cNvSpPr txBox="1"/>
          <p:nvPr/>
        </p:nvSpPr>
        <p:spPr>
          <a:xfrm>
            <a:off x="76971" y="173194"/>
            <a:ext cx="509938" cy="369332"/>
          </a:xfrm>
          <a:prstGeom prst="rect">
            <a:avLst/>
          </a:prstGeom>
          <a:noFill/>
        </p:spPr>
        <p:txBody>
          <a:bodyPr wrap="square" rtlCol="0">
            <a:spAutoFit/>
          </a:bodyPr>
          <a:lstStyle/>
          <a:p>
            <a:r>
              <a:rPr lang="it-IT" b="1" dirty="0" smtClean="0"/>
              <a:t>1.</a:t>
            </a:r>
            <a:endParaRPr lang="it-IT" b="1" dirty="0"/>
          </a:p>
        </p:txBody>
      </p:sp>
    </p:spTree>
    <p:extLst>
      <p:ext uri="{BB962C8B-B14F-4D97-AF65-F5344CB8AC3E}">
        <p14:creationId xmlns:p14="http://schemas.microsoft.com/office/powerpoint/2010/main" val="1277768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238863" y="930442"/>
            <a:ext cx="2944761" cy="817750"/>
          </a:xfrm>
        </p:spPr>
        <p:txBody>
          <a:bodyPr>
            <a:noAutofit/>
          </a:bodyPr>
          <a:lstStyle/>
          <a:p>
            <a:pPr algn="l"/>
            <a:r>
              <a:rPr lang="de-CH" sz="2400" dirty="0" err="1" smtClean="0">
                <a:latin typeface="Arial" charset="0"/>
                <a:ea typeface="Arial" charset="0"/>
                <a:cs typeface="Arial" charset="0"/>
              </a:rPr>
              <a:t>Riassumendo</a:t>
            </a:r>
            <a:r>
              <a:rPr lang="is-IS" sz="2400" dirty="0" smtClean="0">
                <a:latin typeface="Arial" charset="0"/>
                <a:ea typeface="Arial" charset="0"/>
                <a:cs typeface="Arial" charset="0"/>
              </a:rPr>
              <a:t>…..</a:t>
            </a:r>
            <a:br>
              <a:rPr lang="is-IS" sz="2400" dirty="0" smtClean="0">
                <a:latin typeface="Arial" charset="0"/>
                <a:ea typeface="Arial" charset="0"/>
                <a:cs typeface="Arial" charset="0"/>
              </a:rPr>
            </a:br>
            <a:r>
              <a:rPr lang="is-IS" sz="2400" dirty="0">
                <a:latin typeface="Arial" charset="0"/>
                <a:ea typeface="Arial" charset="0"/>
                <a:cs typeface="Arial" charset="0"/>
              </a:rPr>
              <a:t/>
            </a:r>
            <a:br>
              <a:rPr lang="is-IS" sz="2400" dirty="0">
                <a:latin typeface="Arial" charset="0"/>
                <a:ea typeface="Arial" charset="0"/>
                <a:cs typeface="Arial" charset="0"/>
              </a:rPr>
            </a:br>
            <a:endParaRPr lang="it-IT" sz="2400" dirty="0">
              <a:latin typeface="Arial" charset="0"/>
              <a:ea typeface="Arial" charset="0"/>
              <a:cs typeface="Arial" charset="0"/>
            </a:endParaRPr>
          </a:p>
        </p:txBody>
      </p:sp>
      <p:sp>
        <p:nvSpPr>
          <p:cNvPr id="4" name="CasellaDiTesto 3"/>
          <p:cNvSpPr txBox="1"/>
          <p:nvPr/>
        </p:nvSpPr>
        <p:spPr>
          <a:xfrm>
            <a:off x="76971" y="173194"/>
            <a:ext cx="509938" cy="369332"/>
          </a:xfrm>
          <a:prstGeom prst="rect">
            <a:avLst/>
          </a:prstGeom>
          <a:noFill/>
        </p:spPr>
        <p:txBody>
          <a:bodyPr wrap="square" rtlCol="0">
            <a:spAutoFit/>
          </a:bodyPr>
          <a:lstStyle/>
          <a:p>
            <a:r>
              <a:rPr lang="it-IT" b="1" dirty="0" smtClean="0"/>
              <a:t>1.</a:t>
            </a:r>
            <a:endParaRPr lang="it-IT" b="1" dirty="0"/>
          </a:p>
        </p:txBody>
      </p:sp>
      <p:graphicFrame>
        <p:nvGraphicFramePr>
          <p:cNvPr id="3" name="Tabella 2"/>
          <p:cNvGraphicFramePr>
            <a:graphicFrameLocks noGrp="1"/>
          </p:cNvGraphicFramePr>
          <p:nvPr>
            <p:extLst>
              <p:ext uri="{D42A27DB-BD31-4B8C-83A1-F6EECF244321}">
                <p14:modId xmlns:p14="http://schemas.microsoft.com/office/powerpoint/2010/main" val="1046845210"/>
              </p:ext>
            </p:extLst>
          </p:nvPr>
        </p:nvGraphicFramePr>
        <p:xfrm>
          <a:off x="1238863" y="2252407"/>
          <a:ext cx="6597445" cy="1643296"/>
        </p:xfrm>
        <a:graphic>
          <a:graphicData uri="http://schemas.openxmlformats.org/drawingml/2006/table">
            <a:tbl>
              <a:tblPr firstRow="1" bandRow="1">
                <a:tableStyleId>{5C22544A-7EE6-4342-B048-85BDC9FD1C3A}</a:tableStyleId>
              </a:tblPr>
              <a:tblGrid>
                <a:gridCol w="3264310"/>
                <a:gridCol w="3333135"/>
              </a:tblGrid>
              <a:tr h="410824">
                <a:tc gridSpan="2">
                  <a:txBody>
                    <a:bodyPr/>
                    <a:lstStyle/>
                    <a:p>
                      <a:pPr algn="ctr"/>
                      <a:r>
                        <a:rPr lang="it-IT" dirty="0" smtClean="0"/>
                        <a:t>Modifiche chimiche agli istoni</a:t>
                      </a:r>
                      <a:endParaRPr lang="it-IT" dirty="0"/>
                    </a:p>
                  </a:txBody>
                  <a:tcPr/>
                </a:tc>
                <a:tc hMerge="1">
                  <a:txBody>
                    <a:bodyPr/>
                    <a:lstStyle/>
                    <a:p>
                      <a:endParaRPr lang="it-IT" dirty="0"/>
                    </a:p>
                  </a:txBody>
                  <a:tcPr/>
                </a:tc>
              </a:tr>
              <a:tr h="410824">
                <a:tc>
                  <a:txBody>
                    <a:bodyPr/>
                    <a:lstStyle/>
                    <a:p>
                      <a:r>
                        <a:rPr lang="it-IT" dirty="0" smtClean="0"/>
                        <a:t>Acetilazione</a:t>
                      </a:r>
                      <a:endParaRPr lang="it-IT" dirty="0"/>
                    </a:p>
                  </a:txBody>
                  <a:tcPr/>
                </a:tc>
                <a:tc>
                  <a:txBody>
                    <a:bodyPr/>
                    <a:lstStyle/>
                    <a:p>
                      <a:r>
                        <a:rPr lang="it-IT" dirty="0" smtClean="0"/>
                        <a:t>Gene trascritto (“acceso”)</a:t>
                      </a:r>
                      <a:endParaRPr lang="it-IT" dirty="0"/>
                    </a:p>
                  </a:txBody>
                  <a:tcPr/>
                </a:tc>
              </a:tr>
              <a:tr h="410824">
                <a:tc>
                  <a:txBody>
                    <a:bodyPr/>
                    <a:lstStyle/>
                    <a:p>
                      <a:r>
                        <a:rPr lang="it-IT" dirty="0" smtClean="0"/>
                        <a:t>Metilazione</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Gene silenziato (“spento”)</a:t>
                      </a:r>
                    </a:p>
                  </a:txBody>
                  <a:tcPr/>
                </a:tc>
              </a:tr>
              <a:tr h="410824">
                <a:tc>
                  <a:txBody>
                    <a:bodyPr/>
                    <a:lstStyle/>
                    <a:p>
                      <a:r>
                        <a:rPr lang="it-IT" dirty="0" smtClean="0"/>
                        <a:t>Fosforilazione</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Gene trascritto (“acceso”)</a:t>
                      </a:r>
                    </a:p>
                  </a:txBody>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960022103"/>
              </p:ext>
            </p:extLst>
          </p:nvPr>
        </p:nvGraphicFramePr>
        <p:xfrm>
          <a:off x="1238863" y="4808793"/>
          <a:ext cx="6577781" cy="746432"/>
        </p:xfrm>
        <a:graphic>
          <a:graphicData uri="http://schemas.openxmlformats.org/drawingml/2006/table">
            <a:tbl>
              <a:tblPr firstRow="1" bandRow="1">
                <a:tableStyleId>{5C22544A-7EE6-4342-B048-85BDC9FD1C3A}</a:tableStyleId>
              </a:tblPr>
              <a:tblGrid>
                <a:gridCol w="3313471"/>
                <a:gridCol w="3264310"/>
              </a:tblGrid>
              <a:tr h="373216">
                <a:tc gridSpan="2">
                  <a:txBody>
                    <a:bodyPr/>
                    <a:lstStyle/>
                    <a:p>
                      <a:pPr algn="ctr"/>
                      <a:r>
                        <a:rPr lang="it-IT" dirty="0" smtClean="0"/>
                        <a:t>Modifiche chimiche al DNA</a:t>
                      </a:r>
                      <a:endParaRPr lang="it-IT" dirty="0"/>
                    </a:p>
                  </a:txBody>
                  <a:tcPr/>
                </a:tc>
                <a:tc hMerge="1">
                  <a:txBody>
                    <a:bodyPr/>
                    <a:lstStyle/>
                    <a:p>
                      <a:endParaRPr lang="it-IT" dirty="0"/>
                    </a:p>
                  </a:txBody>
                  <a:tcPr/>
                </a:tc>
              </a:tr>
              <a:tr h="373216">
                <a:tc>
                  <a:txBody>
                    <a:bodyPr/>
                    <a:lstStyle/>
                    <a:p>
                      <a:r>
                        <a:rPr lang="it-IT" dirty="0" smtClean="0"/>
                        <a:t>Metilazione</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Gene silenziato (“spento”)</a:t>
                      </a:r>
                    </a:p>
                  </a:txBody>
                  <a:tcPr/>
                </a:tc>
              </a:tr>
            </a:tbl>
          </a:graphicData>
        </a:graphic>
      </p:graphicFrame>
    </p:spTree>
    <p:extLst>
      <p:ext uri="{BB962C8B-B14F-4D97-AF65-F5344CB8AC3E}">
        <p14:creationId xmlns:p14="http://schemas.microsoft.com/office/powerpoint/2010/main" val="6850010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669811"/>
            <a:ext cx="8229600" cy="4334247"/>
          </a:xfrm>
        </p:spPr>
        <p:txBody>
          <a:bodyPr>
            <a:normAutofit/>
          </a:bodyPr>
          <a:lstStyle/>
          <a:p>
            <a:pPr algn="l"/>
            <a:r>
              <a:rPr lang="it-IT" sz="1800" b="1" dirty="0" smtClean="0">
                <a:solidFill>
                  <a:srgbClr val="FF0000"/>
                </a:solidFill>
              </a:rPr>
              <a:t>EREDITÀ EPIGENETICA: </a:t>
            </a:r>
            <a:br>
              <a:rPr lang="it-IT" sz="1800" b="1" dirty="0" smtClean="0">
                <a:solidFill>
                  <a:srgbClr val="FF0000"/>
                </a:solidFill>
              </a:rPr>
            </a:br>
            <a:r>
              <a:rPr lang="it-IT" sz="1800" dirty="0" smtClean="0"/>
              <a:t>le modificazioni cromatiniche descritte (acetilazione/</a:t>
            </a:r>
            <a:r>
              <a:rPr lang="it-IT" sz="1800" dirty="0" err="1" smtClean="0"/>
              <a:t>deacetilazione</a:t>
            </a:r>
            <a:r>
              <a:rPr lang="it-IT" sz="1800" dirty="0" smtClean="0"/>
              <a:t> degli istoni, metilazione degli istoni e del DNA) non comportano variazioni della sequenza del DNA e possono essere trasmesse da una generazione all’altra. Tale eredità si definisce epigenetica.</a:t>
            </a:r>
            <a:br>
              <a:rPr lang="it-IT" sz="1800" dirty="0" smtClean="0"/>
            </a:br>
            <a:r>
              <a:rPr lang="it-IT" sz="1800" dirty="0"/>
              <a:t/>
            </a:r>
            <a:br>
              <a:rPr lang="it-IT" sz="1800" dirty="0"/>
            </a:br>
            <a:r>
              <a:rPr lang="it-IT" sz="1800" dirty="0" smtClean="0"/>
              <a:t/>
            </a:r>
            <a:br>
              <a:rPr lang="it-IT" sz="1800" dirty="0" smtClean="0"/>
            </a:br>
            <a:r>
              <a:rPr lang="it-IT" sz="1800" dirty="0"/>
              <a:t/>
            </a:r>
            <a:br>
              <a:rPr lang="it-IT" sz="1800" dirty="0"/>
            </a:br>
            <a:r>
              <a:rPr lang="it-IT" sz="1800" dirty="0" smtClean="0"/>
              <a:t/>
            </a:r>
            <a:br>
              <a:rPr lang="it-IT" sz="1800" dirty="0" smtClean="0"/>
            </a:br>
            <a:r>
              <a:rPr lang="it-IT" sz="1800" dirty="0" smtClean="0"/>
              <a:t>(tale eredità consente di comprendere il motivo per cui può accadere che solo uno di due gemelli monozigoti presenti una malattia genetica, come la schizofrenia)</a:t>
            </a:r>
            <a:endParaRPr lang="it-IT" sz="1800" dirty="0"/>
          </a:p>
        </p:txBody>
      </p:sp>
      <p:sp>
        <p:nvSpPr>
          <p:cNvPr id="4" name="CasellaDiTesto 3"/>
          <p:cNvSpPr txBox="1"/>
          <p:nvPr/>
        </p:nvSpPr>
        <p:spPr>
          <a:xfrm>
            <a:off x="76971" y="173194"/>
            <a:ext cx="509938" cy="369332"/>
          </a:xfrm>
          <a:prstGeom prst="rect">
            <a:avLst/>
          </a:prstGeom>
          <a:noFill/>
        </p:spPr>
        <p:txBody>
          <a:bodyPr wrap="square" rtlCol="0">
            <a:spAutoFit/>
          </a:bodyPr>
          <a:lstStyle/>
          <a:p>
            <a:r>
              <a:rPr lang="it-IT" b="1" dirty="0" smtClean="0"/>
              <a:t>1.</a:t>
            </a:r>
            <a:endParaRPr lang="it-IT" b="1" dirty="0"/>
          </a:p>
        </p:txBody>
      </p:sp>
    </p:spTree>
    <p:extLst>
      <p:ext uri="{BB962C8B-B14F-4D97-AF65-F5344CB8AC3E}">
        <p14:creationId xmlns:p14="http://schemas.microsoft.com/office/powerpoint/2010/main" val="2378723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i Office">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themeOverride>
</file>

<file path=ppt/theme/themeOverride2.xml><?xml version="1.0" encoding="utf-8"?>
<a:themeOverride xmlns:a="http://schemas.openxmlformats.org/drawingml/2006/main">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themeOverride>
</file>

<file path=ppt/theme/themeOverride3.xml><?xml version="1.0" encoding="utf-8"?>
<a:themeOverride xmlns:a="http://schemas.openxmlformats.org/drawingml/2006/main">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themeOverride>
</file>

<file path=ppt/theme/themeOverride4.xml><?xml version="1.0" encoding="utf-8"?>
<a:themeOverride xmlns:a="http://schemas.openxmlformats.org/drawingml/2006/main">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themeOverride>
</file>

<file path=ppt/theme/themeOverride5.xml><?xml version="1.0" encoding="utf-8"?>
<a:themeOverride xmlns:a="http://schemas.openxmlformats.org/drawingml/2006/main">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themeOverride>
</file>

<file path=ppt/theme/themeOverride6.xml><?xml version="1.0" encoding="utf-8"?>
<a:themeOverride xmlns:a="http://schemas.openxmlformats.org/drawingml/2006/main">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themeOverride>
</file>

<file path=ppt/theme/themeOverride7.xml><?xml version="1.0" encoding="utf-8"?>
<a:themeOverride xmlns:a="http://schemas.openxmlformats.org/drawingml/2006/main">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420</TotalTime>
  <Words>339</Words>
  <Application>Microsoft Macintosh PowerPoint</Application>
  <PresentationFormat>Presentazione su schermo (4:3)</PresentationFormat>
  <Paragraphs>59</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Calibri</vt:lpstr>
      <vt:lpstr>Wingdings</vt:lpstr>
      <vt:lpstr>Arial</vt:lpstr>
      <vt:lpstr>Tema di Office</vt:lpstr>
      <vt:lpstr>CONTROLLO DELL’ESPRESSIONE GENICA NEGLI EUCARIOTI</vt:lpstr>
      <vt:lpstr>Presentazione di PowerPoint</vt:lpstr>
      <vt:lpstr>STADI DELL’ESPRESSIONE GENICA CHE POSSONO ESSERE REGOLATI NEGLI EUCARIOTI:</vt:lpstr>
      <vt:lpstr>quindi…..  STADI DELL’ESPRESSIONE GENICA CHE POSSONO ESSERE REGOLATI NEGLI EUCARIOTI:</vt:lpstr>
      <vt:lpstr>ACETILAZIONE DEGLI ISTONI Addizione di gruppi acetili (-COCH3) alle code istoniche, che non sono più in grado di legarsi ai nucleosomi adiacenti  la cromatina presenta così una struttura meno densa  accesso facilitato ai geni da parte delle proteine coinvolte nella trascrizione  il gene viene trascritto</vt:lpstr>
      <vt:lpstr>ALTRE MODIFICHE CHIMICHE DEGLI ISTONI  Al contrario dell’acetilazione, la metilazione (aggiunta di –CH3) delle code N-terminali degli istoni può indurre la condensazione della cromatina  gene silenziato  l’addizione di un gruppo fosfato (fosforilazione) ad un amminoacido vicino ad uno metilato può determinare l’effetto contrario, cioè la decondensazione del DNA  gene trascritto</vt:lpstr>
      <vt:lpstr>METILAZIONE DEL DNA  Alcuni enzimi, diversi da quelli che metilano gli istoni, sono in grado di metilare la citosina del DNA  gene silenziato    (DNA inattivo, come quello dei cromosomi X disattivati nei mammiferi, mostrano un elevato grado di metilazione del DNA)  (alcuni ricercatori hanno individuato proteine che si legano al DNA metilato consentendo il reclutamento di enzimi che deacetilano gli istoni  duplice meccanismo che inattiva la trascrizione)</vt:lpstr>
      <vt:lpstr>Riassumendo…..  </vt:lpstr>
      <vt:lpstr>EREDITÀ EPIGENETICA:  le modificazioni cromatiniche descritte (acetilazione/deacetilazione degli istoni, metilazione degli istoni e del DNA) non comportano variazioni della sequenza del DNA e possono essere trasmesse da una generazione all’altra. Tale eredità si definisce epigenetica.     (tale eredità consente di comprendere il motivo per cui può accadere che solo uno di due gemelli monozigoti presenti una malattia genetica, come la schizofrenia)</vt:lpstr>
      <vt:lpstr>REGOLAZIONE DELL’INIZIO DELLA TRASCRIZIONE </vt:lpstr>
      <vt:lpstr>TRASCRIZIONE DI SPECIFICI GENI IN SPECIFICI TIPI DI CELLULE Nonostante gli intensificatori dei due geni condividano un elemento di controllo (in grigio), ognuno di essi è caratterizzato da una combinazione unica di tali elementi</vt:lpstr>
      <vt:lpstr>REGOLAZIONE POST TRASCRIZIONALE</vt:lpstr>
      <vt:lpstr>Presentazione di PowerPoint</vt:lpstr>
      <vt:lpstr>La frequenza di splicing alternativo aumenta nelle specie della tabella. Il numero di geni dell’uomo è poco più elevato che nella pianta, ma lo splicing alternativo è molto più frequente  questo può spiegare, almeno in parte, l’aumento di complessità biologica dell’uomo rispetto alle altre specie.</vt:lpstr>
      <vt:lpstr>RUOLO DEGLI RNA NON CODIFICANTI (miRNA) Premio Nobel per la medicina nel 2006 a ricercatori americani impegnati nello studio dei piccoli RNA</vt:lpstr>
      <vt:lpstr>Presentazione di PowerPoint</vt:lpstr>
      <vt:lpstr>microRNA (miRNA): si formano da precursori di lunghezza maggiore e sono in grado di legarsi a sequenze complementari su mRNA, bloccandone la traduzione o favorendo la loro degradazione</vt:lpstr>
      <vt:lpstr>Riassumendo …………… modalità con cui può avvenire il controllo dell’espressione genica negli eucarioti:  * acetilazione degli istoni  attivazione del gene * metilazione degli istoni  silenziamento * fosforilazione degli istoni  attivazione * metilazione del DNA  silenziamento * fattori di trascrizione generali che legano il promotore e fattori di trascrizione      specifici che legano gli enhancer * maturazione dell’mRNA (splicing alternativo) * degradazione dell’mRNA  * controllo dell’inizio della traduzione (mascheramento della sequenza 5’ UTR) * miRNA  * maturazione e degradazione delle proteine prodotte</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CONTROLLO DELL’ESPRESSIONE GENICA NEGLI EUCARIOTI</dc:title>
  <dc:creator>Monica</dc:creator>
  <cp:lastModifiedBy>Utente di Microsoft Office</cp:lastModifiedBy>
  <cp:revision>54</cp:revision>
  <dcterms:created xsi:type="dcterms:W3CDTF">2012-11-04T10:02:47Z</dcterms:created>
  <dcterms:modified xsi:type="dcterms:W3CDTF">2020-01-06T20:54:10Z</dcterms:modified>
</cp:coreProperties>
</file>