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3"/>
  </p:notesMasterIdLst>
  <p:sldIdLst>
    <p:sldId id="256" r:id="rId2"/>
    <p:sldId id="257" r:id="rId3"/>
    <p:sldId id="258" r:id="rId4"/>
    <p:sldId id="294" r:id="rId5"/>
    <p:sldId id="296" r:id="rId6"/>
    <p:sldId id="297" r:id="rId7"/>
    <p:sldId id="298" r:id="rId8"/>
    <p:sldId id="259" r:id="rId9"/>
    <p:sldId id="260" r:id="rId10"/>
    <p:sldId id="261" r:id="rId11"/>
    <p:sldId id="262" r:id="rId12"/>
    <p:sldId id="265" r:id="rId13"/>
    <p:sldId id="266" r:id="rId14"/>
    <p:sldId id="267" r:id="rId15"/>
    <p:sldId id="268" r:id="rId16"/>
    <p:sldId id="269" r:id="rId17"/>
    <p:sldId id="272" r:id="rId18"/>
    <p:sldId id="275" r:id="rId19"/>
    <p:sldId id="276" r:id="rId20"/>
    <p:sldId id="277" r:id="rId21"/>
    <p:sldId id="278" r:id="rId22"/>
    <p:sldId id="279" r:id="rId23"/>
    <p:sldId id="280" r:id="rId24"/>
    <p:sldId id="293" r:id="rId25"/>
    <p:sldId id="284" r:id="rId26"/>
    <p:sldId id="285" r:id="rId27"/>
    <p:sldId id="286" r:id="rId28"/>
    <p:sldId id="287" r:id="rId29"/>
    <p:sldId id="288" r:id="rId30"/>
    <p:sldId id="290" r:id="rId31"/>
    <p:sldId id="291" r:id="rId3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 autoAdjust="0"/>
    <p:restoredTop sz="94674" autoAdjust="0"/>
  </p:normalViewPr>
  <p:slideViewPr>
    <p:cSldViewPr snapToGrid="0" snapToObjects="1">
      <p:cViewPr varScale="1">
        <p:scale>
          <a:sx n="124" d="100"/>
          <a:sy n="124" d="100"/>
        </p:scale>
        <p:origin x="61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5B91B-E953-4A4D-A0D9-D24F9A8A5577}" type="datetimeFigureOut">
              <a:rPr lang="it-IT" smtClean="0"/>
              <a:t>23/05/19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8C45C-A7D2-F644-9854-F5E75D7E39F7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071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8C45C-A7D2-F644-9854-F5E75D7E39F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081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mtClean="0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8AE-0F5E-944F-BB71-D39227C3E5BB}" type="datetimeFigureOut">
              <a:rPr lang="it-IT" smtClean="0"/>
              <a:t>23/05/19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FE41-0C10-1E4C-8C68-457B1C464DE6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CH" smtClean="0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8AE-0F5E-944F-BB71-D39227C3E5BB}" type="datetimeFigureOut">
              <a:rPr lang="it-IT" smtClean="0"/>
              <a:t>23/05/19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FE41-0C10-1E4C-8C68-457B1C464DE6}" type="slidenum">
              <a:rPr lang="it-IT" smtClean="0"/>
              <a:t>‹n.›</a:t>
            </a:fld>
            <a:endParaRPr lang="it-IT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8AE-0F5E-944F-BB71-D39227C3E5BB}" type="datetimeFigureOut">
              <a:rPr lang="it-IT" smtClean="0"/>
              <a:t>23/05/19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FE41-0C10-1E4C-8C68-457B1C464DE6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CH" smtClean="0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8AE-0F5E-944F-BB71-D39227C3E5BB}" type="datetimeFigureOut">
              <a:rPr lang="it-IT" smtClean="0"/>
              <a:t>23/05/19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FE41-0C10-1E4C-8C68-457B1C464DE6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8AE-0F5E-944F-BB71-D39227C3E5BB}" type="datetimeFigureOut">
              <a:rPr lang="it-IT" smtClean="0"/>
              <a:t>23/05/19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FE41-0C10-1E4C-8C68-457B1C464DE6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CH" smtClean="0"/>
              <a:t>Fare clic per modificare stile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8AE-0F5E-944F-BB71-D39227C3E5BB}" type="datetimeFigureOut">
              <a:rPr lang="it-IT" smtClean="0"/>
              <a:t>23/05/19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FE41-0C10-1E4C-8C68-457B1C464DE6}" type="slidenum">
              <a:rPr lang="it-IT" smtClean="0"/>
              <a:t>‹n.›</a:t>
            </a:fld>
            <a:endParaRPr lang="it-IT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H" smtClean="0"/>
              <a:t>Trascinare l'immagine su un segnaposto o fare clic sull'icona per aggiungerla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CH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8AE-0F5E-944F-BB71-D39227C3E5BB}" type="datetimeFigureOut">
              <a:rPr lang="it-IT" smtClean="0"/>
              <a:t>23/05/19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FE41-0C10-1E4C-8C68-457B1C464DE6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CH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8AE-0F5E-944F-BB71-D39227C3E5BB}" type="datetimeFigureOut">
              <a:rPr lang="it-IT" smtClean="0"/>
              <a:t>23/05/19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FE41-0C10-1E4C-8C68-457B1C464DE6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CH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8AE-0F5E-944F-BB71-D39227C3E5BB}" type="datetimeFigureOut">
              <a:rPr lang="it-IT" smtClean="0"/>
              <a:t>23/05/19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FE41-0C10-1E4C-8C68-457B1C464DE6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8AE-0F5E-944F-BB71-D39227C3E5BB}" type="datetimeFigureOut">
              <a:rPr lang="it-IT" smtClean="0"/>
              <a:t>23/05/19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FE41-0C10-1E4C-8C68-457B1C464DE6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8AE-0F5E-944F-BB71-D39227C3E5BB}" type="datetimeFigureOut">
              <a:rPr lang="it-IT" smtClean="0"/>
              <a:t>23/05/19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FE41-0C10-1E4C-8C68-457B1C464DE6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CH" smtClean="0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D38AE-0F5E-944F-BB71-D39227C3E5BB}" type="datetimeFigureOut">
              <a:rPr lang="it-IT" smtClean="0"/>
              <a:t>23/05/19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2BFE41-0C10-1E4C-8C68-457B1C464DE6}" type="slidenum">
              <a:rPr lang="it-IT" smtClean="0"/>
              <a:t>‹n.›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CH" smtClean="0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Fare clic per modificare gli stili del testo dello schema</a:t>
            </a:r>
          </a:p>
          <a:p>
            <a:pPr lvl="1"/>
            <a:r>
              <a:rPr lang="fr-CH" smtClean="0"/>
              <a:t>Secondo livello</a:t>
            </a:r>
          </a:p>
          <a:p>
            <a:pPr lvl="2"/>
            <a:r>
              <a:rPr lang="fr-CH" smtClean="0"/>
              <a:t>Terzo livello</a:t>
            </a:r>
          </a:p>
          <a:p>
            <a:pPr lvl="3"/>
            <a:r>
              <a:rPr lang="fr-CH" smtClean="0"/>
              <a:t>Quarto livello</a:t>
            </a:r>
          </a:p>
          <a:p>
            <a:pPr lvl="4"/>
            <a:r>
              <a:rPr lang="fr-CH" smtClean="0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93D38AE-0F5E-944F-BB71-D39227C3E5BB}" type="datetimeFigureOut">
              <a:rPr lang="it-IT" smtClean="0"/>
              <a:t>23/05/19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142BFE41-0C10-1E4C-8C68-457B1C464DE6}" type="slidenum">
              <a:rPr lang="it-IT" smtClean="0"/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tif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047679" y="1058238"/>
            <a:ext cx="589110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400" b="1" dirty="0" smtClean="0">
                <a:solidFill>
                  <a:srgbClr val="FFFF00"/>
                </a:solidFill>
              </a:rPr>
              <a:t>SOSTANZE D’ABUSO</a:t>
            </a:r>
          </a:p>
          <a:p>
            <a:pPr algn="ctr"/>
            <a:r>
              <a:rPr lang="it-IT" sz="4400" b="1" dirty="0" smtClean="0">
                <a:solidFill>
                  <a:srgbClr val="FFFF00"/>
                </a:solidFill>
              </a:rPr>
              <a:t> E GRAVIDANZA</a:t>
            </a:r>
            <a:endParaRPr lang="it-IT" sz="4400" b="1" dirty="0">
              <a:solidFill>
                <a:srgbClr val="FFFF00"/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679" y="4108450"/>
            <a:ext cx="2989275" cy="194302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380" y="3008222"/>
            <a:ext cx="2777233" cy="370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4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79787" cy="690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73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3" y="-48846"/>
            <a:ext cx="9079787" cy="690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2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2" y="-29325"/>
            <a:ext cx="9117878" cy="68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9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1" y="-35658"/>
            <a:ext cx="9113649" cy="689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77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658"/>
            <a:ext cx="9144000" cy="691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53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658"/>
            <a:ext cx="9144000" cy="691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2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112" y="-52220"/>
            <a:ext cx="8106781" cy="6132053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0" y="6077459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rgbClr val="FFFFFF"/>
                </a:solidFill>
              </a:rPr>
              <a:t>Il cervelletto è una parte del </a:t>
            </a:r>
            <a:r>
              <a:rPr lang="it-IT" sz="1400" dirty="0" smtClean="0">
                <a:solidFill>
                  <a:srgbClr val="FFFFFF"/>
                </a:solidFill>
              </a:rPr>
              <a:t>sistema nervoso centrale coinvolta </a:t>
            </a:r>
            <a:r>
              <a:rPr lang="it-IT" sz="1400" dirty="0">
                <a:solidFill>
                  <a:srgbClr val="FFFFFF"/>
                </a:solidFill>
              </a:rPr>
              <a:t>nell'apprendimento e nel controllo motorio, nel linguaggio, nell'attenzione e forse in alcune funzioni emotive come risposte alla paura o al piacere.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12735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689"/>
            <a:ext cx="9144000" cy="696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278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658"/>
            <a:ext cx="9144000" cy="691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99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024"/>
            <a:ext cx="7661703" cy="575449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661703" y="1117140"/>
            <a:ext cx="148229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u="sng" dirty="0" smtClean="0">
                <a:solidFill>
                  <a:srgbClr val="FFFFFF"/>
                </a:solidFill>
              </a:rPr>
              <a:t>IPPOCAMPO:</a:t>
            </a:r>
          </a:p>
          <a:p>
            <a:r>
              <a:rPr lang="it-IT" sz="1400" dirty="0">
                <a:solidFill>
                  <a:srgbClr val="FFFFFF"/>
                </a:solidFill>
              </a:rPr>
              <a:t>svolge un ruolo importante nella </a:t>
            </a:r>
            <a:r>
              <a:rPr lang="it-IT" sz="1400" dirty="0" smtClean="0">
                <a:solidFill>
                  <a:srgbClr val="FFFFFF"/>
                </a:solidFill>
              </a:rPr>
              <a:t>memoria a lungo termine e nella navigazione spaziale.</a:t>
            </a:r>
            <a:endParaRPr lang="it-IT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260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708" y="-68624"/>
            <a:ext cx="9190708" cy="702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325"/>
            <a:ext cx="9144000" cy="690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743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2" y="-29325"/>
            <a:ext cx="9117878" cy="68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3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725"/>
            <a:ext cx="9144000" cy="688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93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9" y="-9769"/>
            <a:ext cx="9131011" cy="68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9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9144000" cy="394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38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977" y="19373"/>
            <a:ext cx="9169977" cy="683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49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73" y="-16025"/>
            <a:ext cx="9152273" cy="687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65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2" y="-29325"/>
            <a:ext cx="9117878" cy="68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467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9" y="-9769"/>
            <a:ext cx="9131011" cy="68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9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5" y="-39414"/>
            <a:ext cx="9092045" cy="689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9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159"/>
            <a:ext cx="9288328" cy="699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00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623"/>
            <a:ext cx="9144000" cy="698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945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5471"/>
            <a:ext cx="9144000" cy="697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50825" y="142875"/>
            <a:ext cx="8893175" cy="155733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2400" dirty="0" smtClean="0">
                <a:solidFill>
                  <a:srgbClr val="FFFFFF"/>
                </a:solidFill>
              </a:rPr>
              <a:t>La </a:t>
            </a:r>
            <a:r>
              <a:rPr lang="it-IT" sz="2400" dirty="0" err="1" smtClean="0">
                <a:solidFill>
                  <a:srgbClr val="FFFFFF"/>
                </a:solidFill>
              </a:rPr>
              <a:t>Food</a:t>
            </a:r>
            <a:r>
              <a:rPr lang="it-IT" sz="2400" dirty="0" smtClean="0">
                <a:solidFill>
                  <a:srgbClr val="FFFFFF"/>
                </a:solidFill>
              </a:rPr>
              <a:t> and </a:t>
            </a:r>
            <a:r>
              <a:rPr lang="it-IT" sz="2400" dirty="0" err="1" smtClean="0">
                <a:solidFill>
                  <a:srgbClr val="FFFFFF"/>
                </a:solidFill>
              </a:rPr>
              <a:t>Drug</a:t>
            </a:r>
            <a:r>
              <a:rPr lang="it-IT" sz="2400" dirty="0" smtClean="0">
                <a:solidFill>
                  <a:srgbClr val="FFFFFF"/>
                </a:solidFill>
              </a:rPr>
              <a:t> Administration (FDA) ha emesso un sistema di classificazione dei farmaci in relazione al loro potenziale teratogeno</a:t>
            </a:r>
          </a:p>
        </p:txBody>
      </p:sp>
      <p:pic>
        <p:nvPicPr>
          <p:cNvPr id="3" name="Picture 5" descr="0998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700213"/>
            <a:ext cx="6553200" cy="49149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105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8D8ADC-05EC-0D4B-9EAA-7DFAB823CCAA}" type="slidenum">
              <a:rPr lang="it-IT"/>
              <a:pPr>
                <a:defRPr/>
              </a:pPr>
              <a:t>5</a:t>
            </a:fld>
            <a:endParaRPr lang="it-IT"/>
          </a:p>
        </p:txBody>
      </p:sp>
      <p:graphicFrame>
        <p:nvGraphicFramePr>
          <p:cNvPr id="71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417510"/>
              </p:ext>
            </p:extLst>
          </p:nvPr>
        </p:nvGraphicFramePr>
        <p:xfrm>
          <a:off x="628650" y="1709738"/>
          <a:ext cx="8212138" cy="529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Grafico" r:id="rId3" imgW="8547100" imgH="5511800" progId="MSGraph.Chart.8">
                  <p:embed followColorScheme="full"/>
                </p:oleObj>
              </mc:Choice>
              <mc:Fallback>
                <p:oleObj name="Grafico" r:id="rId3" imgW="8547100" imgH="551180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0" y="1709738"/>
                        <a:ext cx="8212138" cy="5299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2360613" y="863600"/>
            <a:ext cx="48603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FFFFFF"/>
                </a:solidFill>
                <a:latin typeface="Times New Roman" charset="0"/>
                <a:cs typeface="+mn-cs"/>
              </a:rPr>
              <a:t>TERATOLOGIA: LE CAUSE</a:t>
            </a:r>
          </a:p>
        </p:txBody>
      </p:sp>
    </p:spTree>
    <p:extLst>
      <p:ext uri="{BB962C8B-B14F-4D97-AF65-F5344CB8AC3E}">
        <p14:creationId xmlns:p14="http://schemas.microsoft.com/office/powerpoint/2010/main" val="312118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900" y="124126"/>
            <a:ext cx="4385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9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266700"/>
            <a:ext cx="90043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4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658"/>
            <a:ext cx="9144000" cy="691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7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8" y="-1"/>
            <a:ext cx="902776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87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zza">
  <a:themeElements>
    <a:clrScheme name="Brezza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zza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zza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Brezza.thmx</Template>
  <TotalTime>343</TotalTime>
  <Words>83</Words>
  <Application>Microsoft Macintosh PowerPoint</Application>
  <PresentationFormat>Presentazione su schermo (4:3)</PresentationFormat>
  <Paragraphs>9</Paragraphs>
  <Slides>31</Slides>
  <Notes>1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7" baseType="lpstr">
      <vt:lpstr>Calibri</vt:lpstr>
      <vt:lpstr>News Gothic MT</vt:lpstr>
      <vt:lpstr>Times New Roman</vt:lpstr>
      <vt:lpstr>Wingdings 2</vt:lpstr>
      <vt:lpstr>Brezza</vt:lpstr>
      <vt:lpstr>Grafico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Monica</dc:creator>
  <cp:lastModifiedBy>Utente di Microsoft Office</cp:lastModifiedBy>
  <cp:revision>29</cp:revision>
  <dcterms:created xsi:type="dcterms:W3CDTF">2012-03-14T20:21:53Z</dcterms:created>
  <dcterms:modified xsi:type="dcterms:W3CDTF">2019-05-23T20:22:44Z</dcterms:modified>
</cp:coreProperties>
</file>